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61" r:id="rId5"/>
    <p:sldId id="267" r:id="rId6"/>
    <p:sldId id="264" r:id="rId7"/>
    <p:sldId id="263" r:id="rId8"/>
    <p:sldId id="268" r:id="rId9"/>
    <p:sldId id="9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55E3EA-60D4-8EC6-61EF-CE5C1CE0CC0C}" v="7" dt="2025-09-14T20:16:18.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9" d="100"/>
          <a:sy n="69" d="100"/>
        </p:scale>
        <p:origin x="372"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EC83D-8B44-439D-9E3C-6BA4CE5AC24B}" type="datetimeFigureOut">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ECE2A-371F-4601-9A8F-B8C7EC86AF31}" type="slidenum">
              <a:t>‹#›</a:t>
            </a:fld>
            <a:endParaRPr lang="en-US"/>
          </a:p>
        </p:txBody>
      </p:sp>
    </p:spTree>
    <p:extLst>
      <p:ext uri="{BB962C8B-B14F-4D97-AF65-F5344CB8AC3E}">
        <p14:creationId xmlns:p14="http://schemas.microsoft.com/office/powerpoint/2010/main" val="178999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46F34B-7C9F-4EA1-99B5-38B3B00FF378}" type="slidenum">
              <a:rPr lang="en-US" smtClean="0"/>
              <a:t>1</a:t>
            </a:fld>
            <a:endParaRPr lang="en-US"/>
          </a:p>
        </p:txBody>
      </p:sp>
    </p:spTree>
    <p:extLst>
      <p:ext uri="{BB962C8B-B14F-4D97-AF65-F5344CB8AC3E}">
        <p14:creationId xmlns:p14="http://schemas.microsoft.com/office/powerpoint/2010/main" val="47948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46F34B-7C9F-4EA1-99B5-38B3B00FF378}" type="slidenum">
              <a:rPr lang="en-US" smtClean="0"/>
              <a:t>2</a:t>
            </a:fld>
            <a:endParaRPr lang="en-US"/>
          </a:p>
        </p:txBody>
      </p:sp>
    </p:spTree>
    <p:extLst>
      <p:ext uri="{BB962C8B-B14F-4D97-AF65-F5344CB8AC3E}">
        <p14:creationId xmlns:p14="http://schemas.microsoft.com/office/powerpoint/2010/main" val="64527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Spot</a:t>
            </a:r>
          </a:p>
          <a:p>
            <a:endParaRPr lang="en-US" dirty="0"/>
          </a:p>
          <a:p>
            <a:r>
              <a:rPr lang="en-US" dirty="0"/>
              <a:t>Paul’s life evidences the move from a Service Life to a Community Life.  His life also exemplifies the five valued life experiences – sharing ordinary places, belonging, choice, contribution and valued social roles.  What do you see as the major reasons why he is now able to live such a good life?  </a:t>
            </a:r>
          </a:p>
        </p:txBody>
      </p:sp>
      <p:sp>
        <p:nvSpPr>
          <p:cNvPr id="4" name="Slide Number Placeholder 3"/>
          <p:cNvSpPr>
            <a:spLocks noGrp="1"/>
          </p:cNvSpPr>
          <p:nvPr>
            <p:ph type="sldNum" sz="quarter" idx="5"/>
          </p:nvPr>
        </p:nvSpPr>
        <p:spPr/>
        <p:txBody>
          <a:bodyPr/>
          <a:lstStyle/>
          <a:p>
            <a:fld id="{0646F34B-7C9F-4EA1-99B5-38B3B00FF378}" type="slidenum">
              <a:rPr lang="en-US" smtClean="0"/>
              <a:t>6</a:t>
            </a:fld>
            <a:endParaRPr lang="en-US"/>
          </a:p>
        </p:txBody>
      </p:sp>
    </p:spTree>
    <p:extLst>
      <p:ext uri="{BB962C8B-B14F-4D97-AF65-F5344CB8AC3E}">
        <p14:creationId xmlns:p14="http://schemas.microsoft.com/office/powerpoint/2010/main" val="320754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anose="020E0802020502020306" pitchFamily="34" charset="0"/>
              </a:rPr>
              <a:t>Paul – The Bee Keeper</a:t>
            </a:r>
            <a:br>
              <a:rPr lang="en-US" dirty="0">
                <a:latin typeface="Berlin Sans FB Demi" panose="020E0802020502020306" pitchFamily="34" charset="0"/>
              </a:rPr>
            </a:br>
            <a:endParaRPr lang="en-US" dirty="0">
              <a:latin typeface="Berlin Sans FB Demi" panose="020E0802020502020306" pitchFamily="34" charset="0"/>
            </a:endParaRPr>
          </a:p>
        </p:txBody>
      </p:sp>
      <p:sp>
        <p:nvSpPr>
          <p:cNvPr id="3" name="Content Placeholder 2"/>
          <p:cNvSpPr>
            <a:spLocks noGrp="1"/>
          </p:cNvSpPr>
          <p:nvPr>
            <p:ph idx="1"/>
          </p:nvPr>
        </p:nvSpPr>
        <p:spPr>
          <a:xfrm>
            <a:off x="642257" y="1825625"/>
            <a:ext cx="10515600" cy="5032375"/>
          </a:xfrm>
        </p:spPr>
        <p:txBody>
          <a:bodyPr>
            <a:normAutofit/>
          </a:bodyPr>
          <a:lstStyle/>
          <a:p>
            <a:pPr marL="0" indent="0">
              <a:buNone/>
            </a:pPr>
            <a:r>
              <a:rPr lang="en-US" dirty="0"/>
              <a:t> </a:t>
            </a:r>
          </a:p>
          <a:p>
            <a:pPr marL="0" indent="0">
              <a:buNone/>
            </a:pPr>
            <a:br>
              <a:rPr lang="en-US" sz="2400" dirty="0"/>
            </a:br>
            <a:endParaRPr lang="en-US" sz="2400" dirty="0"/>
          </a:p>
          <a:p>
            <a:pPr marL="0" indent="0">
              <a:buNone/>
            </a:pPr>
            <a:r>
              <a:rPr lang="en-US" sz="2000" dirty="0">
                <a:latin typeface="Berlin Sans FB Demi" panose="020E0802020502020306" pitchFamily="34" charset="0"/>
              </a:rPr>
              <a:t>While Paul was living at Western State Hospital, he met a couple, Valerie and Kent Williams. Valerie and Kent would come in and played music at the hospital. Once he moved out and into a staff residence, they stayed in touch and Paul started spending several weekends at a time at their home. Finally, the director of the staff residence shared with Kent and Valeria that it was getting harder and harder for Paul to come back to staffed residence. After each visit, Paul would become very upset. The director acknowledged that Kent and Valeria were spending money when Paul would come to stay and asked, if they would like to get paid for some of their expenses. Kent and Valerie already felt a connection with Paul, but they had no idea this was an option. The move to Valeria and Kent’s occurred almost 17 years ago and that’s when Paul’s good life really began.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746275" y="-444136"/>
            <a:ext cx="2834640" cy="3775169"/>
          </a:xfrm>
          <a:prstGeom prst="rect">
            <a:avLst/>
          </a:prstGeom>
        </p:spPr>
      </p:pic>
    </p:spTree>
    <p:extLst>
      <p:ext uri="{BB962C8B-B14F-4D97-AF65-F5344CB8AC3E}">
        <p14:creationId xmlns:p14="http://schemas.microsoft.com/office/powerpoint/2010/main" val="230342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 </a:t>
            </a:r>
          </a:p>
        </p:txBody>
      </p:sp>
      <p:sp>
        <p:nvSpPr>
          <p:cNvPr id="3" name="Content Placeholder 2"/>
          <p:cNvSpPr>
            <a:spLocks noGrp="1"/>
          </p:cNvSpPr>
          <p:nvPr>
            <p:ph idx="1"/>
          </p:nvPr>
        </p:nvSpPr>
        <p:spPr/>
        <p:txBody>
          <a:bodyPr>
            <a:normAutofit fontScale="77500" lnSpcReduction="20000"/>
          </a:bodyPr>
          <a:lstStyle/>
          <a:p>
            <a:pPr marL="0" lvl="0" indent="0">
              <a:buNone/>
            </a:pPr>
            <a:r>
              <a:rPr lang="en-US" dirty="0">
                <a:latin typeface="Berlin Sans FB Demi" panose="020E0802020502020306" pitchFamily="34" charset="0"/>
              </a:rPr>
              <a:t>Paul started going with them to bee conferences</a:t>
            </a:r>
          </a:p>
          <a:p>
            <a:pPr marL="0" lvl="0" indent="0">
              <a:buNone/>
            </a:pPr>
            <a:r>
              <a:rPr lang="en-US" dirty="0">
                <a:latin typeface="Berlin Sans FB Demi" panose="020E0802020502020306" pitchFamily="34" charset="0"/>
              </a:rPr>
              <a:t>all over the world. Finally, curiosity got the best</a:t>
            </a:r>
          </a:p>
          <a:p>
            <a:pPr marL="0" lvl="0" indent="0">
              <a:buNone/>
            </a:pPr>
            <a:r>
              <a:rPr lang="en-US" dirty="0">
                <a:latin typeface="Berlin Sans FB Demi" panose="020E0802020502020306" pitchFamily="34" charset="0"/>
              </a:rPr>
              <a:t>of Paul and wanted to learn the process. Paul</a:t>
            </a:r>
          </a:p>
          <a:p>
            <a:pPr marL="0" lvl="0" indent="0">
              <a:buNone/>
            </a:pPr>
            <a:r>
              <a:rPr lang="en-US" dirty="0">
                <a:latin typeface="Berlin Sans FB Demi" panose="020E0802020502020306" pitchFamily="34" charset="0"/>
              </a:rPr>
              <a:t>now has hives of his own.    </a:t>
            </a:r>
          </a:p>
          <a:p>
            <a:pPr marL="0" lvl="0" indent="0">
              <a:buNone/>
            </a:pPr>
            <a:endParaRPr lang="en-US" dirty="0">
              <a:latin typeface="Berlin Sans FB Demi" panose="020E0802020502020306" pitchFamily="34" charset="0"/>
            </a:endParaRPr>
          </a:p>
          <a:p>
            <a:pPr marL="0" lvl="0" indent="0">
              <a:buNone/>
            </a:pPr>
            <a:r>
              <a:rPr lang="en-US" dirty="0">
                <a:latin typeface="Berlin Sans FB Demi" panose="020E0802020502020306" pitchFamily="34" charset="0"/>
              </a:rPr>
              <a:t>Valerie and Kent helped Paul reconnect</a:t>
            </a:r>
          </a:p>
          <a:p>
            <a:pPr marL="0" lvl="0" indent="0">
              <a:buNone/>
            </a:pPr>
            <a:r>
              <a:rPr lang="en-US" dirty="0">
                <a:latin typeface="Berlin Sans FB Demi" panose="020E0802020502020306" pitchFamily="34" charset="0"/>
              </a:rPr>
              <a:t>with his father and his father ended up</a:t>
            </a:r>
          </a:p>
          <a:p>
            <a:pPr marL="0" lvl="0" indent="0">
              <a:buNone/>
            </a:pPr>
            <a:r>
              <a:rPr lang="en-US" dirty="0">
                <a:latin typeface="Berlin Sans FB Demi" panose="020E0802020502020306" pitchFamily="34" charset="0"/>
              </a:rPr>
              <a:t>moving closer to Paul. As they spent time </a:t>
            </a:r>
          </a:p>
          <a:p>
            <a:pPr marL="0" lvl="0" indent="0">
              <a:buNone/>
            </a:pPr>
            <a:r>
              <a:rPr lang="en-US" dirty="0">
                <a:latin typeface="Berlin Sans FB Demi" panose="020E0802020502020306" pitchFamily="34" charset="0"/>
              </a:rPr>
              <a:t>together, Paul was able to reconnect with </a:t>
            </a:r>
          </a:p>
          <a:p>
            <a:pPr marL="0" lvl="0" indent="0">
              <a:buNone/>
            </a:pPr>
            <a:r>
              <a:rPr lang="en-US" dirty="0">
                <a:latin typeface="Berlin Sans FB Demi" panose="020E0802020502020306" pitchFamily="34" charset="0"/>
              </a:rPr>
              <a:t>his extended family. He now sees them on a</a:t>
            </a:r>
          </a:p>
          <a:p>
            <a:pPr marL="0" lvl="0" indent="0">
              <a:buNone/>
            </a:pPr>
            <a:r>
              <a:rPr lang="en-US" dirty="0">
                <a:latin typeface="Berlin Sans FB Demi" panose="020E0802020502020306" pitchFamily="34" charset="0"/>
              </a:rPr>
              <a:t>regular basis. Unfortunately, Paul’s father</a:t>
            </a:r>
          </a:p>
          <a:p>
            <a:pPr marL="0" lvl="0" indent="0">
              <a:buNone/>
            </a:pPr>
            <a:r>
              <a:rPr lang="en-US" dirty="0">
                <a:latin typeface="Berlin Sans FB Demi" panose="020E0802020502020306" pitchFamily="34" charset="0"/>
              </a:rPr>
              <a:t>passed a few years ago, but he is grateful for the time he had with him.</a:t>
            </a:r>
          </a:p>
          <a:p>
            <a:pPr marL="0" lvl="0" indent="0">
              <a:buNone/>
            </a:pPr>
            <a:endParaRPr lang="en-US" dirty="0">
              <a:latin typeface="Berlin Sans FB Demi" panose="020E0802020502020306" pitchFamily="34" charset="0"/>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189" y="2017770"/>
            <a:ext cx="5294811" cy="3782140"/>
          </a:xfrm>
          <a:prstGeom prst="rect">
            <a:avLst/>
          </a:prstGeom>
        </p:spPr>
      </p:pic>
    </p:spTree>
    <p:extLst>
      <p:ext uri="{BB962C8B-B14F-4D97-AF65-F5344CB8AC3E}">
        <p14:creationId xmlns:p14="http://schemas.microsoft.com/office/powerpoint/2010/main" val="143979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a:t>
            </a:r>
          </a:p>
        </p:txBody>
      </p:sp>
      <p:sp>
        <p:nvSpPr>
          <p:cNvPr id="3" name="Content Placeholder 2"/>
          <p:cNvSpPr>
            <a:spLocks noGrp="1"/>
          </p:cNvSpPr>
          <p:nvPr>
            <p:ph idx="1"/>
          </p:nvPr>
        </p:nvSpPr>
        <p:spPr/>
        <p:txBody>
          <a:bodyPr>
            <a:normAutofit fontScale="92500" lnSpcReduction="20000"/>
          </a:bodyPr>
          <a:lstStyle/>
          <a:p>
            <a:pPr marL="0" lvl="0" indent="0">
              <a:buNone/>
            </a:pPr>
            <a:r>
              <a:rPr lang="en-US" sz="2200" dirty="0">
                <a:latin typeface="Berlin Sans FB Demi" panose="020E0802020502020306" pitchFamily="34" charset="0"/>
              </a:rPr>
              <a:t>Paul has friends in many states that he stays</a:t>
            </a:r>
          </a:p>
          <a:p>
            <a:pPr marL="0" lvl="0" indent="0">
              <a:buNone/>
            </a:pPr>
            <a:r>
              <a:rPr lang="en-US" sz="2200" dirty="0">
                <a:latin typeface="Berlin Sans FB Demi" panose="020E0802020502020306" pitchFamily="34" charset="0"/>
              </a:rPr>
              <a:t>in touch with… some on a weekly basis.  </a:t>
            </a:r>
          </a:p>
          <a:p>
            <a:pPr marL="0" lvl="0" indent="0">
              <a:buNone/>
            </a:pPr>
            <a:endParaRPr lang="en-US" sz="2200" dirty="0">
              <a:latin typeface="Berlin Sans FB Demi" panose="020E0802020502020306" pitchFamily="34" charset="0"/>
            </a:endParaRPr>
          </a:p>
          <a:p>
            <a:pPr marL="0" lvl="0" indent="0">
              <a:buNone/>
            </a:pPr>
            <a:r>
              <a:rPr lang="en-US" sz="2200" dirty="0">
                <a:latin typeface="Berlin Sans FB Demi" panose="020E0802020502020306" pitchFamily="34" charset="0"/>
              </a:rPr>
              <a:t>Recently, Paul’s cell phone was out of </a:t>
            </a:r>
          </a:p>
          <a:p>
            <a:pPr marL="0" lvl="0" indent="0">
              <a:buNone/>
            </a:pPr>
            <a:r>
              <a:rPr lang="en-US" sz="2200" dirty="0">
                <a:latin typeface="Berlin Sans FB Demi" panose="020E0802020502020306" pitchFamily="34" charset="0"/>
              </a:rPr>
              <a:t>commission and as a result, Kent’s</a:t>
            </a:r>
          </a:p>
          <a:p>
            <a:pPr marL="0" lvl="0" indent="0">
              <a:buNone/>
            </a:pPr>
            <a:r>
              <a:rPr lang="en-US" sz="2200" dirty="0">
                <a:latin typeface="Berlin Sans FB Demi" panose="020E0802020502020306" pitchFamily="34" charset="0"/>
              </a:rPr>
              <a:t>phone was ringing off the hook with </a:t>
            </a:r>
          </a:p>
          <a:p>
            <a:pPr marL="0" lvl="0" indent="0">
              <a:buNone/>
            </a:pPr>
            <a:r>
              <a:rPr lang="en-US" sz="2200" dirty="0">
                <a:latin typeface="Berlin Sans FB Demi" panose="020E0802020502020306" pitchFamily="34" charset="0"/>
              </a:rPr>
              <a:t>people wondering, if Paul was okay.</a:t>
            </a:r>
          </a:p>
          <a:p>
            <a:pPr marL="0" lvl="0" indent="0">
              <a:buNone/>
            </a:pPr>
            <a:endParaRPr lang="en-US" sz="2200" dirty="0">
              <a:latin typeface="Berlin Sans FB Demi" panose="020E0802020502020306" pitchFamily="34" charset="0"/>
            </a:endParaRPr>
          </a:p>
          <a:p>
            <a:pPr marL="0" lvl="0" indent="0">
              <a:lnSpc>
                <a:spcPct val="100000"/>
              </a:lnSpc>
              <a:buNone/>
            </a:pPr>
            <a:r>
              <a:rPr lang="en-US" sz="2200" dirty="0">
                <a:latin typeface="Berlin Sans FB Demi" panose="020E0802020502020306" pitchFamily="34" charset="0"/>
              </a:rPr>
              <a:t>Paul also has a neighbor, Tony, that he</a:t>
            </a:r>
          </a:p>
          <a:p>
            <a:pPr marL="0" lvl="0" indent="0">
              <a:lnSpc>
                <a:spcPct val="100000"/>
              </a:lnSpc>
              <a:buNone/>
            </a:pPr>
            <a:r>
              <a:rPr lang="en-US" sz="2200" dirty="0">
                <a:latin typeface="Berlin Sans FB Demi" panose="020E0802020502020306" pitchFamily="34" charset="0"/>
              </a:rPr>
              <a:t>helps out a lot with his animals.</a:t>
            </a:r>
          </a:p>
          <a:p>
            <a:pPr marL="0" lvl="0" indent="0">
              <a:lnSpc>
                <a:spcPct val="100000"/>
              </a:lnSpc>
              <a:buNone/>
            </a:pPr>
            <a:r>
              <a:rPr lang="en-US" sz="2200" dirty="0">
                <a:latin typeface="Berlin Sans FB Demi" panose="020E0802020502020306" pitchFamily="34" charset="0"/>
              </a:rPr>
              <a:t>Tony bought Paul his sheep and Paul will </a:t>
            </a:r>
          </a:p>
          <a:p>
            <a:pPr marL="0" lvl="0" indent="0">
              <a:lnSpc>
                <a:spcPct val="100000"/>
              </a:lnSpc>
              <a:buNone/>
            </a:pPr>
            <a:r>
              <a:rPr lang="en-US" sz="2200" dirty="0">
                <a:latin typeface="Berlin Sans FB Demi" panose="020E0802020502020306" pitchFamily="34" charset="0"/>
              </a:rPr>
              <a:t>take care of it and sell the babies.    </a:t>
            </a:r>
          </a:p>
          <a:p>
            <a:pPr marL="0" lvl="0" indent="0">
              <a:buNone/>
            </a:pP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945086" y="1611086"/>
            <a:ext cx="5643154" cy="4850674"/>
          </a:xfrm>
          <a:prstGeom prst="rect">
            <a:avLst/>
          </a:prstGeom>
        </p:spPr>
      </p:pic>
    </p:spTree>
    <p:extLst>
      <p:ext uri="{BB962C8B-B14F-4D97-AF65-F5344CB8AC3E}">
        <p14:creationId xmlns:p14="http://schemas.microsoft.com/office/powerpoint/2010/main" val="332223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4717"/>
          </a:xfrm>
        </p:spPr>
        <p:txBody>
          <a:bodyPr>
            <a:normAutofit fontScale="90000"/>
          </a:bodyPr>
          <a:lstStyle/>
          <a:p>
            <a:endParaRPr lang="en-US" dirty="0"/>
          </a:p>
        </p:txBody>
      </p:sp>
      <p:sp>
        <p:nvSpPr>
          <p:cNvPr id="3" name="Content Placeholder 2"/>
          <p:cNvSpPr>
            <a:spLocks noGrp="1"/>
          </p:cNvSpPr>
          <p:nvPr>
            <p:ph idx="1"/>
          </p:nvPr>
        </p:nvSpPr>
        <p:spPr>
          <a:xfrm>
            <a:off x="620784" y="1015067"/>
            <a:ext cx="8145711" cy="3098203"/>
          </a:xfrm>
        </p:spPr>
        <p:txBody>
          <a:bodyPr>
            <a:noAutofit/>
          </a:bodyPr>
          <a:lstStyle/>
          <a:p>
            <a:pPr marL="0" lvl="0" indent="0">
              <a:lnSpc>
                <a:spcPct val="170000"/>
              </a:lnSpc>
              <a:buNone/>
            </a:pPr>
            <a:r>
              <a:rPr lang="en-US" sz="2000" dirty="0">
                <a:latin typeface="Berlin Sans FB Demi" panose="020E0802020502020306" pitchFamily="34" charset="0"/>
              </a:rPr>
              <a:t>Paul joined a bowling league that Kent was a member of </a:t>
            </a:r>
          </a:p>
          <a:p>
            <a:pPr marL="0" indent="0">
              <a:lnSpc>
                <a:spcPct val="100000"/>
              </a:lnSpc>
              <a:buNone/>
            </a:pPr>
            <a:r>
              <a:rPr lang="en-US" sz="2000" dirty="0">
                <a:latin typeface="Berlin Sans FB Demi" panose="020E0802020502020306" pitchFamily="34" charset="0"/>
              </a:rPr>
              <a:t>several years ago, but with the beekeeping business getting </a:t>
            </a:r>
          </a:p>
          <a:p>
            <a:pPr marL="0" lvl="0" indent="0">
              <a:lnSpc>
                <a:spcPct val="170000"/>
              </a:lnSpc>
              <a:buNone/>
            </a:pPr>
            <a:r>
              <a:rPr lang="en-US" sz="2000" dirty="0">
                <a:latin typeface="Berlin Sans FB Demi" panose="020E0802020502020306" pitchFamily="34" charset="0"/>
              </a:rPr>
              <a:t>so busy, Kent had to drop out. Paul is actively involved in the </a:t>
            </a:r>
            <a:br>
              <a:rPr lang="en-US" sz="2000" dirty="0">
                <a:latin typeface="Berlin Sans FB Demi" panose="020E0802020502020306" pitchFamily="34" charset="0"/>
              </a:rPr>
            </a:br>
            <a:r>
              <a:rPr lang="en-US" sz="2000" dirty="0">
                <a:latin typeface="Berlin Sans FB Demi" panose="020E0802020502020306" pitchFamily="34" charset="0"/>
              </a:rPr>
              <a:t>beekeeping business but still continues to bowl every Monday night.  </a:t>
            </a:r>
          </a:p>
          <a:p>
            <a:pPr marL="0" indent="0">
              <a:lnSpc>
                <a:spcPct val="100000"/>
              </a:lnSpc>
              <a:buNone/>
            </a:pPr>
            <a:endParaRPr lang="en-US" sz="2000" dirty="0">
              <a:latin typeface="Berlin Sans FB Demi" panose="020E0802020502020306" pitchFamily="34" charset="0"/>
            </a:endParaRPr>
          </a:p>
          <a:p>
            <a:pPr marL="0" indent="0">
              <a:lnSpc>
                <a:spcPct val="100000"/>
              </a:lnSpc>
              <a:buNone/>
            </a:pPr>
            <a:endParaRPr lang="en-US" sz="2000" dirty="0">
              <a:latin typeface="Berlin Sans FB Demi" panose="020E0802020502020306" pitchFamily="34" charset="0"/>
            </a:endParaRPr>
          </a:p>
          <a:p>
            <a:pPr marL="0" indent="0">
              <a:lnSpc>
                <a:spcPct val="100000"/>
              </a:lnSpc>
              <a:buNone/>
            </a:pPr>
            <a:r>
              <a:rPr lang="en-US" sz="2000" dirty="0">
                <a:latin typeface="Berlin Sans FB Demi" panose="020E0802020502020306" pitchFamily="34" charset="0"/>
              </a:rPr>
              <a:t>Paul is a member of Calvary Methodist Church and is involved with </a:t>
            </a:r>
            <a:br>
              <a:rPr lang="en-US" sz="2000" dirty="0">
                <a:latin typeface="Berlin Sans FB Demi" panose="020E0802020502020306" pitchFamily="34" charset="0"/>
              </a:rPr>
            </a:br>
            <a:r>
              <a:rPr lang="en-US" sz="2000" dirty="0">
                <a:latin typeface="Berlin Sans FB Demi" panose="020E0802020502020306" pitchFamily="34" charset="0"/>
              </a:rPr>
              <a:t>Chrysalis, Walk to Emmaus,  and Kairos (prison ministry) </a:t>
            </a:r>
          </a:p>
          <a:p>
            <a:pPr marL="0" lvl="0" indent="0">
              <a:lnSpc>
                <a:spcPct val="100000"/>
              </a:lnSpc>
              <a:buNone/>
            </a:pPr>
            <a:endParaRPr lang="en-US" sz="2000" dirty="0"/>
          </a:p>
          <a:p>
            <a:pPr marL="0" lvl="0" indent="0">
              <a:lnSpc>
                <a:spcPct val="100000"/>
              </a:lnSpc>
              <a:buNone/>
            </a:pPr>
            <a:r>
              <a:rPr lang="en-US" sz="2000" dirty="0"/>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112574" y="1237161"/>
            <a:ext cx="4951460" cy="3207391"/>
          </a:xfrm>
          <a:prstGeom prst="rect">
            <a:avLst/>
          </a:prstGeom>
        </p:spPr>
      </p:pic>
    </p:spTree>
    <p:extLst>
      <p:ext uri="{BB962C8B-B14F-4D97-AF65-F5344CB8AC3E}">
        <p14:creationId xmlns:p14="http://schemas.microsoft.com/office/powerpoint/2010/main" val="270645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5625"/>
            <a:ext cx="10515600" cy="4901746"/>
          </a:xfrm>
        </p:spPr>
        <p:txBody>
          <a:bodyPr>
            <a:normAutofit fontScale="32500" lnSpcReduction="20000"/>
          </a:bodyPr>
          <a:lstStyle/>
          <a:p>
            <a:pPr marL="0" lvl="0" indent="0">
              <a:buNone/>
            </a:pPr>
            <a:endParaRPr lang="en-US" dirty="0"/>
          </a:p>
          <a:p>
            <a:pPr marL="0" lvl="0" indent="0">
              <a:lnSpc>
                <a:spcPct val="170000"/>
              </a:lnSpc>
              <a:buNone/>
            </a:pPr>
            <a:endParaRPr lang="en-US" sz="7200" dirty="0">
              <a:latin typeface="Berlin Sans FB Demi" panose="020E0802020502020306" pitchFamily="34" charset="0"/>
            </a:endParaRPr>
          </a:p>
          <a:p>
            <a:pPr marL="0" lvl="0" indent="0">
              <a:lnSpc>
                <a:spcPct val="170000"/>
              </a:lnSpc>
              <a:buNone/>
            </a:pPr>
            <a:r>
              <a:rPr lang="en-US" sz="5600" dirty="0">
                <a:latin typeface="Berlin Sans FB Demi" panose="020E0802020502020306" pitchFamily="34" charset="0"/>
              </a:rPr>
              <a:t>Paul was diagnosed with Stage 4 colon cancer 2 years ago. Paul shared with </a:t>
            </a:r>
          </a:p>
          <a:p>
            <a:pPr marL="0" lvl="0" indent="0">
              <a:lnSpc>
                <a:spcPct val="170000"/>
              </a:lnSpc>
              <a:buNone/>
            </a:pPr>
            <a:r>
              <a:rPr lang="en-US" sz="5600" dirty="0">
                <a:latin typeface="Berlin Sans FB Demi" panose="020E0802020502020306" pitchFamily="34" charset="0"/>
              </a:rPr>
              <a:t>tears in his eyes, how grateful he was for Valerie and Kent taking care of him. </a:t>
            </a:r>
          </a:p>
          <a:p>
            <a:pPr marL="0" lvl="0" indent="0">
              <a:lnSpc>
                <a:spcPct val="170000"/>
              </a:lnSpc>
              <a:buNone/>
            </a:pPr>
            <a:r>
              <a:rPr lang="en-US" sz="5600" dirty="0">
                <a:latin typeface="Berlin Sans FB Demi" panose="020E0802020502020306" pitchFamily="34" charset="0"/>
              </a:rPr>
              <a:t>The Williams said they never thought anything other than he was part of their </a:t>
            </a:r>
          </a:p>
          <a:p>
            <a:pPr marL="0" lvl="0" indent="0">
              <a:lnSpc>
                <a:spcPct val="170000"/>
              </a:lnSpc>
              <a:buNone/>
            </a:pPr>
            <a:r>
              <a:rPr lang="en-US" sz="5600" dirty="0">
                <a:latin typeface="Berlin Sans FB Demi" panose="020E0802020502020306" pitchFamily="34" charset="0"/>
              </a:rPr>
              <a:t>family and that’s what you do! The scans that Paul has gotten so far have been clear!      </a:t>
            </a:r>
          </a:p>
          <a:p>
            <a:pPr marL="0" lvl="0" indent="0">
              <a:lnSpc>
                <a:spcPct val="170000"/>
              </a:lnSpc>
              <a:buNone/>
            </a:pPr>
            <a:r>
              <a:rPr lang="en-US" sz="5600" dirty="0">
                <a:latin typeface="Berlin Sans FB Demi" panose="020E0802020502020306" pitchFamily="34" charset="0"/>
              </a:rPr>
              <a:t> Now, Paul receives Adult Foster Care (AFC) services  from Cumberland River Homes and case management from Superior Case Management.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9240" y="666205"/>
            <a:ext cx="3021874" cy="35139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18" y="0"/>
            <a:ext cx="6008914" cy="2612571"/>
          </a:xfrm>
          <a:prstGeom prst="rect">
            <a:avLst/>
          </a:prstGeom>
        </p:spPr>
      </p:pic>
    </p:spTree>
    <p:extLst>
      <p:ext uri="{BB962C8B-B14F-4D97-AF65-F5344CB8AC3E}">
        <p14:creationId xmlns:p14="http://schemas.microsoft.com/office/powerpoint/2010/main" val="173819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15148" y="857250"/>
            <a:ext cx="6858000" cy="5143500"/>
          </a:xfrm>
          <a:prstGeom prst="rect">
            <a:avLst/>
          </a:prstGeom>
        </p:spPr>
      </p:pic>
      <p:sp>
        <p:nvSpPr>
          <p:cNvPr id="4" name="TextBox 3"/>
          <p:cNvSpPr txBox="1"/>
          <p:nvPr/>
        </p:nvSpPr>
        <p:spPr>
          <a:xfrm>
            <a:off x="1528354" y="1632857"/>
            <a:ext cx="4323805" cy="2677656"/>
          </a:xfrm>
          <a:prstGeom prst="rect">
            <a:avLst/>
          </a:prstGeom>
          <a:noFill/>
        </p:spPr>
        <p:txBody>
          <a:bodyPr wrap="square" rtlCol="0">
            <a:spAutoFit/>
          </a:bodyPr>
          <a:lstStyle/>
          <a:p>
            <a:r>
              <a:rPr lang="en-US" sz="2800" dirty="0">
                <a:latin typeface="Berlin Sans FB Demi" panose="020E0802020502020306" pitchFamily="34" charset="0"/>
              </a:rPr>
              <a:t>Paul recently reconnected with some of his staff from 20 years ago. He was so excited to show how far he had come and what all he is involved in</a:t>
            </a:r>
          </a:p>
        </p:txBody>
      </p:sp>
    </p:spTree>
    <p:extLst>
      <p:ext uri="{BB962C8B-B14F-4D97-AF65-F5344CB8AC3E}">
        <p14:creationId xmlns:p14="http://schemas.microsoft.com/office/powerpoint/2010/main" val="345359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5219CC9651124093CC98AA893AC333" ma:contentTypeVersion="7" ma:contentTypeDescription="Create a new document." ma:contentTypeScope="" ma:versionID="3df224551d9a5d23b38ddfe4b171829e">
  <xsd:schema xmlns:xsd="http://www.w3.org/2001/XMLSchema" xmlns:xs="http://www.w3.org/2001/XMLSchema" xmlns:p="http://schemas.microsoft.com/office/2006/metadata/properties" xmlns:ns2="e5c27b24-12ed-4e19-bc3b-128910368d8e" targetNamespace="http://schemas.microsoft.com/office/2006/metadata/properties" ma:root="true" ma:fieldsID="8ce94ccac496210423180674638d423e" ns2:_="">
    <xsd:import namespace="e5c27b24-12ed-4e19-bc3b-128910368d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27b24-12ed-4e19-bc3b-128910368d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468227-4B5E-43C7-A5EF-4348D5E9EE6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3FD939E-EB3A-4D5B-AF5B-326E1F4A7019}">
  <ds:schemaRefs>
    <ds:schemaRef ds:uri="http://schemas.microsoft.com/sharepoint/v3/contenttype/forms"/>
  </ds:schemaRefs>
</ds:datastoreItem>
</file>

<file path=customXml/itemProps3.xml><?xml version="1.0" encoding="utf-8"?>
<ds:datastoreItem xmlns:ds="http://schemas.openxmlformats.org/officeDocument/2006/customXml" ds:itemID="{D6EA1EC4-E3D3-487D-A865-FB4CB0EFA3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27b24-12ed-4e19-bc3b-128910368d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624</Words>
  <Application>Microsoft Office PowerPoint</Application>
  <PresentationFormat>Widescreen</PresentationFormat>
  <Paragraphs>52</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Paul – The Bee Keeper </vt:lpstr>
      <vt:lpstr>Paul </vt:lpstr>
      <vt:lpstr>Paul</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Carolyn Wheeler</dc:creator>
  <cp:lastModifiedBy>Carolyn Wheeler</cp:lastModifiedBy>
  <cp:revision>10</cp:revision>
  <dcterms:created xsi:type="dcterms:W3CDTF">2025-09-14T20:14:23Z</dcterms:created>
  <dcterms:modified xsi:type="dcterms:W3CDTF">2025-10-08T21:15:58Z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0x010100AB5219CC9651124093CC98AA893AC333</vt:lpwstr>
  </property>
</Properties>
</file>