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5" r:id="rId2"/>
    <p:sldId id="306" r:id="rId3"/>
    <p:sldId id="307" r:id="rId4"/>
    <p:sldId id="312" r:id="rId5"/>
    <p:sldId id="316" r:id="rId6"/>
    <p:sldId id="314" r:id="rId7"/>
    <p:sldId id="313" r:id="rId8"/>
    <p:sldId id="281" r:id="rId9"/>
    <p:sldId id="282" r:id="rId10"/>
    <p:sldId id="283" r:id="rId11"/>
    <p:sldId id="315" r:id="rId12"/>
    <p:sldId id="317" r:id="rId13"/>
    <p:sldId id="300" r:id="rId14"/>
    <p:sldId id="270" r:id="rId15"/>
    <p:sldId id="257" r:id="rId16"/>
    <p:sldId id="278" r:id="rId17"/>
    <p:sldId id="318" r:id="rId18"/>
    <p:sldId id="323" r:id="rId19"/>
    <p:sldId id="326" r:id="rId20"/>
    <p:sldId id="327" r:id="rId21"/>
    <p:sldId id="328" r:id="rId22"/>
    <p:sldId id="332" r:id="rId23"/>
    <p:sldId id="329" r:id="rId24"/>
    <p:sldId id="330" r:id="rId25"/>
    <p:sldId id="319" r:id="rId26"/>
    <p:sldId id="320" r:id="rId27"/>
    <p:sldId id="324" r:id="rId28"/>
    <p:sldId id="321" r:id="rId29"/>
    <p:sldId id="331" r:id="rId30"/>
    <p:sldId id="322" r:id="rId31"/>
    <p:sldId id="325"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4C5"/>
    <a:srgbClr val="6E0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6834" autoAdjust="0"/>
  </p:normalViewPr>
  <p:slideViewPr>
    <p:cSldViewPr>
      <p:cViewPr varScale="1">
        <p:scale>
          <a:sx n="74" d="100"/>
          <a:sy n="74" d="100"/>
        </p:scale>
        <p:origin x="1430" y="77"/>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en, Caroline J." userId="c8447a8f-bb57-4b94-b973-2a32a1aae41a" providerId="ADAL" clId="{40831692-BA39-437B-BB07-0C6F93BC9498}"/>
    <pc:docChg chg="addSld delSld modSld sldOrd">
      <pc:chgData name="Gooden, Caroline J." userId="c8447a8f-bb57-4b94-b973-2a32a1aae41a" providerId="ADAL" clId="{40831692-BA39-437B-BB07-0C6F93BC9498}" dt="2022-05-10T18:44:49.653" v="36" actId="20577"/>
      <pc:docMkLst>
        <pc:docMk/>
      </pc:docMkLst>
      <pc:sldChg chg="del">
        <pc:chgData name="Gooden, Caroline J." userId="c8447a8f-bb57-4b94-b973-2a32a1aae41a" providerId="ADAL" clId="{40831692-BA39-437B-BB07-0C6F93BC9498}" dt="2022-05-10T18:37:17.594" v="0" actId="2696"/>
        <pc:sldMkLst>
          <pc:docMk/>
          <pc:sldMk cId="473862246" sldId="309"/>
        </pc:sldMkLst>
      </pc:sldChg>
      <pc:sldChg chg="del">
        <pc:chgData name="Gooden, Caroline J." userId="c8447a8f-bb57-4b94-b973-2a32a1aae41a" providerId="ADAL" clId="{40831692-BA39-437B-BB07-0C6F93BC9498}" dt="2022-05-10T18:37:17.594" v="0" actId="2696"/>
        <pc:sldMkLst>
          <pc:docMk/>
          <pc:sldMk cId="2514518698" sldId="310"/>
        </pc:sldMkLst>
      </pc:sldChg>
      <pc:sldChg chg="del">
        <pc:chgData name="Gooden, Caroline J." userId="c8447a8f-bb57-4b94-b973-2a32a1aae41a" providerId="ADAL" clId="{40831692-BA39-437B-BB07-0C6F93BC9498}" dt="2022-05-10T18:37:17.594" v="0" actId="2696"/>
        <pc:sldMkLst>
          <pc:docMk/>
          <pc:sldMk cId="3538585563" sldId="311"/>
        </pc:sldMkLst>
      </pc:sldChg>
      <pc:sldChg chg="modSp mod">
        <pc:chgData name="Gooden, Caroline J." userId="c8447a8f-bb57-4b94-b973-2a32a1aae41a" providerId="ADAL" clId="{40831692-BA39-437B-BB07-0C6F93BC9498}" dt="2022-05-10T18:44:49.653" v="36" actId="20577"/>
        <pc:sldMkLst>
          <pc:docMk/>
          <pc:sldMk cId="2503449522" sldId="325"/>
        </pc:sldMkLst>
        <pc:spChg chg="mod">
          <ac:chgData name="Gooden, Caroline J." userId="c8447a8f-bb57-4b94-b973-2a32a1aae41a" providerId="ADAL" clId="{40831692-BA39-437B-BB07-0C6F93BC9498}" dt="2022-05-10T18:44:49.653" v="36" actId="20577"/>
          <ac:spMkLst>
            <pc:docMk/>
            <pc:sldMk cId="2503449522" sldId="325"/>
            <ac:spMk id="2" creationId="{C232C339-A97B-4354-B5AD-D9CE5E270779}"/>
          </ac:spMkLst>
        </pc:spChg>
      </pc:sldChg>
      <pc:sldChg chg="addSp modSp new del mod ord">
        <pc:chgData name="Gooden, Caroline J." userId="c8447a8f-bb57-4b94-b973-2a32a1aae41a" providerId="ADAL" clId="{40831692-BA39-437B-BB07-0C6F93BC9498}" dt="2022-05-10T18:44:34.811" v="8" actId="2696"/>
        <pc:sldMkLst>
          <pc:docMk/>
          <pc:sldMk cId="766182290" sldId="333"/>
        </pc:sldMkLst>
        <pc:spChg chg="add mod">
          <ac:chgData name="Gooden, Caroline J." userId="c8447a8f-bb57-4b94-b973-2a32a1aae41a" providerId="ADAL" clId="{40831692-BA39-437B-BB07-0C6F93BC9498}" dt="2022-05-10T18:44:20.338" v="6" actId="20577"/>
          <ac:spMkLst>
            <pc:docMk/>
            <pc:sldMk cId="766182290" sldId="333"/>
            <ac:spMk id="6" creationId="{73811CF6-CC21-875F-9CF4-6280F4AD5598}"/>
          </ac:spMkLst>
        </pc:spChg>
      </pc:sldChg>
      <pc:sldChg chg="add del">
        <pc:chgData name="Gooden, Caroline J." userId="c8447a8f-bb57-4b94-b973-2a32a1aae41a" providerId="ADAL" clId="{40831692-BA39-437B-BB07-0C6F93BC9498}" dt="2022-05-10T18:44:30.902" v="7" actId="2696"/>
        <pc:sldMkLst>
          <pc:docMk/>
          <pc:sldMk cId="2134571456"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7363"/>
          </a:xfrm>
          <a:prstGeom prst="rect">
            <a:avLst/>
          </a:prstGeom>
        </p:spPr>
        <p:txBody>
          <a:bodyPr vert="horz" lIns="91566" tIns="45783" rIns="91566" bIns="45783" rtlCol="0"/>
          <a:lstStyle>
            <a:lvl1pPr algn="l">
              <a:defRPr sz="1200"/>
            </a:lvl1pPr>
          </a:lstStyle>
          <a:p>
            <a:endParaRPr lang="en-US"/>
          </a:p>
        </p:txBody>
      </p:sp>
      <p:sp>
        <p:nvSpPr>
          <p:cNvPr id="3" name="Date Placeholder 2"/>
          <p:cNvSpPr>
            <a:spLocks noGrp="1"/>
          </p:cNvSpPr>
          <p:nvPr>
            <p:ph type="dt" sz="quarter" idx="1"/>
          </p:nvPr>
        </p:nvSpPr>
        <p:spPr>
          <a:xfrm>
            <a:off x="3977532" y="1"/>
            <a:ext cx="3043979" cy="467363"/>
          </a:xfrm>
          <a:prstGeom prst="rect">
            <a:avLst/>
          </a:prstGeom>
        </p:spPr>
        <p:txBody>
          <a:bodyPr vert="horz" lIns="91566" tIns="45783" rIns="91566" bIns="45783" rtlCol="0"/>
          <a:lstStyle>
            <a:lvl1pPr algn="r">
              <a:defRPr sz="1200"/>
            </a:lvl1pPr>
          </a:lstStyle>
          <a:p>
            <a:fld id="{5292CD85-8DA1-4709-8957-357CEEF656DB}" type="datetimeFigureOut">
              <a:rPr lang="en-US" smtClean="0"/>
              <a:t>5/10/2022</a:t>
            </a:fld>
            <a:endParaRPr lang="en-US"/>
          </a:p>
        </p:txBody>
      </p:sp>
      <p:sp>
        <p:nvSpPr>
          <p:cNvPr id="4" name="Footer Placeholder 3"/>
          <p:cNvSpPr>
            <a:spLocks noGrp="1"/>
          </p:cNvSpPr>
          <p:nvPr>
            <p:ph type="ftr" sz="quarter" idx="2"/>
          </p:nvPr>
        </p:nvSpPr>
        <p:spPr>
          <a:xfrm>
            <a:off x="2" y="8841739"/>
            <a:ext cx="3043979" cy="467363"/>
          </a:xfrm>
          <a:prstGeom prst="rect">
            <a:avLst/>
          </a:prstGeom>
        </p:spPr>
        <p:txBody>
          <a:bodyPr vert="horz" lIns="91566" tIns="45783" rIns="91566" bIns="45783"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9"/>
            <a:ext cx="3043979" cy="467363"/>
          </a:xfrm>
          <a:prstGeom prst="rect">
            <a:avLst/>
          </a:prstGeom>
        </p:spPr>
        <p:txBody>
          <a:bodyPr vert="horz" lIns="91566" tIns="45783" rIns="91566" bIns="45783" rtlCol="0" anchor="b"/>
          <a:lstStyle>
            <a:lvl1pPr algn="r">
              <a:defRPr sz="1200"/>
            </a:lvl1pPr>
          </a:lstStyle>
          <a:p>
            <a:fld id="{6CDF7BAE-CC0C-4AD0-92E1-22319721CF12}" type="slidenum">
              <a:rPr lang="en-US" smtClean="0"/>
              <a:t>‹#›</a:t>
            </a:fld>
            <a:endParaRPr lang="en-US"/>
          </a:p>
        </p:txBody>
      </p:sp>
    </p:spTree>
    <p:extLst>
      <p:ext uri="{BB962C8B-B14F-4D97-AF65-F5344CB8AC3E}">
        <p14:creationId xmlns:p14="http://schemas.microsoft.com/office/powerpoint/2010/main" val="164841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2" tIns="46646" rIns="93292" bIns="46646"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292" tIns="46646" rIns="93292" bIns="46646" rtlCol="0"/>
          <a:lstStyle>
            <a:lvl1pPr algn="r">
              <a:defRPr sz="1200"/>
            </a:lvl1pPr>
          </a:lstStyle>
          <a:p>
            <a:fld id="{B4B823EE-1623-4115-99B9-B785374AECF6}" type="datetimeFigureOut">
              <a:rPr lang="en-US" smtClean="0"/>
              <a:t>5/10/2022</a:t>
            </a:fld>
            <a:endParaRPr lang="en-US" dirty="0"/>
          </a:p>
        </p:txBody>
      </p:sp>
      <p:sp>
        <p:nvSpPr>
          <p:cNvPr id="4" name="Slide Image Placeholder 3"/>
          <p:cNvSpPr>
            <a:spLocks noGrp="1" noRot="1" noChangeAspect="1"/>
          </p:cNvSpPr>
          <p:nvPr>
            <p:ph type="sldImg" idx="2"/>
          </p:nvPr>
        </p:nvSpPr>
        <p:spPr>
          <a:xfrm>
            <a:off x="1184275" y="698500"/>
            <a:ext cx="4654550" cy="3492500"/>
          </a:xfrm>
          <a:prstGeom prst="rect">
            <a:avLst/>
          </a:prstGeom>
          <a:noFill/>
          <a:ln w="12700">
            <a:solidFill>
              <a:prstClr val="black"/>
            </a:solidFill>
          </a:ln>
        </p:spPr>
        <p:txBody>
          <a:bodyPr vert="horz" lIns="93292" tIns="46646" rIns="93292" bIns="46646"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2" tIns="46646" rIns="93292" bIns="466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292" tIns="46646" rIns="93292" bIns="466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292" tIns="46646" rIns="93292" bIns="46646" rtlCol="0" anchor="b"/>
          <a:lstStyle>
            <a:lvl1pPr algn="r">
              <a:defRPr sz="1200"/>
            </a:lvl1pPr>
          </a:lstStyle>
          <a:p>
            <a:fld id="{CCF99E1E-5533-47FF-A679-997EB01C2C0A}" type="slidenum">
              <a:rPr lang="en-US" smtClean="0"/>
              <a:t>‹#›</a:t>
            </a:fld>
            <a:endParaRPr lang="en-US" dirty="0"/>
          </a:p>
        </p:txBody>
      </p:sp>
    </p:spTree>
    <p:extLst>
      <p:ext uri="{BB962C8B-B14F-4D97-AF65-F5344CB8AC3E}">
        <p14:creationId xmlns:p14="http://schemas.microsoft.com/office/powerpoint/2010/main" val="76951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99E1E-5533-47FF-A679-997EB01C2C0A}" type="slidenum">
              <a:rPr lang="en-US" smtClean="0"/>
              <a:t>5</a:t>
            </a:fld>
            <a:endParaRPr lang="en-US" dirty="0"/>
          </a:p>
        </p:txBody>
      </p:sp>
    </p:spTree>
    <p:extLst>
      <p:ext uri="{BB962C8B-B14F-4D97-AF65-F5344CB8AC3E}">
        <p14:creationId xmlns:p14="http://schemas.microsoft.com/office/powerpoint/2010/main" val="308278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99E1E-5533-47FF-A679-997EB01C2C0A}" type="slidenum">
              <a:rPr lang="en-US" smtClean="0"/>
              <a:t>20</a:t>
            </a:fld>
            <a:endParaRPr lang="en-US" dirty="0"/>
          </a:p>
        </p:txBody>
      </p:sp>
    </p:spTree>
    <p:extLst>
      <p:ext uri="{BB962C8B-B14F-4D97-AF65-F5344CB8AC3E}">
        <p14:creationId xmlns:p14="http://schemas.microsoft.com/office/powerpoint/2010/main" val="312732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entered foster care at age less than 1 year</a:t>
            </a:r>
          </a:p>
          <a:p>
            <a:r>
              <a:rPr lang="en-US" dirty="0"/>
              <a:t>May 2022, N=1746 (20%) </a:t>
            </a:r>
          </a:p>
          <a:p>
            <a:r>
              <a:rPr lang="en-US" dirty="0"/>
              <a:t>June 2018, N = 1813 (19.0%)</a:t>
            </a:r>
          </a:p>
        </p:txBody>
      </p:sp>
      <p:sp>
        <p:nvSpPr>
          <p:cNvPr id="4" name="Slide Number Placeholder 3"/>
          <p:cNvSpPr>
            <a:spLocks noGrp="1"/>
          </p:cNvSpPr>
          <p:nvPr>
            <p:ph type="sldNum" sz="quarter" idx="5"/>
          </p:nvPr>
        </p:nvSpPr>
        <p:spPr/>
        <p:txBody>
          <a:bodyPr/>
          <a:lstStyle/>
          <a:p>
            <a:fld id="{CCF99E1E-5533-47FF-A679-997EB01C2C0A}" type="slidenum">
              <a:rPr lang="en-US" smtClean="0"/>
              <a:t>22</a:t>
            </a:fld>
            <a:endParaRPr lang="en-US" dirty="0"/>
          </a:p>
        </p:txBody>
      </p:sp>
    </p:spTree>
    <p:extLst>
      <p:ext uri="{BB962C8B-B14F-4D97-AF65-F5344CB8AC3E}">
        <p14:creationId xmlns:p14="http://schemas.microsoft.com/office/powerpoint/2010/main" val="314151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99E1E-5533-47FF-A679-997EB01C2C0A}" type="slidenum">
              <a:rPr lang="en-US" smtClean="0"/>
              <a:t>23</a:t>
            </a:fld>
            <a:endParaRPr lang="en-US" dirty="0"/>
          </a:p>
        </p:txBody>
      </p:sp>
    </p:spTree>
    <p:extLst>
      <p:ext uri="{BB962C8B-B14F-4D97-AF65-F5344CB8AC3E}">
        <p14:creationId xmlns:p14="http://schemas.microsoft.com/office/powerpoint/2010/main" val="168359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99E1E-5533-47FF-A679-997EB01C2C0A}" type="slidenum">
              <a:rPr lang="en-US" smtClean="0"/>
              <a:t>27</a:t>
            </a:fld>
            <a:endParaRPr lang="en-US" dirty="0"/>
          </a:p>
        </p:txBody>
      </p:sp>
    </p:spTree>
    <p:extLst>
      <p:ext uri="{BB962C8B-B14F-4D97-AF65-F5344CB8AC3E}">
        <p14:creationId xmlns:p14="http://schemas.microsoft.com/office/powerpoint/2010/main" val="89526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5682" y="8686802"/>
            <a:ext cx="297231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0" tIns="46630" rIns="93260" bIns="46630" anchor="b"/>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pPr algn="r"/>
            <a:fld id="{B66D876B-6A99-4333-BB08-81BE38E05C9B}" type="slidenum">
              <a:rPr lang="en-US" sz="1200">
                <a:solidFill>
                  <a:prstClr val="black"/>
                </a:solidFill>
              </a:rPr>
              <a:pPr algn="r"/>
              <a:t>8</a:t>
            </a:fld>
            <a:endParaRPr lang="en-US" sz="1200">
              <a:solidFill>
                <a:prstClr val="black"/>
              </a:solidFill>
            </a:endParaRPr>
          </a:p>
        </p:txBody>
      </p:sp>
      <p:sp>
        <p:nvSpPr>
          <p:cNvPr id="28675" name="Rectangle 2"/>
          <p:cNvSpPr>
            <a:spLocks noGrp="1" noRot="1" noChangeAspect="1" noChangeArrowheads="1" noTextEdit="1"/>
          </p:cNvSpPr>
          <p:nvPr>
            <p:ph type="sldImg"/>
          </p:nvPr>
        </p:nvSpPr>
        <p:spPr>
          <a:xfrm>
            <a:off x="1143000" y="684213"/>
            <a:ext cx="4572000" cy="3429000"/>
          </a:xfrm>
          <a:ln/>
        </p:spPr>
      </p:sp>
      <p:sp>
        <p:nvSpPr>
          <p:cNvPr id="28676" name="Rectangle 3"/>
          <p:cNvSpPr>
            <a:spLocks noGrp="1" noChangeArrowheads="1"/>
          </p:cNvSpPr>
          <p:nvPr>
            <p:ph type="body" idx="1"/>
          </p:nvPr>
        </p:nvSpPr>
        <p:spPr>
          <a:xfrm>
            <a:off x="914922" y="4343399"/>
            <a:ext cx="5028161" cy="41163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r>
              <a:rPr lang="en-US" dirty="0"/>
              <a:t>Brain is not mature at birth</a:t>
            </a:r>
          </a:p>
          <a:p>
            <a:pPr marL="228600" indent="-228600" eaLnBrk="1" hangingPunct="1">
              <a:buAutoNum type="arabicPeriod"/>
            </a:pPr>
            <a:r>
              <a:rPr lang="en-US" dirty="0"/>
              <a:t>Critical windows imply timing is important</a:t>
            </a:r>
          </a:p>
          <a:p>
            <a:pPr marL="228600" indent="-228600" eaLnBrk="1" hangingPunct="1">
              <a:buAutoNum type="arabicPeriod"/>
            </a:pPr>
            <a:r>
              <a:rPr lang="en-US" dirty="0"/>
              <a:t>Brain is changed by experiences</a:t>
            </a:r>
          </a:p>
        </p:txBody>
      </p:sp>
    </p:spTree>
    <p:extLst>
      <p:ext uri="{BB962C8B-B14F-4D97-AF65-F5344CB8AC3E}">
        <p14:creationId xmlns:p14="http://schemas.microsoft.com/office/powerpoint/2010/main" val="128456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1.Attentive and nurturing parenting provides a buffer to amygdala dysfunction </a:t>
            </a:r>
            <a:r>
              <a:rPr lang="en-US" dirty="0" err="1"/>
              <a:t>a/w</a:t>
            </a:r>
            <a:r>
              <a:rPr lang="en-US" dirty="0"/>
              <a:t> ACES</a:t>
            </a:r>
          </a:p>
          <a:p>
            <a:r>
              <a:rPr lang="en-US" dirty="0"/>
              <a:t>2. Attachment</a:t>
            </a:r>
            <a:r>
              <a:rPr lang="en-US" baseline="0" dirty="0"/>
              <a:t> allows child to see the world as a safe, predictable place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5828A6-0A76-464A-A576-D84C726FFCA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7853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97" charset="0"/>
                <a:ea typeface="ＭＳ Ｐゴシック" pitchFamily="-97" charset="-128"/>
              </a:defRPr>
            </a:lvl1pPr>
            <a:lvl2pPr marL="727868" indent="-279949">
              <a:defRPr sz="2400">
                <a:solidFill>
                  <a:schemeClr val="tx1"/>
                </a:solidFill>
                <a:latin typeface="Times" pitchFamily="-97" charset="0"/>
                <a:ea typeface="ＭＳ Ｐゴシック" pitchFamily="-97" charset="-128"/>
              </a:defRPr>
            </a:lvl2pPr>
            <a:lvl3pPr marL="1119797" indent="-223959">
              <a:defRPr sz="2400">
                <a:solidFill>
                  <a:schemeClr val="tx1"/>
                </a:solidFill>
                <a:latin typeface="Times" pitchFamily="-97" charset="0"/>
                <a:ea typeface="ＭＳ Ｐゴシック" pitchFamily="-97" charset="-128"/>
              </a:defRPr>
            </a:lvl3pPr>
            <a:lvl4pPr marL="1567716" indent="-223959">
              <a:defRPr sz="2400">
                <a:solidFill>
                  <a:schemeClr val="tx1"/>
                </a:solidFill>
                <a:latin typeface="Times" pitchFamily="-97" charset="0"/>
                <a:ea typeface="ＭＳ Ｐゴシック" pitchFamily="-97" charset="-128"/>
              </a:defRPr>
            </a:lvl4pPr>
            <a:lvl5pPr marL="2015635" indent="-223959">
              <a:defRPr sz="2400">
                <a:solidFill>
                  <a:schemeClr val="tx1"/>
                </a:solidFill>
                <a:latin typeface="Times" pitchFamily="-97" charset="0"/>
                <a:ea typeface="ＭＳ Ｐゴシック" pitchFamily="-97" charset="-128"/>
              </a:defRPr>
            </a:lvl5pPr>
            <a:lvl6pPr marL="2463554" indent="-223959"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11472" indent="-223959"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359391" indent="-223959"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07310" indent="-223959"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fld id="{D42C7154-B49F-4BFF-88F5-0E902B956B2F}" type="slidenum">
              <a:rPr lang="en-US" sz="1200">
                <a:solidFill>
                  <a:prstClr val="black"/>
                </a:solidFill>
              </a:rPr>
              <a:pPr/>
              <a:t>10</a:t>
            </a:fld>
            <a:endParaRPr lang="en-US" sz="1200">
              <a:solidFill>
                <a:prstClr val="black"/>
              </a:solidFill>
            </a:endParaRPr>
          </a:p>
        </p:txBody>
      </p:sp>
      <p:sp>
        <p:nvSpPr>
          <p:cNvPr id="33795" name="Rectangle 2"/>
          <p:cNvSpPr>
            <a:spLocks noGrp="1" noRot="1" noChangeAspect="1" noChangeArrowheads="1" noTextEdit="1"/>
          </p:cNvSpPr>
          <p:nvPr>
            <p:ph type="sldImg"/>
          </p:nvPr>
        </p:nvSpPr>
        <p:spPr>
          <a:xfrm>
            <a:off x="381000" y="684213"/>
            <a:ext cx="6096000" cy="3429000"/>
          </a:xfrm>
          <a:ln/>
        </p:spPr>
      </p:sp>
      <p:sp>
        <p:nvSpPr>
          <p:cNvPr id="33796" name="Rectangle 3"/>
          <p:cNvSpPr>
            <a:spLocks noGrp="1" noChangeArrowheads="1"/>
          </p:cNvSpPr>
          <p:nvPr>
            <p:ph type="body" idx="1"/>
          </p:nvPr>
        </p:nvSpPr>
        <p:spPr>
          <a:xfrm>
            <a:off x="914923" y="4343399"/>
            <a:ext cx="5028161" cy="4116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79" rIns="91357" bIns="45679"/>
          <a:lstStyle/>
          <a:p>
            <a:pPr marL="0" indent="0" eaLnBrk="1" hangingPunct="1">
              <a:buNone/>
            </a:pPr>
            <a:r>
              <a:rPr lang="en-US" dirty="0">
                <a:latin typeface="Verdana" pitchFamily="-97" charset="0"/>
              </a:rPr>
              <a:t>1. Practice makes perfect “Do it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early parental care, brain development, and behavior interact to scaffold the maturation of emotion regulation circuitry. </a:t>
            </a:r>
          </a:p>
          <a:p>
            <a:pPr eaLnBrk="1" hangingPunct="1"/>
            <a:endParaRPr lang="en-US" dirty="0"/>
          </a:p>
        </p:txBody>
      </p:sp>
    </p:spTree>
    <p:extLst>
      <p:ext uri="{BB962C8B-B14F-4D97-AF65-F5344CB8AC3E}">
        <p14:creationId xmlns:p14="http://schemas.microsoft.com/office/powerpoint/2010/main" val="149887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ACES – MDs began to wonder why certain patients receive the same care but don’t have the same outcome</a:t>
            </a:r>
          </a:p>
          <a:p>
            <a:pPr marL="228600" indent="-228600">
              <a:buAutoNum type="arabicPeriod"/>
            </a:pPr>
            <a:r>
              <a:rPr lang="en-US" dirty="0"/>
              <a:t>Original study 1997 Kaiser </a:t>
            </a:r>
            <a:r>
              <a:rPr lang="en-US" dirty="0" err="1"/>
              <a:t>Permante</a:t>
            </a:r>
            <a:r>
              <a:rPr lang="en-US" dirty="0"/>
              <a:t> 17,000 patients</a:t>
            </a:r>
          </a:p>
          <a:p>
            <a:pPr marL="228600" indent="-228600">
              <a:buAutoNum type="arabicPeriod"/>
            </a:pPr>
            <a:r>
              <a:rPr lang="en-US" dirty="0"/>
              <a:t>”Resilience”</a:t>
            </a:r>
          </a:p>
        </p:txBody>
      </p:sp>
      <p:sp>
        <p:nvSpPr>
          <p:cNvPr id="4" name="Slide Number Placeholder 3"/>
          <p:cNvSpPr>
            <a:spLocks noGrp="1"/>
          </p:cNvSpPr>
          <p:nvPr>
            <p:ph type="sldNum" sz="quarter" idx="10"/>
          </p:nvPr>
        </p:nvSpPr>
        <p:spPr/>
        <p:txBody>
          <a:bodyPr/>
          <a:lstStyle/>
          <a:p>
            <a:fld id="{0D798DED-6F9E-4736-8E9A-D20BEED7B503}" type="slidenum">
              <a:rPr lang="en-US" smtClean="0"/>
              <a:t>13</a:t>
            </a:fld>
            <a:endParaRPr lang="en-US"/>
          </a:p>
        </p:txBody>
      </p:sp>
    </p:spTree>
    <p:extLst>
      <p:ext uri="{BB962C8B-B14F-4D97-AF65-F5344CB8AC3E}">
        <p14:creationId xmlns:p14="http://schemas.microsoft.com/office/powerpoint/2010/main" val="256592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How common are they?</a:t>
            </a:r>
          </a:p>
          <a:p>
            <a:pPr marL="228600" indent="-228600">
              <a:buAutoNum type="arabicPeriod"/>
            </a:pPr>
            <a:r>
              <a:rPr lang="en-US" dirty="0"/>
              <a:t>Why are they important?</a:t>
            </a:r>
          </a:p>
        </p:txBody>
      </p:sp>
      <p:sp>
        <p:nvSpPr>
          <p:cNvPr id="4" name="Slide Number Placeholder 3"/>
          <p:cNvSpPr>
            <a:spLocks noGrp="1"/>
          </p:cNvSpPr>
          <p:nvPr>
            <p:ph type="sldNum" sz="quarter" idx="5"/>
          </p:nvPr>
        </p:nvSpPr>
        <p:spPr/>
        <p:txBody>
          <a:bodyPr/>
          <a:lstStyle/>
          <a:p>
            <a:fld id="{0D798DED-6F9E-4736-8E9A-D20BEED7B503}" type="slidenum">
              <a:rPr lang="en-US" smtClean="0"/>
              <a:t>14</a:t>
            </a:fld>
            <a:endParaRPr lang="en-US"/>
          </a:p>
        </p:txBody>
      </p:sp>
    </p:spTree>
    <p:extLst>
      <p:ext uri="{BB962C8B-B14F-4D97-AF65-F5344CB8AC3E}">
        <p14:creationId xmlns:p14="http://schemas.microsoft.com/office/powerpoint/2010/main" val="266457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Prenatal</a:t>
            </a:r>
            <a:r>
              <a:rPr lang="en-US" baseline="0" dirty="0"/>
              <a:t> stress can lead to epigenetic changes of protein production and adult outcomes</a:t>
            </a:r>
            <a:endParaRPr lang="en-US" dirty="0"/>
          </a:p>
        </p:txBody>
      </p:sp>
      <p:sp>
        <p:nvSpPr>
          <p:cNvPr id="4" name="Slide Number Placeholder 3"/>
          <p:cNvSpPr>
            <a:spLocks noGrp="1"/>
          </p:cNvSpPr>
          <p:nvPr>
            <p:ph type="sldNum" sz="quarter" idx="10"/>
          </p:nvPr>
        </p:nvSpPr>
        <p:spPr/>
        <p:txBody>
          <a:bodyPr/>
          <a:lstStyle/>
          <a:p>
            <a:fld id="{0D798DED-6F9E-4736-8E9A-D20BEED7B503}" type="slidenum">
              <a:rPr lang="en-US" smtClean="0"/>
              <a:t>15</a:t>
            </a:fld>
            <a:endParaRPr lang="en-US"/>
          </a:p>
        </p:txBody>
      </p:sp>
    </p:spTree>
    <p:extLst>
      <p:ext uri="{BB962C8B-B14F-4D97-AF65-F5344CB8AC3E}">
        <p14:creationId xmlns:p14="http://schemas.microsoft.com/office/powerpoint/2010/main" val="277200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ACES effect on brain and body stress systems impact each stage of addiction</a:t>
            </a:r>
          </a:p>
          <a:p>
            <a:pPr marL="228600" indent="-228600">
              <a:buAutoNum type="arabicPeriod"/>
            </a:pPr>
            <a:r>
              <a:rPr lang="en-US" dirty="0"/>
              <a:t>Altered</a:t>
            </a:r>
            <a:r>
              <a:rPr lang="en-US" baseline="0" dirty="0"/>
              <a:t> set points and dysregulated reactions to Intoxication, withdrawal, and anticipation</a:t>
            </a:r>
            <a:endParaRPr lang="en-US" dirty="0"/>
          </a:p>
        </p:txBody>
      </p:sp>
      <p:sp>
        <p:nvSpPr>
          <p:cNvPr id="4" name="Slide Number Placeholder 3"/>
          <p:cNvSpPr>
            <a:spLocks noGrp="1"/>
          </p:cNvSpPr>
          <p:nvPr>
            <p:ph type="sldNum" sz="quarter" idx="10"/>
          </p:nvPr>
        </p:nvSpPr>
        <p:spPr/>
        <p:txBody>
          <a:bodyPr/>
          <a:lstStyle/>
          <a:p>
            <a:fld id="{0D798DED-6F9E-4736-8E9A-D20BEED7B503}" type="slidenum">
              <a:rPr lang="en-US" smtClean="0"/>
              <a:t>16</a:t>
            </a:fld>
            <a:endParaRPr lang="en-US"/>
          </a:p>
        </p:txBody>
      </p:sp>
    </p:spTree>
    <p:extLst>
      <p:ext uri="{BB962C8B-B14F-4D97-AF65-F5344CB8AC3E}">
        <p14:creationId xmlns:p14="http://schemas.microsoft.com/office/powerpoint/2010/main" val="32071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a:t>
            </a:r>
            <a:r>
              <a:rPr lang="en-US" sz="1800" b="0" i="0" u="none" strike="noStrike" baseline="0" dirty="0">
                <a:latin typeface="GuardianSansGR-Regular"/>
              </a:rPr>
              <a:t>Given the child welfare system’s legal mandate to make every</a:t>
            </a:r>
          </a:p>
          <a:p>
            <a:pPr algn="l"/>
            <a:r>
              <a:rPr lang="en-US" sz="1800" b="0" i="0" u="none" strike="noStrike" baseline="0" dirty="0">
                <a:latin typeface="GuardianSansGR-Regular"/>
              </a:rPr>
              <a:t>effort toward parental reunification, a more comprehensive treatment and supportive policy</a:t>
            </a:r>
          </a:p>
          <a:p>
            <a:pPr algn="l"/>
            <a:r>
              <a:rPr lang="en-US" sz="1800" b="0" i="0" u="none" strike="noStrike" baseline="0" dirty="0">
                <a:latin typeface="GuardianSansGR-Regular"/>
              </a:rPr>
              <a:t>approach toward parental substance use might be warranted.</a:t>
            </a:r>
          </a:p>
          <a:p>
            <a:pPr algn="l"/>
            <a:r>
              <a:rPr lang="en-US" sz="1800" b="0" i="0" u="none" strike="noStrike" baseline="0" dirty="0">
                <a:latin typeface="GuardianSansGR-Regular"/>
              </a:rPr>
              <a:t>2. Specifically, non-Hispanic black children who live in a state that has adopted</a:t>
            </a:r>
          </a:p>
          <a:p>
            <a:pPr algn="l"/>
            <a:r>
              <a:rPr lang="en-US" sz="1800" b="0" i="0" u="none" strike="noStrike" baseline="0" dirty="0">
                <a:latin typeface="GuardianSansGR-Regular"/>
              </a:rPr>
              <a:t>criminal justice–oriented policies had a lower chance of reunification with a parent than</a:t>
            </a:r>
          </a:p>
          <a:p>
            <a:pPr algn="l"/>
            <a:r>
              <a:rPr lang="en-US" sz="1800" b="0" i="0" u="none" strike="noStrike" baseline="0" dirty="0">
                <a:latin typeface="GuardianSansGR-Regular"/>
              </a:rPr>
              <a:t>non-Hispanic white children who live in a state that has not adopted those policies (HR, 0.87;</a:t>
            </a:r>
          </a:p>
          <a:p>
            <a:pPr algn="l"/>
            <a:r>
              <a:rPr lang="en-US" sz="1800" b="0" i="0" u="none" strike="noStrike" baseline="0" dirty="0">
                <a:latin typeface="GuardianSansGR-Regular"/>
              </a:rPr>
              <a:t>95%CI, 0.81-0.94).</a:t>
            </a:r>
            <a:endParaRPr lang="en-US" dirty="0"/>
          </a:p>
        </p:txBody>
      </p:sp>
      <p:sp>
        <p:nvSpPr>
          <p:cNvPr id="4" name="Slide Number Placeholder 3"/>
          <p:cNvSpPr>
            <a:spLocks noGrp="1"/>
          </p:cNvSpPr>
          <p:nvPr>
            <p:ph type="sldNum" sz="quarter" idx="5"/>
          </p:nvPr>
        </p:nvSpPr>
        <p:spPr/>
        <p:txBody>
          <a:bodyPr/>
          <a:lstStyle/>
          <a:p>
            <a:fld id="{CCF99E1E-5533-47FF-A679-997EB01C2C0A}" type="slidenum">
              <a:rPr lang="en-US" smtClean="0"/>
              <a:t>17</a:t>
            </a:fld>
            <a:endParaRPr lang="en-US" dirty="0"/>
          </a:p>
        </p:txBody>
      </p:sp>
    </p:spTree>
    <p:extLst>
      <p:ext uri="{BB962C8B-B14F-4D97-AF65-F5344CB8AC3E}">
        <p14:creationId xmlns:p14="http://schemas.microsoft.com/office/powerpoint/2010/main" val="383561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304800" y="640080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399095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622292-52FC-440D-AF69-9B3D08132A23}" type="datetime1">
              <a:rPr lang="en-US" smtClean="0"/>
              <a:t>5/10/2022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973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465C8-E09E-4549-8CA9-ADE0F54FAD08}" type="datetime1">
              <a:rPr lang="en-US" smtClean="0"/>
              <a:t>5/10/2022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394039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370800" y="1810800"/>
            <a:ext cx="8388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7"/>
          <p:cNvSpPr>
            <a:spLocks noGrp="1"/>
          </p:cNvSpPr>
          <p:nvPr>
            <p:ph type="sldNum" sz="quarter" idx="4"/>
          </p:nvPr>
        </p:nvSpPr>
        <p:spPr>
          <a:xfrm>
            <a:off x="370113" y="64770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9508640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ClipArt Placeholder 2"/>
          <p:cNvSpPr>
            <a:spLocks noGrp="1"/>
          </p:cNvSpPr>
          <p:nvPr>
            <p:ph type="clipArt" sz="half" idx="1"/>
          </p:nvPr>
        </p:nvSpPr>
        <p:spPr>
          <a:xfrm>
            <a:off x="1219200" y="1600200"/>
            <a:ext cx="3810000" cy="4495800"/>
          </a:xfrm>
        </p:spPr>
        <p:txBody>
          <a:bodyPr/>
          <a:lstStyle/>
          <a:p>
            <a:pPr lvl="0"/>
            <a:r>
              <a:rPr lang="en-US" noProof="0"/>
              <a:t>Click icon to add clip art</a:t>
            </a:r>
          </a:p>
        </p:txBody>
      </p:sp>
      <p:sp>
        <p:nvSpPr>
          <p:cNvPr id="4" name="Text Placeholder 3"/>
          <p:cNvSpPr>
            <a:spLocks noGrp="1"/>
          </p:cNvSpPr>
          <p:nvPr>
            <p:ph type="body" sz="half" idx="2"/>
          </p:nvPr>
        </p:nvSpPr>
        <p:spPr>
          <a:xfrm>
            <a:off x="5181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B909E6-F8C4-4FBC-832B-B306ECEDD0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9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04800" y="640080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374115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D78F34-073B-4CAC-ABDD-EB690BDE124F}" type="datetime1">
              <a:rPr lang="en-US" smtClean="0"/>
              <a:t>5/10/2022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7467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34CFDE-760B-43D0-BC73-672D565F93D0}" type="datetime1">
              <a:rPr lang="en-US" smtClean="0"/>
              <a:t>5/10/2022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02575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2E4BFAA-4172-472F-8222-38B6065A1D08}" type="datetime1">
              <a:rPr lang="en-US" smtClean="0"/>
              <a:t>5/10/2022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26408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6278FFD-3FE2-41CC-8500-0F5961B59824}" type="datetime1">
              <a:rPr lang="en-US" smtClean="0"/>
              <a:t>5/10/2022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02013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02589B-6F27-452D-84D9-C0DE3F9B6A56}" type="datetime1">
              <a:rPr lang="en-US" smtClean="0"/>
              <a:t>5/10/2022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2659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08827-677F-4E36-854C-EBD24B909715}" type="datetime1">
              <a:rPr lang="en-US" smtClean="0"/>
              <a:t>5/10/2022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694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E594D3-EF4F-4AF9-B158-0C809C9BA522}" type="datetime1">
              <a:rPr lang="en-US" smtClean="0"/>
              <a:t>5/10/2022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98860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048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248400"/>
            <a:ext cx="9144000" cy="6096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304800" y="640080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05800" y="6300724"/>
            <a:ext cx="685800" cy="470927"/>
          </a:xfrm>
          <a:prstGeom prst="rect">
            <a:avLst/>
          </a:prstGeom>
        </p:spPr>
      </p:pic>
    </p:spTree>
    <p:extLst>
      <p:ext uri="{BB962C8B-B14F-4D97-AF65-F5344CB8AC3E}">
        <p14:creationId xmlns:p14="http://schemas.microsoft.com/office/powerpoint/2010/main" val="6377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762000"/>
            <a:ext cx="5867400" cy="2481261"/>
          </a:xfrm>
        </p:spPr>
      </p:pic>
      <p:sp>
        <p:nvSpPr>
          <p:cNvPr id="2" name="TextBox 1"/>
          <p:cNvSpPr txBox="1"/>
          <p:nvPr/>
        </p:nvSpPr>
        <p:spPr>
          <a:xfrm>
            <a:off x="800100" y="3448373"/>
            <a:ext cx="7543800" cy="1077218"/>
          </a:xfrm>
          <a:prstGeom prst="rect">
            <a:avLst/>
          </a:prstGeom>
          <a:noFill/>
        </p:spPr>
        <p:txBody>
          <a:bodyPr wrap="square" rtlCol="0">
            <a:spAutoFit/>
          </a:bodyPr>
          <a:lstStyle/>
          <a:p>
            <a:pPr algn="ctr"/>
            <a:r>
              <a:rPr lang="en-US" sz="3200" b="1" dirty="0"/>
              <a:t>Trauma- and development-informed approach to NAS and DCBS services</a:t>
            </a:r>
          </a:p>
        </p:txBody>
      </p:sp>
      <p:sp>
        <p:nvSpPr>
          <p:cNvPr id="4" name="TextBox 3">
            <a:extLst>
              <a:ext uri="{FF2B5EF4-FFF2-40B4-BE49-F238E27FC236}">
                <a16:creationId xmlns:a16="http://schemas.microsoft.com/office/drawing/2014/main" id="{3C0CE4D3-02AA-421B-932E-6836B2877CE5}"/>
              </a:ext>
            </a:extLst>
          </p:cNvPr>
          <p:cNvSpPr txBox="1"/>
          <p:nvPr/>
        </p:nvSpPr>
        <p:spPr>
          <a:xfrm>
            <a:off x="533400" y="4800600"/>
            <a:ext cx="6026906" cy="1754326"/>
          </a:xfrm>
          <a:prstGeom prst="rect">
            <a:avLst/>
          </a:prstGeom>
          <a:noFill/>
        </p:spPr>
        <p:txBody>
          <a:bodyPr wrap="none" rtlCol="0">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 David Lohr, MD, DFAPA, DFAACAP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Professor, Division of Child Psychiatry and Pediatric Psychology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Department of Pediatrics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University of Louisville School of Medicine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Medical Director DCBS, Kentucky CHFS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16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reading 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577" y="3879651"/>
            <a:ext cx="1479947" cy="14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5" name="Picture 3" descr="wri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50" y="2171701"/>
            <a:ext cx="1620441" cy="197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6" name="Rectangle 4"/>
          <p:cNvSpPr>
            <a:spLocks noChangeArrowheads="1"/>
          </p:cNvSpPr>
          <p:nvPr/>
        </p:nvSpPr>
        <p:spPr bwMode="auto">
          <a:xfrm>
            <a:off x="3028950" y="1714500"/>
            <a:ext cx="3943350" cy="800100"/>
          </a:xfrm>
          <a:prstGeom prst="rect">
            <a:avLst/>
          </a:prstGeom>
          <a:noFill/>
          <a:ln w="9525">
            <a:noFill/>
            <a:miter lim="800000"/>
            <a:headEnd/>
            <a:tailEnd/>
          </a:ln>
        </p:spPr>
        <p:txBody>
          <a:bodyPr/>
          <a:lstStyle/>
          <a:p>
            <a:pPr>
              <a:defRPr/>
            </a:pPr>
            <a:r>
              <a:rPr lang="en-US" sz="1350" b="1" dirty="0">
                <a:solidFill>
                  <a:srgbClr val="000000"/>
                </a:solidFill>
                <a:effectLst>
                  <a:outerShdw blurRad="38100" dist="38100" dir="2700000" algn="tl">
                    <a:srgbClr val="C0C0C0"/>
                  </a:outerShdw>
                </a:effectLst>
                <a:latin typeface="Verdana" pitchFamily="-97" charset="0"/>
              </a:rPr>
              <a:t>the “Serve and Return” Nature of Human Interaction shapes the Brain and Creates SKILL development</a:t>
            </a:r>
            <a:endParaRPr lang="en-US" sz="2100" b="1" dirty="0">
              <a:solidFill>
                <a:srgbClr val="BF2F37"/>
              </a:solidFill>
              <a:latin typeface="Verdana" pitchFamily="-97" charset="0"/>
            </a:endParaRPr>
          </a:p>
        </p:txBody>
      </p:sp>
      <p:pic>
        <p:nvPicPr>
          <p:cNvPr id="289797" name="Picture 5" descr="baby talk s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1" y="2057400"/>
            <a:ext cx="1583531"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8" name="Picture 6" descr="grocery_crop 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3657601"/>
            <a:ext cx="1804988" cy="184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7" descr="hi-flying s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986" y="2518541"/>
            <a:ext cx="1858565" cy="158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5900" y="1228726"/>
            <a:ext cx="3028950"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43300" y="5546769"/>
            <a:ext cx="4400550" cy="369332"/>
          </a:xfrm>
          <a:prstGeom prst="rect">
            <a:avLst/>
          </a:prstGeom>
          <a:noFill/>
        </p:spPr>
        <p:txBody>
          <a:bodyPr wrap="square" rtlCol="0">
            <a:spAutoFit/>
          </a:bodyPr>
          <a:lstStyle/>
          <a:p>
            <a:r>
              <a:rPr lang="en-US" b="1" dirty="0">
                <a:solidFill>
                  <a:srgbClr val="000000"/>
                </a:solidFill>
              </a:rPr>
              <a:t>Skills build on what happened earlier</a:t>
            </a:r>
          </a:p>
        </p:txBody>
      </p:sp>
      <p:sp>
        <p:nvSpPr>
          <p:cNvPr id="3" name="TextBox 2"/>
          <p:cNvSpPr txBox="1"/>
          <p:nvPr/>
        </p:nvSpPr>
        <p:spPr>
          <a:xfrm>
            <a:off x="5810847" y="1228725"/>
            <a:ext cx="1597223"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Skills beget skills</a:t>
            </a:r>
          </a:p>
        </p:txBody>
      </p:sp>
    </p:spTree>
    <p:extLst>
      <p:ext uri="{BB962C8B-B14F-4D97-AF65-F5344CB8AC3E}">
        <p14:creationId xmlns:p14="http://schemas.microsoft.com/office/powerpoint/2010/main" val="119561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5D63-5511-40A1-B0D6-1D70F697C3EA}"/>
              </a:ext>
            </a:extLst>
          </p:cNvPr>
          <p:cNvSpPr>
            <a:spLocks noGrp="1"/>
          </p:cNvSpPr>
          <p:nvPr>
            <p:ph type="title"/>
          </p:nvPr>
        </p:nvSpPr>
        <p:spPr/>
        <p:txBody>
          <a:bodyPr/>
          <a:lstStyle/>
          <a:p>
            <a:r>
              <a:rPr lang="en-US" dirty="0"/>
              <a:t>NOWS and development</a:t>
            </a:r>
          </a:p>
        </p:txBody>
      </p:sp>
      <p:sp>
        <p:nvSpPr>
          <p:cNvPr id="3" name="Content Placeholder 2">
            <a:extLst>
              <a:ext uri="{FF2B5EF4-FFF2-40B4-BE49-F238E27FC236}">
                <a16:creationId xmlns:a16="http://schemas.microsoft.com/office/drawing/2014/main" id="{29B07260-32CB-4279-8C46-CB49DF091362}"/>
              </a:ext>
            </a:extLst>
          </p:cNvPr>
          <p:cNvSpPr>
            <a:spLocks noGrp="1"/>
          </p:cNvSpPr>
          <p:nvPr>
            <p:ph idx="1"/>
          </p:nvPr>
        </p:nvSpPr>
        <p:spPr/>
        <p:txBody>
          <a:bodyPr/>
          <a:lstStyle/>
          <a:p>
            <a:r>
              <a:rPr lang="en-US" dirty="0"/>
              <a:t>Infancy – altered arousal and motivation, visual delays</a:t>
            </a:r>
          </a:p>
          <a:p>
            <a:r>
              <a:rPr lang="en-US" dirty="0"/>
              <a:t>Childhood – delays in learning and executive function</a:t>
            </a:r>
          </a:p>
          <a:p>
            <a:r>
              <a:rPr lang="en-US" dirty="0"/>
              <a:t>Adolescence – delays in impulse control and reward processing (drug use), emotional dysregulation</a:t>
            </a:r>
          </a:p>
        </p:txBody>
      </p:sp>
      <p:sp>
        <p:nvSpPr>
          <p:cNvPr id="4" name="Slide Number Placeholder 3">
            <a:extLst>
              <a:ext uri="{FF2B5EF4-FFF2-40B4-BE49-F238E27FC236}">
                <a16:creationId xmlns:a16="http://schemas.microsoft.com/office/drawing/2014/main" id="{7084C12E-EFE2-4BDF-9D04-FBB07C699752}"/>
              </a:ext>
            </a:extLst>
          </p:cNvPr>
          <p:cNvSpPr>
            <a:spLocks noGrp="1"/>
          </p:cNvSpPr>
          <p:nvPr>
            <p:ph type="sldNum" sz="quarter" idx="12"/>
          </p:nvPr>
        </p:nvSpPr>
        <p:spPr/>
        <p:txBody>
          <a:bodyPr/>
          <a:lstStyle/>
          <a:p>
            <a:fld id="{413B8C1A-B3FA-4E19-85F6-8AA27377C971}" type="slidenum">
              <a:rPr lang="en-US" smtClean="0"/>
              <a:pPr/>
              <a:t>11</a:t>
            </a:fld>
            <a:endParaRPr lang="en-US" dirty="0"/>
          </a:p>
        </p:txBody>
      </p:sp>
      <p:sp>
        <p:nvSpPr>
          <p:cNvPr id="6" name="TextBox 5">
            <a:extLst>
              <a:ext uri="{FF2B5EF4-FFF2-40B4-BE49-F238E27FC236}">
                <a16:creationId xmlns:a16="http://schemas.microsoft.com/office/drawing/2014/main" id="{95E3B217-BBD3-4749-ABF8-78257D151345}"/>
              </a:ext>
            </a:extLst>
          </p:cNvPr>
          <p:cNvSpPr txBox="1"/>
          <p:nvPr/>
        </p:nvSpPr>
        <p:spPr>
          <a:xfrm>
            <a:off x="3276600" y="5638800"/>
            <a:ext cx="4815806" cy="369332"/>
          </a:xfrm>
          <a:prstGeom prst="rect">
            <a:avLst/>
          </a:prstGeom>
          <a:noFill/>
        </p:spPr>
        <p:txBody>
          <a:bodyPr wrap="none" rtlCol="0">
            <a:spAutoFit/>
          </a:bodyPr>
          <a:lstStyle/>
          <a:p>
            <a:r>
              <a:rPr lang="en-US" dirty="0" err="1"/>
              <a:t>Morie</a:t>
            </a:r>
            <a:r>
              <a:rPr lang="en-US" dirty="0"/>
              <a:t> et al., Drug and Alcohol Dependence, 2019</a:t>
            </a:r>
          </a:p>
        </p:txBody>
      </p:sp>
    </p:spTree>
    <p:extLst>
      <p:ext uri="{BB962C8B-B14F-4D97-AF65-F5344CB8AC3E}">
        <p14:creationId xmlns:p14="http://schemas.microsoft.com/office/powerpoint/2010/main" val="229615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19A8-3928-4307-B8F6-01D44A8F3F54}"/>
              </a:ext>
            </a:extLst>
          </p:cNvPr>
          <p:cNvSpPr>
            <a:spLocks noGrp="1"/>
          </p:cNvSpPr>
          <p:nvPr>
            <p:ph type="title"/>
          </p:nvPr>
        </p:nvSpPr>
        <p:spPr/>
        <p:txBody>
          <a:bodyPr/>
          <a:lstStyle/>
          <a:p>
            <a:r>
              <a:rPr lang="en-US" dirty="0"/>
              <a:t>Long term outcomes of NAS</a:t>
            </a:r>
          </a:p>
        </p:txBody>
      </p:sp>
      <p:sp>
        <p:nvSpPr>
          <p:cNvPr id="3" name="Content Placeholder 2">
            <a:extLst>
              <a:ext uri="{FF2B5EF4-FFF2-40B4-BE49-F238E27FC236}">
                <a16:creationId xmlns:a16="http://schemas.microsoft.com/office/drawing/2014/main" id="{D2523856-4479-4CBD-8511-EE554073A97B}"/>
              </a:ext>
            </a:extLst>
          </p:cNvPr>
          <p:cNvSpPr>
            <a:spLocks noGrp="1"/>
          </p:cNvSpPr>
          <p:nvPr>
            <p:ph idx="1"/>
          </p:nvPr>
        </p:nvSpPr>
        <p:spPr/>
        <p:txBody>
          <a:bodyPr/>
          <a:lstStyle/>
          <a:p>
            <a:r>
              <a:rPr lang="en-US" dirty="0"/>
              <a:t>Poor school performance</a:t>
            </a:r>
          </a:p>
          <a:p>
            <a:r>
              <a:rPr lang="en-US" dirty="0"/>
              <a:t>Increased drug use</a:t>
            </a:r>
          </a:p>
          <a:p>
            <a:r>
              <a:rPr lang="en-US" dirty="0"/>
              <a:t>Increased injuries</a:t>
            </a:r>
          </a:p>
          <a:p>
            <a:r>
              <a:rPr lang="en-US" dirty="0"/>
              <a:t>Future child maltreatment</a:t>
            </a:r>
          </a:p>
          <a:p>
            <a:r>
              <a:rPr lang="en-US" dirty="0"/>
              <a:t>Increased mental health diagnoses</a:t>
            </a:r>
          </a:p>
        </p:txBody>
      </p:sp>
      <p:sp>
        <p:nvSpPr>
          <p:cNvPr id="4" name="Slide Number Placeholder 3">
            <a:extLst>
              <a:ext uri="{FF2B5EF4-FFF2-40B4-BE49-F238E27FC236}">
                <a16:creationId xmlns:a16="http://schemas.microsoft.com/office/drawing/2014/main" id="{A364AB84-74DE-41AD-BE2A-B080B6BC0C95}"/>
              </a:ext>
            </a:extLst>
          </p:cNvPr>
          <p:cNvSpPr>
            <a:spLocks noGrp="1"/>
          </p:cNvSpPr>
          <p:nvPr>
            <p:ph type="sldNum" sz="quarter" idx="12"/>
          </p:nvPr>
        </p:nvSpPr>
        <p:spPr>
          <a:xfrm>
            <a:off x="152400" y="6400799"/>
            <a:ext cx="2133600" cy="365125"/>
          </a:xfrm>
        </p:spPr>
        <p:txBody>
          <a:bodyPr/>
          <a:lstStyle/>
          <a:p>
            <a:fld id="{413B8C1A-B3FA-4E19-85F6-8AA27377C971}" type="slidenum">
              <a:rPr lang="en-US" smtClean="0"/>
              <a:pPr/>
              <a:t>12</a:t>
            </a:fld>
            <a:endParaRPr lang="en-US" dirty="0"/>
          </a:p>
        </p:txBody>
      </p:sp>
      <p:sp>
        <p:nvSpPr>
          <p:cNvPr id="5" name="TextBox 4">
            <a:extLst>
              <a:ext uri="{FF2B5EF4-FFF2-40B4-BE49-F238E27FC236}">
                <a16:creationId xmlns:a16="http://schemas.microsoft.com/office/drawing/2014/main" id="{645A49BF-CCB6-4CBC-A114-7508AF31E8A5}"/>
              </a:ext>
            </a:extLst>
          </p:cNvPr>
          <p:cNvSpPr txBox="1"/>
          <p:nvPr/>
        </p:nvSpPr>
        <p:spPr>
          <a:xfrm>
            <a:off x="5105400" y="5410200"/>
            <a:ext cx="2870529" cy="369332"/>
          </a:xfrm>
          <a:prstGeom prst="rect">
            <a:avLst/>
          </a:prstGeom>
          <a:noFill/>
        </p:spPr>
        <p:txBody>
          <a:bodyPr wrap="none" rtlCol="0">
            <a:spAutoFit/>
          </a:bodyPr>
          <a:lstStyle/>
          <a:p>
            <a:r>
              <a:rPr lang="en-US" dirty="0"/>
              <a:t>Rees et al., J Pediatrics, 2020</a:t>
            </a:r>
          </a:p>
        </p:txBody>
      </p:sp>
    </p:spTree>
    <p:extLst>
      <p:ext uri="{BB962C8B-B14F-4D97-AF65-F5344CB8AC3E}">
        <p14:creationId xmlns:p14="http://schemas.microsoft.com/office/powerpoint/2010/main" val="34444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994171"/>
            <a:ext cx="7543800" cy="1207008"/>
          </a:xfrm>
        </p:spPr>
        <p:txBody>
          <a:bodyPr>
            <a:normAutofit/>
          </a:bodyPr>
          <a:lstStyle/>
          <a:p>
            <a:r>
              <a:rPr lang="en-US" dirty="0"/>
              <a:t>Three types of ACES: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4965" y="1982518"/>
            <a:ext cx="4543520" cy="3385217"/>
          </a:xfrm>
        </p:spPr>
      </p:pic>
    </p:spTree>
    <p:extLst>
      <p:ext uri="{BB962C8B-B14F-4D97-AF65-F5344CB8AC3E}">
        <p14:creationId xmlns:p14="http://schemas.microsoft.com/office/powerpoint/2010/main" val="403295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283" y="-3799698"/>
            <a:ext cx="7087433" cy="9914060"/>
          </a:xfrm>
        </p:spPr>
      </p:pic>
      <p:sp>
        <p:nvSpPr>
          <p:cNvPr id="5" name="TextBox 4"/>
          <p:cNvSpPr txBox="1"/>
          <p:nvPr/>
        </p:nvSpPr>
        <p:spPr>
          <a:xfrm>
            <a:off x="208723" y="857250"/>
            <a:ext cx="8627165"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263500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96A0-99D4-1446-9A47-404584BDE59F}"/>
              </a:ext>
            </a:extLst>
          </p:cNvPr>
          <p:cNvSpPr>
            <a:spLocks noGrp="1"/>
          </p:cNvSpPr>
          <p:nvPr>
            <p:ph type="title"/>
          </p:nvPr>
        </p:nvSpPr>
        <p:spPr>
          <a:xfrm>
            <a:off x="802386" y="1220724"/>
            <a:ext cx="7543800" cy="1207008"/>
          </a:xfrm>
        </p:spPr>
        <p:txBody>
          <a:bodyPr>
            <a:normAutofit/>
          </a:bodyPr>
          <a:lstStyle/>
          <a:p>
            <a:r>
              <a:rPr lang="en-US"/>
              <a:t>DNA methylation and adversity	</a:t>
            </a:r>
            <a:endParaRPr lang="en-US" dirty="0"/>
          </a:p>
        </p:txBody>
      </p:sp>
      <p:pic>
        <p:nvPicPr>
          <p:cNvPr id="4" name="Content Placeholder 3">
            <a:extLst>
              <a:ext uri="{FF2B5EF4-FFF2-40B4-BE49-F238E27FC236}">
                <a16:creationId xmlns:a16="http://schemas.microsoft.com/office/drawing/2014/main" id="{3B89D7DB-0A61-3841-8B31-40BE6E0E0043}"/>
              </a:ext>
            </a:extLst>
          </p:cNvPr>
          <p:cNvPicPr>
            <a:picLocks noGrp="1" noChangeAspect="1"/>
          </p:cNvPicPr>
          <p:nvPr>
            <p:ph idx="1"/>
          </p:nvPr>
        </p:nvPicPr>
        <p:blipFill>
          <a:blip r:embed="rId3"/>
          <a:stretch>
            <a:fillRect/>
          </a:stretch>
        </p:blipFill>
        <p:spPr>
          <a:xfrm>
            <a:off x="802386" y="2635200"/>
            <a:ext cx="5653216" cy="2894311"/>
          </a:xfrm>
        </p:spPr>
      </p:pic>
      <p:sp>
        <p:nvSpPr>
          <p:cNvPr id="5" name="TextBox 4">
            <a:extLst>
              <a:ext uri="{FF2B5EF4-FFF2-40B4-BE49-F238E27FC236}">
                <a16:creationId xmlns:a16="http://schemas.microsoft.com/office/drawing/2014/main" id="{06FBFAD6-4F00-E046-8ABF-EDBB2C93FCD1}"/>
              </a:ext>
            </a:extLst>
          </p:cNvPr>
          <p:cNvSpPr txBox="1"/>
          <p:nvPr/>
        </p:nvSpPr>
        <p:spPr>
          <a:xfrm>
            <a:off x="802386" y="5717957"/>
            <a:ext cx="3627981" cy="300082"/>
          </a:xfrm>
          <a:prstGeom prst="rect">
            <a:avLst/>
          </a:prstGeom>
          <a:noFill/>
        </p:spPr>
        <p:txBody>
          <a:bodyPr wrap="none" rtlCol="0">
            <a:spAutoFit/>
          </a:bodyPr>
          <a:lstStyle/>
          <a:p>
            <a:r>
              <a:rPr lang="en-US" sz="1350" dirty="0" err="1"/>
              <a:t>Vaiserman</a:t>
            </a:r>
            <a:r>
              <a:rPr lang="en-US" sz="1350" dirty="0"/>
              <a:t> and </a:t>
            </a:r>
            <a:r>
              <a:rPr lang="en-US" sz="1350" dirty="0" err="1"/>
              <a:t>Koliada</a:t>
            </a:r>
            <a:r>
              <a:rPr lang="en-US" sz="1350" dirty="0"/>
              <a:t>, Human Genomics, 2017. </a:t>
            </a:r>
          </a:p>
        </p:txBody>
      </p:sp>
    </p:spTree>
    <p:extLst>
      <p:ext uri="{BB962C8B-B14F-4D97-AF65-F5344CB8AC3E}">
        <p14:creationId xmlns:p14="http://schemas.microsoft.com/office/powerpoint/2010/main" val="344651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891916"/>
            <a:ext cx="7543800" cy="1207008"/>
          </a:xfrm>
        </p:spPr>
        <p:txBody>
          <a:bodyPr>
            <a:normAutofit/>
          </a:bodyPr>
          <a:lstStyle/>
          <a:p>
            <a:r>
              <a:rPr lang="en-US" sz="2100" dirty="0"/>
              <a:t>3 stages of addiction and associated neural circuits: what is the effect of ACES?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313" y="1744596"/>
            <a:ext cx="3858653" cy="3733247"/>
          </a:xfrm>
        </p:spPr>
      </p:pic>
      <p:sp>
        <p:nvSpPr>
          <p:cNvPr id="5" name="TextBox 4"/>
          <p:cNvSpPr txBox="1"/>
          <p:nvPr/>
        </p:nvSpPr>
        <p:spPr>
          <a:xfrm>
            <a:off x="516699" y="5631219"/>
            <a:ext cx="1119665" cy="276999"/>
          </a:xfrm>
          <a:prstGeom prst="rect">
            <a:avLst/>
          </a:prstGeom>
          <a:noFill/>
        </p:spPr>
        <p:txBody>
          <a:bodyPr wrap="none" rtlCol="0">
            <a:spAutoFit/>
          </a:bodyPr>
          <a:lstStyle/>
          <a:p>
            <a:r>
              <a:rPr lang="en-US" sz="1200" dirty="0"/>
              <a:t>SAMHSA, 2016</a:t>
            </a:r>
            <a:endParaRPr lang="en-US" sz="1350" dirty="0"/>
          </a:p>
        </p:txBody>
      </p:sp>
    </p:spTree>
    <p:extLst>
      <p:ext uri="{BB962C8B-B14F-4D97-AF65-F5344CB8AC3E}">
        <p14:creationId xmlns:p14="http://schemas.microsoft.com/office/powerpoint/2010/main" val="27025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7273-37C0-4283-A86F-F3B1DA92B9D3}"/>
              </a:ext>
            </a:extLst>
          </p:cNvPr>
          <p:cNvSpPr>
            <a:spLocks noGrp="1"/>
          </p:cNvSpPr>
          <p:nvPr>
            <p:ph type="title"/>
          </p:nvPr>
        </p:nvSpPr>
        <p:spPr>
          <a:xfrm>
            <a:off x="304800" y="685800"/>
            <a:ext cx="8229600" cy="1143000"/>
          </a:xfrm>
        </p:spPr>
        <p:txBody>
          <a:bodyPr>
            <a:normAutofit/>
          </a:bodyPr>
          <a:lstStyle/>
          <a:p>
            <a:r>
              <a:rPr lang="en-US" sz="2800" dirty="0"/>
              <a:t>States with Criminal Justice-Focused Substance Use Policies have lower rates of parental reunification</a:t>
            </a:r>
          </a:p>
        </p:txBody>
      </p:sp>
      <p:sp>
        <p:nvSpPr>
          <p:cNvPr id="4" name="Slide Number Placeholder 3">
            <a:extLst>
              <a:ext uri="{FF2B5EF4-FFF2-40B4-BE49-F238E27FC236}">
                <a16:creationId xmlns:a16="http://schemas.microsoft.com/office/drawing/2014/main" id="{64697087-ED35-4737-AC02-FB19FD3E4043}"/>
              </a:ext>
            </a:extLst>
          </p:cNvPr>
          <p:cNvSpPr>
            <a:spLocks noGrp="1"/>
          </p:cNvSpPr>
          <p:nvPr>
            <p:ph type="sldNum" sz="quarter" idx="12"/>
          </p:nvPr>
        </p:nvSpPr>
        <p:spPr/>
        <p:txBody>
          <a:bodyPr/>
          <a:lstStyle/>
          <a:p>
            <a:fld id="{413B8C1A-B3FA-4E19-85F6-8AA27377C971}" type="slidenum">
              <a:rPr lang="en-US" smtClean="0"/>
              <a:pPr/>
              <a:t>17</a:t>
            </a:fld>
            <a:endParaRPr lang="en-US" dirty="0"/>
          </a:p>
        </p:txBody>
      </p:sp>
      <p:sp>
        <p:nvSpPr>
          <p:cNvPr id="7" name="TextBox 6">
            <a:extLst>
              <a:ext uri="{FF2B5EF4-FFF2-40B4-BE49-F238E27FC236}">
                <a16:creationId xmlns:a16="http://schemas.microsoft.com/office/drawing/2014/main" id="{7A4B11D7-61B0-4431-A41F-9BFE6B29A109}"/>
              </a:ext>
            </a:extLst>
          </p:cNvPr>
          <p:cNvSpPr txBox="1"/>
          <p:nvPr/>
        </p:nvSpPr>
        <p:spPr>
          <a:xfrm>
            <a:off x="2969386" y="6330185"/>
            <a:ext cx="3736216" cy="369332"/>
          </a:xfrm>
          <a:prstGeom prst="rect">
            <a:avLst/>
          </a:prstGeom>
          <a:noFill/>
        </p:spPr>
        <p:txBody>
          <a:bodyPr wrap="none" rtlCol="0">
            <a:spAutoFit/>
          </a:bodyPr>
          <a:lstStyle/>
          <a:p>
            <a:r>
              <a:rPr lang="en-US" dirty="0" err="1"/>
              <a:t>Sanmartin</a:t>
            </a:r>
            <a:r>
              <a:rPr lang="en-US" dirty="0"/>
              <a:t> et al., JAMA Pediatrics, 202</a:t>
            </a:r>
          </a:p>
        </p:txBody>
      </p:sp>
      <p:pic>
        <p:nvPicPr>
          <p:cNvPr id="11" name="Content Placeholder 10">
            <a:extLst>
              <a:ext uri="{FF2B5EF4-FFF2-40B4-BE49-F238E27FC236}">
                <a16:creationId xmlns:a16="http://schemas.microsoft.com/office/drawing/2014/main" id="{48DACB06-40AF-4C6A-9FD9-FA24E97E2C2C}"/>
              </a:ext>
            </a:extLst>
          </p:cNvPr>
          <p:cNvPicPr>
            <a:picLocks noGrp="1" noChangeAspect="1"/>
          </p:cNvPicPr>
          <p:nvPr>
            <p:ph idx="1"/>
          </p:nvPr>
        </p:nvPicPr>
        <p:blipFill>
          <a:blip r:embed="rId3"/>
          <a:stretch>
            <a:fillRect/>
          </a:stretch>
        </p:blipFill>
        <p:spPr>
          <a:xfrm>
            <a:off x="762000" y="1828800"/>
            <a:ext cx="7178559" cy="4260367"/>
          </a:xfrm>
        </p:spPr>
      </p:pic>
    </p:spTree>
    <p:extLst>
      <p:ext uri="{BB962C8B-B14F-4D97-AF65-F5344CB8AC3E}">
        <p14:creationId xmlns:p14="http://schemas.microsoft.com/office/powerpoint/2010/main" val="106227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58AE-9681-4212-B1FB-99BEB89E127B}"/>
              </a:ext>
            </a:extLst>
          </p:cNvPr>
          <p:cNvSpPr>
            <a:spLocks noGrp="1"/>
          </p:cNvSpPr>
          <p:nvPr>
            <p:ph type="title"/>
          </p:nvPr>
        </p:nvSpPr>
        <p:spPr/>
        <p:txBody>
          <a:bodyPr/>
          <a:lstStyle/>
          <a:p>
            <a:r>
              <a:rPr lang="en-US" dirty="0"/>
              <a:t>NAS as a “cascade of care”</a:t>
            </a:r>
          </a:p>
        </p:txBody>
      </p:sp>
      <p:sp>
        <p:nvSpPr>
          <p:cNvPr id="3" name="Content Placeholder 2">
            <a:extLst>
              <a:ext uri="{FF2B5EF4-FFF2-40B4-BE49-F238E27FC236}">
                <a16:creationId xmlns:a16="http://schemas.microsoft.com/office/drawing/2014/main" id="{95E6E6A5-A18A-40AC-97E2-41B09E07510C}"/>
              </a:ext>
            </a:extLst>
          </p:cNvPr>
          <p:cNvSpPr>
            <a:spLocks noGrp="1"/>
          </p:cNvSpPr>
          <p:nvPr>
            <p:ph idx="1"/>
          </p:nvPr>
        </p:nvSpPr>
        <p:spPr/>
        <p:txBody>
          <a:bodyPr/>
          <a:lstStyle/>
          <a:p>
            <a:r>
              <a:rPr lang="en-US" dirty="0"/>
              <a:t>Qualitative study of service needs and barriers in NAS</a:t>
            </a:r>
          </a:p>
          <a:p>
            <a:r>
              <a:rPr lang="en-US" dirty="0"/>
              <a:t>Stages</a:t>
            </a:r>
          </a:p>
          <a:p>
            <a:pPr lvl="1"/>
            <a:r>
              <a:rPr lang="en-US" dirty="0"/>
              <a:t>Prevention and Social Determinants of Health</a:t>
            </a:r>
          </a:p>
          <a:p>
            <a:pPr lvl="1"/>
            <a:r>
              <a:rPr lang="en-US" dirty="0"/>
              <a:t>Prenatal care and Drug Treatment</a:t>
            </a:r>
          </a:p>
          <a:p>
            <a:pPr lvl="1"/>
            <a:r>
              <a:rPr lang="en-US" dirty="0"/>
              <a:t>Delivery</a:t>
            </a:r>
          </a:p>
          <a:p>
            <a:pPr lvl="1"/>
            <a:r>
              <a:rPr lang="en-US" dirty="0"/>
              <a:t>aftercare</a:t>
            </a:r>
          </a:p>
        </p:txBody>
      </p:sp>
      <p:sp>
        <p:nvSpPr>
          <p:cNvPr id="4" name="Slide Number Placeholder 3">
            <a:extLst>
              <a:ext uri="{FF2B5EF4-FFF2-40B4-BE49-F238E27FC236}">
                <a16:creationId xmlns:a16="http://schemas.microsoft.com/office/drawing/2014/main" id="{50D42436-196F-4716-A758-DA76E3099321}"/>
              </a:ext>
            </a:extLst>
          </p:cNvPr>
          <p:cNvSpPr>
            <a:spLocks noGrp="1"/>
          </p:cNvSpPr>
          <p:nvPr>
            <p:ph type="sldNum" sz="quarter" idx="12"/>
          </p:nvPr>
        </p:nvSpPr>
        <p:spPr/>
        <p:txBody>
          <a:bodyPr/>
          <a:lstStyle/>
          <a:p>
            <a:fld id="{413B8C1A-B3FA-4E19-85F6-8AA27377C971}" type="slidenum">
              <a:rPr lang="en-US" smtClean="0"/>
              <a:pPr/>
              <a:t>18</a:t>
            </a:fld>
            <a:endParaRPr lang="en-US" dirty="0"/>
          </a:p>
        </p:txBody>
      </p:sp>
      <p:sp>
        <p:nvSpPr>
          <p:cNvPr id="5" name="TextBox 4">
            <a:extLst>
              <a:ext uri="{FF2B5EF4-FFF2-40B4-BE49-F238E27FC236}">
                <a16:creationId xmlns:a16="http://schemas.microsoft.com/office/drawing/2014/main" id="{B1BCD326-65A6-49DA-AC82-A00D8C3A8993}"/>
              </a:ext>
            </a:extLst>
          </p:cNvPr>
          <p:cNvSpPr txBox="1"/>
          <p:nvPr/>
        </p:nvSpPr>
        <p:spPr>
          <a:xfrm>
            <a:off x="2667000" y="5756831"/>
            <a:ext cx="4807470" cy="369332"/>
          </a:xfrm>
          <a:prstGeom prst="rect">
            <a:avLst/>
          </a:prstGeom>
          <a:noFill/>
        </p:spPr>
        <p:txBody>
          <a:bodyPr wrap="none" rtlCol="0">
            <a:spAutoFit/>
          </a:bodyPr>
          <a:lstStyle/>
          <a:p>
            <a:r>
              <a:rPr lang="en-US" dirty="0" err="1"/>
              <a:t>Syvertsen</a:t>
            </a:r>
            <a:r>
              <a:rPr lang="en-US" dirty="0"/>
              <a:t> et al., Advances in Neonatal Care, 2018</a:t>
            </a:r>
          </a:p>
        </p:txBody>
      </p:sp>
    </p:spTree>
    <p:extLst>
      <p:ext uri="{BB962C8B-B14F-4D97-AF65-F5344CB8AC3E}">
        <p14:creationId xmlns:p14="http://schemas.microsoft.com/office/powerpoint/2010/main" val="406714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482A-CB21-4601-89D4-9622C8345F33}"/>
              </a:ext>
            </a:extLst>
          </p:cNvPr>
          <p:cNvSpPr>
            <a:spLocks noGrp="1"/>
          </p:cNvSpPr>
          <p:nvPr>
            <p:ph type="title"/>
          </p:nvPr>
        </p:nvSpPr>
        <p:spPr/>
        <p:txBody>
          <a:bodyPr>
            <a:normAutofit fontScale="90000"/>
          </a:bodyPr>
          <a:lstStyle/>
          <a:p>
            <a:r>
              <a:rPr lang="en-US" dirty="0"/>
              <a:t>Medication Assisted Treatment of Opioid abuse during pregnancy</a:t>
            </a:r>
          </a:p>
        </p:txBody>
      </p:sp>
      <p:sp>
        <p:nvSpPr>
          <p:cNvPr id="3" name="Content Placeholder 2">
            <a:extLst>
              <a:ext uri="{FF2B5EF4-FFF2-40B4-BE49-F238E27FC236}">
                <a16:creationId xmlns:a16="http://schemas.microsoft.com/office/drawing/2014/main" id="{1EB743EB-E231-42DD-B463-935DB67B64B5}"/>
              </a:ext>
            </a:extLst>
          </p:cNvPr>
          <p:cNvSpPr>
            <a:spLocks noGrp="1"/>
          </p:cNvSpPr>
          <p:nvPr>
            <p:ph idx="1"/>
          </p:nvPr>
        </p:nvSpPr>
        <p:spPr/>
        <p:txBody>
          <a:bodyPr/>
          <a:lstStyle/>
          <a:p>
            <a:r>
              <a:rPr lang="en-US" dirty="0"/>
              <a:t>Methadone or buprenorphine </a:t>
            </a:r>
          </a:p>
          <a:p>
            <a:pPr lvl="1"/>
            <a:r>
              <a:rPr lang="en-US" dirty="0"/>
              <a:t>Greater retention (M) vs. lower NAS, decreased neonatal treatment, less need for morphine (B)</a:t>
            </a:r>
          </a:p>
          <a:p>
            <a:r>
              <a:rPr lang="en-US" dirty="0"/>
              <a:t>Breastfeeding</a:t>
            </a:r>
          </a:p>
          <a:p>
            <a:r>
              <a:rPr lang="en-US" dirty="0"/>
              <a:t>Pros</a:t>
            </a:r>
          </a:p>
          <a:p>
            <a:pPr lvl="2"/>
            <a:r>
              <a:rPr lang="en-US" dirty="0"/>
              <a:t>Lower risk of NAS, less severe NAS</a:t>
            </a:r>
          </a:p>
          <a:p>
            <a:pPr lvl="2"/>
            <a:r>
              <a:rPr lang="en-US" dirty="0"/>
              <a:t>More developed babies</a:t>
            </a:r>
          </a:p>
          <a:p>
            <a:pPr lvl="2"/>
            <a:r>
              <a:rPr lang="en-US" dirty="0"/>
              <a:t>Reduced suicide risk</a:t>
            </a:r>
          </a:p>
          <a:p>
            <a:endParaRPr lang="en-US" dirty="0"/>
          </a:p>
        </p:txBody>
      </p:sp>
      <p:sp>
        <p:nvSpPr>
          <p:cNvPr id="4" name="Slide Number Placeholder 3">
            <a:extLst>
              <a:ext uri="{FF2B5EF4-FFF2-40B4-BE49-F238E27FC236}">
                <a16:creationId xmlns:a16="http://schemas.microsoft.com/office/drawing/2014/main" id="{F76126DE-3B65-4ACC-B5E8-F5A26DCF7D3A}"/>
              </a:ext>
            </a:extLst>
          </p:cNvPr>
          <p:cNvSpPr>
            <a:spLocks noGrp="1"/>
          </p:cNvSpPr>
          <p:nvPr>
            <p:ph type="sldNum" sz="quarter" idx="12"/>
          </p:nvPr>
        </p:nvSpPr>
        <p:spPr/>
        <p:txBody>
          <a:bodyPr/>
          <a:lstStyle/>
          <a:p>
            <a:fld id="{413B8C1A-B3FA-4E19-85F6-8AA27377C971}" type="slidenum">
              <a:rPr lang="en-US" smtClean="0"/>
              <a:pPr/>
              <a:t>19</a:t>
            </a:fld>
            <a:endParaRPr lang="en-US" dirty="0"/>
          </a:p>
        </p:txBody>
      </p:sp>
      <p:sp>
        <p:nvSpPr>
          <p:cNvPr id="5" name="TextBox 4">
            <a:extLst>
              <a:ext uri="{FF2B5EF4-FFF2-40B4-BE49-F238E27FC236}">
                <a16:creationId xmlns:a16="http://schemas.microsoft.com/office/drawing/2014/main" id="{A885B494-DE53-4305-8CA4-9BD6C3548A9E}"/>
              </a:ext>
            </a:extLst>
          </p:cNvPr>
          <p:cNvSpPr txBox="1"/>
          <p:nvPr/>
        </p:nvSpPr>
        <p:spPr>
          <a:xfrm>
            <a:off x="692348" y="5805867"/>
            <a:ext cx="7759304" cy="369332"/>
          </a:xfrm>
          <a:prstGeom prst="rect">
            <a:avLst/>
          </a:prstGeom>
          <a:noFill/>
        </p:spPr>
        <p:txBody>
          <a:bodyPr wrap="none" rtlCol="0">
            <a:spAutoFit/>
          </a:bodyPr>
          <a:lstStyle/>
          <a:p>
            <a:r>
              <a:rPr lang="en-US"/>
              <a:t>https://nida.nih.gov/publications/treating-opioid-use-disorder-during-pregnancy</a:t>
            </a:r>
          </a:p>
        </p:txBody>
      </p:sp>
    </p:spTree>
    <p:extLst>
      <p:ext uri="{BB962C8B-B14F-4D97-AF65-F5344CB8AC3E}">
        <p14:creationId xmlns:p14="http://schemas.microsoft.com/office/powerpoint/2010/main" val="2156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I have received grant funding from State-University Partnership (CHFS DMS, Norton Healthcare)</a:t>
            </a:r>
          </a:p>
        </p:txBody>
      </p:sp>
      <p:sp>
        <p:nvSpPr>
          <p:cNvPr id="4" name="Slide Number Placeholder 3"/>
          <p:cNvSpPr>
            <a:spLocks noGrp="1"/>
          </p:cNvSpPr>
          <p:nvPr>
            <p:ph type="sldNum" sz="quarter" idx="12"/>
          </p:nvPr>
        </p:nvSpPr>
        <p:spPr/>
        <p:txBody>
          <a:bodyPr/>
          <a:lstStyle/>
          <a:p>
            <a:fld id="{413B8C1A-B3FA-4E19-85F6-8AA27377C971}" type="slidenum">
              <a:rPr lang="en-US" smtClean="0"/>
              <a:pPr/>
              <a:t>2</a:t>
            </a:fld>
            <a:endParaRPr lang="en-US" dirty="0"/>
          </a:p>
        </p:txBody>
      </p:sp>
    </p:spTree>
    <p:extLst>
      <p:ext uri="{BB962C8B-B14F-4D97-AF65-F5344CB8AC3E}">
        <p14:creationId xmlns:p14="http://schemas.microsoft.com/office/powerpoint/2010/main" val="260025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35D5-A47F-44E2-8417-F9A732F81E4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261800D-CD6E-4E69-B554-0CF3A35CB5B6}"/>
              </a:ext>
            </a:extLst>
          </p:cNvPr>
          <p:cNvPicPr>
            <a:picLocks noGrp="1" noChangeAspect="1"/>
          </p:cNvPicPr>
          <p:nvPr>
            <p:ph idx="1"/>
          </p:nvPr>
        </p:nvPicPr>
        <p:blipFill>
          <a:blip r:embed="rId3"/>
          <a:stretch>
            <a:fillRect/>
          </a:stretch>
        </p:blipFill>
        <p:spPr>
          <a:xfrm>
            <a:off x="393060" y="295302"/>
            <a:ext cx="8357879" cy="6508438"/>
          </a:xfrm>
        </p:spPr>
      </p:pic>
      <p:sp>
        <p:nvSpPr>
          <p:cNvPr id="4" name="Slide Number Placeholder 3">
            <a:extLst>
              <a:ext uri="{FF2B5EF4-FFF2-40B4-BE49-F238E27FC236}">
                <a16:creationId xmlns:a16="http://schemas.microsoft.com/office/drawing/2014/main" id="{356ED265-8372-4354-A09C-EFB8F1309D6B}"/>
              </a:ext>
            </a:extLst>
          </p:cNvPr>
          <p:cNvSpPr>
            <a:spLocks noGrp="1"/>
          </p:cNvSpPr>
          <p:nvPr>
            <p:ph type="sldNum" sz="quarter" idx="12"/>
          </p:nvPr>
        </p:nvSpPr>
        <p:spPr/>
        <p:txBody>
          <a:bodyPr/>
          <a:lstStyle/>
          <a:p>
            <a:fld id="{413B8C1A-B3FA-4E19-85F6-8AA27377C971}" type="slidenum">
              <a:rPr lang="en-US" smtClean="0"/>
              <a:pPr/>
              <a:t>20</a:t>
            </a:fld>
            <a:endParaRPr lang="en-US" dirty="0"/>
          </a:p>
        </p:txBody>
      </p:sp>
    </p:spTree>
    <p:extLst>
      <p:ext uri="{BB962C8B-B14F-4D97-AF65-F5344CB8AC3E}">
        <p14:creationId xmlns:p14="http://schemas.microsoft.com/office/powerpoint/2010/main" val="164389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CF50-7A93-4670-B656-D6409484262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FC8B942-088A-4741-9506-165A81E52C68}"/>
              </a:ext>
            </a:extLst>
          </p:cNvPr>
          <p:cNvPicPr>
            <a:picLocks noGrp="1" noChangeAspect="1"/>
          </p:cNvPicPr>
          <p:nvPr>
            <p:ph idx="1"/>
          </p:nvPr>
        </p:nvPicPr>
        <p:blipFill>
          <a:blip r:embed="rId2"/>
          <a:stretch>
            <a:fillRect/>
          </a:stretch>
        </p:blipFill>
        <p:spPr>
          <a:xfrm>
            <a:off x="52159" y="1295400"/>
            <a:ext cx="8986587" cy="5105400"/>
          </a:xfrm>
        </p:spPr>
      </p:pic>
      <p:sp>
        <p:nvSpPr>
          <p:cNvPr id="4" name="Slide Number Placeholder 3">
            <a:extLst>
              <a:ext uri="{FF2B5EF4-FFF2-40B4-BE49-F238E27FC236}">
                <a16:creationId xmlns:a16="http://schemas.microsoft.com/office/drawing/2014/main" id="{139ACE0C-8F47-40F0-B0DC-196529AE90AC}"/>
              </a:ext>
            </a:extLst>
          </p:cNvPr>
          <p:cNvSpPr>
            <a:spLocks noGrp="1"/>
          </p:cNvSpPr>
          <p:nvPr>
            <p:ph type="sldNum" sz="quarter" idx="12"/>
          </p:nvPr>
        </p:nvSpPr>
        <p:spPr/>
        <p:txBody>
          <a:bodyPr/>
          <a:lstStyle/>
          <a:p>
            <a:fld id="{413B8C1A-B3FA-4E19-85F6-8AA27377C971}" type="slidenum">
              <a:rPr lang="en-US" smtClean="0"/>
              <a:pPr/>
              <a:t>21</a:t>
            </a:fld>
            <a:endParaRPr lang="en-US" dirty="0"/>
          </a:p>
        </p:txBody>
      </p:sp>
    </p:spTree>
    <p:extLst>
      <p:ext uri="{BB962C8B-B14F-4D97-AF65-F5344CB8AC3E}">
        <p14:creationId xmlns:p14="http://schemas.microsoft.com/office/powerpoint/2010/main" val="199812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C0FE-2D39-459F-8CC3-CD1270409A7B}"/>
              </a:ext>
            </a:extLst>
          </p:cNvPr>
          <p:cNvSpPr>
            <a:spLocks noGrp="1"/>
          </p:cNvSpPr>
          <p:nvPr>
            <p:ph type="title"/>
          </p:nvPr>
        </p:nvSpPr>
        <p:spPr/>
        <p:txBody>
          <a:bodyPr/>
          <a:lstStyle/>
          <a:p>
            <a:r>
              <a:rPr lang="en-US" dirty="0"/>
              <a:t>Engaging mothers</a:t>
            </a:r>
          </a:p>
        </p:txBody>
      </p:sp>
      <p:sp>
        <p:nvSpPr>
          <p:cNvPr id="3" name="Content Placeholder 2">
            <a:extLst>
              <a:ext uri="{FF2B5EF4-FFF2-40B4-BE49-F238E27FC236}">
                <a16:creationId xmlns:a16="http://schemas.microsoft.com/office/drawing/2014/main" id="{AFC94490-10E5-41CB-B265-05069CAF63BD}"/>
              </a:ext>
            </a:extLst>
          </p:cNvPr>
          <p:cNvSpPr>
            <a:spLocks noGrp="1"/>
          </p:cNvSpPr>
          <p:nvPr>
            <p:ph idx="1"/>
          </p:nvPr>
        </p:nvSpPr>
        <p:spPr/>
        <p:txBody>
          <a:bodyPr>
            <a:normAutofit lnSpcReduction="10000"/>
          </a:bodyPr>
          <a:lstStyle/>
          <a:p>
            <a:r>
              <a:rPr lang="en-US" dirty="0"/>
              <a:t>Stigma and bias may lead to under reporting</a:t>
            </a:r>
          </a:p>
          <a:p>
            <a:r>
              <a:rPr lang="en-US" dirty="0"/>
              <a:t>HB 1 2018</a:t>
            </a:r>
          </a:p>
          <a:p>
            <a:pPr lvl="2"/>
            <a:r>
              <a:rPr lang="en-US" b="0" i="0" dirty="0">
                <a:solidFill>
                  <a:srgbClr val="303030"/>
                </a:solidFill>
                <a:effectLst/>
                <a:latin typeface="Georgia Pro" panose="020B0604020202020204" pitchFamily="18" charset="0"/>
              </a:rPr>
              <a:t>Expand the definition of child abuse to include a pregnant woman who abuses drugs and exposes the developing fetus, recommended because of the growing number of infants born in Kentucky in withdrawal from drugs their mothers used. Mothers who enroll in treatments would be exempted.</a:t>
            </a:r>
          </a:p>
          <a:p>
            <a:r>
              <a:rPr lang="en-US" dirty="0">
                <a:solidFill>
                  <a:srgbClr val="303030"/>
                </a:solidFill>
              </a:rPr>
              <a:t>Keeping moms and babies together leads to more treatment and abstinence</a:t>
            </a:r>
            <a:endParaRPr lang="en-US" dirty="0"/>
          </a:p>
        </p:txBody>
      </p:sp>
      <p:sp>
        <p:nvSpPr>
          <p:cNvPr id="4" name="Slide Number Placeholder 3">
            <a:extLst>
              <a:ext uri="{FF2B5EF4-FFF2-40B4-BE49-F238E27FC236}">
                <a16:creationId xmlns:a16="http://schemas.microsoft.com/office/drawing/2014/main" id="{B0BC7A69-005B-480A-A35A-D929F64C1F1E}"/>
              </a:ext>
            </a:extLst>
          </p:cNvPr>
          <p:cNvSpPr>
            <a:spLocks noGrp="1"/>
          </p:cNvSpPr>
          <p:nvPr>
            <p:ph type="sldNum" sz="quarter" idx="12"/>
          </p:nvPr>
        </p:nvSpPr>
        <p:spPr/>
        <p:txBody>
          <a:bodyPr/>
          <a:lstStyle/>
          <a:p>
            <a:fld id="{413B8C1A-B3FA-4E19-85F6-8AA27377C971}" type="slidenum">
              <a:rPr lang="en-US" smtClean="0"/>
              <a:pPr/>
              <a:t>22</a:t>
            </a:fld>
            <a:endParaRPr lang="en-US" dirty="0"/>
          </a:p>
        </p:txBody>
      </p:sp>
    </p:spTree>
    <p:extLst>
      <p:ext uri="{BB962C8B-B14F-4D97-AF65-F5344CB8AC3E}">
        <p14:creationId xmlns:p14="http://schemas.microsoft.com/office/powerpoint/2010/main" val="115765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BDBA-361F-414E-A32D-8925C0667207}"/>
              </a:ext>
            </a:extLst>
          </p:cNvPr>
          <p:cNvSpPr>
            <a:spLocks noGrp="1"/>
          </p:cNvSpPr>
          <p:nvPr>
            <p:ph type="title"/>
          </p:nvPr>
        </p:nvSpPr>
        <p:spPr/>
        <p:txBody>
          <a:bodyPr/>
          <a:lstStyle/>
          <a:p>
            <a:r>
              <a:rPr lang="en-US" dirty="0"/>
              <a:t>Plan of Safe Care</a:t>
            </a:r>
          </a:p>
        </p:txBody>
      </p:sp>
      <p:sp>
        <p:nvSpPr>
          <p:cNvPr id="3" name="Content Placeholder 2">
            <a:extLst>
              <a:ext uri="{FF2B5EF4-FFF2-40B4-BE49-F238E27FC236}">
                <a16:creationId xmlns:a16="http://schemas.microsoft.com/office/drawing/2014/main" id="{97FF111B-4DB4-4000-973E-D1A924A31CFE}"/>
              </a:ext>
            </a:extLst>
          </p:cNvPr>
          <p:cNvSpPr>
            <a:spLocks noGrp="1"/>
          </p:cNvSpPr>
          <p:nvPr>
            <p:ph idx="1"/>
          </p:nvPr>
        </p:nvSpPr>
        <p:spPr/>
        <p:txBody>
          <a:bodyPr/>
          <a:lstStyle/>
          <a:p>
            <a:r>
              <a:rPr lang="en-US" dirty="0"/>
              <a:t>Strengthen the family</a:t>
            </a:r>
          </a:p>
          <a:p>
            <a:r>
              <a:rPr lang="en-US" dirty="0"/>
              <a:t>Child safety</a:t>
            </a:r>
          </a:p>
          <a:p>
            <a:pPr lvl="1"/>
            <a:r>
              <a:rPr lang="en-US" dirty="0"/>
              <a:t>Need of infant</a:t>
            </a:r>
          </a:p>
          <a:p>
            <a:pPr lvl="1"/>
            <a:r>
              <a:rPr lang="en-US" dirty="0"/>
              <a:t>Safe sleep</a:t>
            </a:r>
          </a:p>
          <a:p>
            <a:r>
              <a:rPr lang="en-US" dirty="0"/>
              <a:t>Link to services in the </a:t>
            </a:r>
          </a:p>
          <a:p>
            <a:pPr marL="0" indent="0">
              <a:buNone/>
            </a:pPr>
            <a:r>
              <a:rPr lang="en-US" dirty="0"/>
              <a:t>community</a:t>
            </a:r>
          </a:p>
          <a:p>
            <a:pPr lvl="1"/>
            <a:r>
              <a:rPr lang="en-US" dirty="0"/>
              <a:t>Substance abuse treatment</a:t>
            </a:r>
          </a:p>
          <a:p>
            <a:pPr lvl="1"/>
            <a:r>
              <a:rPr lang="en-US" dirty="0"/>
              <a:t>Agency referrals</a:t>
            </a:r>
          </a:p>
        </p:txBody>
      </p:sp>
      <p:sp>
        <p:nvSpPr>
          <p:cNvPr id="4" name="Slide Number Placeholder 3">
            <a:extLst>
              <a:ext uri="{FF2B5EF4-FFF2-40B4-BE49-F238E27FC236}">
                <a16:creationId xmlns:a16="http://schemas.microsoft.com/office/drawing/2014/main" id="{8D32DE0F-C598-4D2D-B5C2-915CA4AB716E}"/>
              </a:ext>
            </a:extLst>
          </p:cNvPr>
          <p:cNvSpPr>
            <a:spLocks noGrp="1"/>
          </p:cNvSpPr>
          <p:nvPr>
            <p:ph type="sldNum" sz="quarter" idx="12"/>
          </p:nvPr>
        </p:nvSpPr>
        <p:spPr/>
        <p:txBody>
          <a:bodyPr/>
          <a:lstStyle/>
          <a:p>
            <a:fld id="{413B8C1A-B3FA-4E19-85F6-8AA27377C971}" type="slidenum">
              <a:rPr lang="en-US" smtClean="0"/>
              <a:pPr/>
              <a:t>23</a:t>
            </a:fld>
            <a:endParaRPr lang="en-US" dirty="0"/>
          </a:p>
        </p:txBody>
      </p:sp>
      <p:pic>
        <p:nvPicPr>
          <p:cNvPr id="6" name="Picture 5" descr="Diagram&#10;&#10;Description automatically generated">
            <a:extLst>
              <a:ext uri="{FF2B5EF4-FFF2-40B4-BE49-F238E27FC236}">
                <a16:creationId xmlns:a16="http://schemas.microsoft.com/office/drawing/2014/main" id="{DE5BFACE-D40B-49D6-ABE7-00870F96A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331" y="2295250"/>
            <a:ext cx="3486669" cy="4525964"/>
          </a:xfrm>
          <a:prstGeom prst="rect">
            <a:avLst/>
          </a:prstGeom>
        </p:spPr>
      </p:pic>
    </p:spTree>
    <p:extLst>
      <p:ext uri="{BB962C8B-B14F-4D97-AF65-F5344CB8AC3E}">
        <p14:creationId xmlns:p14="http://schemas.microsoft.com/office/powerpoint/2010/main" val="330678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1F23-1C5C-4616-AB9F-EFB4F2593E19}"/>
              </a:ext>
            </a:extLst>
          </p:cNvPr>
          <p:cNvSpPr>
            <a:spLocks noGrp="1"/>
          </p:cNvSpPr>
          <p:nvPr>
            <p:ph type="title"/>
          </p:nvPr>
        </p:nvSpPr>
        <p:spPr/>
        <p:txBody>
          <a:bodyPr>
            <a:normAutofit fontScale="90000"/>
          </a:bodyPr>
          <a:lstStyle/>
          <a:p>
            <a:r>
              <a:rPr lang="en-US" dirty="0"/>
              <a:t>Sobriety Treatment and Recovery Team (START)</a:t>
            </a:r>
          </a:p>
        </p:txBody>
      </p:sp>
      <p:sp>
        <p:nvSpPr>
          <p:cNvPr id="3" name="Content Placeholder 2">
            <a:extLst>
              <a:ext uri="{FF2B5EF4-FFF2-40B4-BE49-F238E27FC236}">
                <a16:creationId xmlns:a16="http://schemas.microsoft.com/office/drawing/2014/main" id="{D31CBB29-BB80-4210-8418-45EA5560C387}"/>
              </a:ext>
            </a:extLst>
          </p:cNvPr>
          <p:cNvSpPr>
            <a:spLocks noGrp="1"/>
          </p:cNvSpPr>
          <p:nvPr>
            <p:ph idx="1"/>
          </p:nvPr>
        </p:nvSpPr>
        <p:spPr/>
        <p:txBody>
          <a:bodyPr/>
          <a:lstStyle/>
          <a:p>
            <a:r>
              <a:rPr lang="en-US" dirty="0"/>
              <a:t>DCBS workers trained in family engagement with family mentors</a:t>
            </a:r>
          </a:p>
          <a:p>
            <a:r>
              <a:rPr lang="en-US" dirty="0"/>
              <a:t>Capped caseload, SOC wrap around</a:t>
            </a:r>
          </a:p>
          <a:p>
            <a:r>
              <a:rPr lang="en-US" dirty="0"/>
              <a:t>Target = family with child &lt; 6 years of age and a parent with substance use as a primary child safety risk factor</a:t>
            </a:r>
          </a:p>
        </p:txBody>
      </p:sp>
      <p:sp>
        <p:nvSpPr>
          <p:cNvPr id="4" name="Slide Number Placeholder 3">
            <a:extLst>
              <a:ext uri="{FF2B5EF4-FFF2-40B4-BE49-F238E27FC236}">
                <a16:creationId xmlns:a16="http://schemas.microsoft.com/office/drawing/2014/main" id="{67DDB755-3811-49B5-A50B-0C2BB5A0C921}"/>
              </a:ext>
            </a:extLst>
          </p:cNvPr>
          <p:cNvSpPr>
            <a:spLocks noGrp="1"/>
          </p:cNvSpPr>
          <p:nvPr>
            <p:ph type="sldNum" sz="quarter" idx="12"/>
          </p:nvPr>
        </p:nvSpPr>
        <p:spPr/>
        <p:txBody>
          <a:bodyPr/>
          <a:lstStyle/>
          <a:p>
            <a:fld id="{413B8C1A-B3FA-4E19-85F6-8AA27377C971}" type="slidenum">
              <a:rPr lang="en-US" smtClean="0"/>
              <a:pPr/>
              <a:t>24</a:t>
            </a:fld>
            <a:endParaRPr lang="en-US" dirty="0"/>
          </a:p>
        </p:txBody>
      </p:sp>
    </p:spTree>
    <p:extLst>
      <p:ext uri="{BB962C8B-B14F-4D97-AF65-F5344CB8AC3E}">
        <p14:creationId xmlns:p14="http://schemas.microsoft.com/office/powerpoint/2010/main" val="135386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05AB-37DA-41BF-A25F-9BCB6780A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51F75B-F0DC-4610-86AE-73B2A8DEFA2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F269692-C475-40A1-8DA8-DA7620A6C4B3}"/>
              </a:ext>
            </a:extLst>
          </p:cNvPr>
          <p:cNvSpPr>
            <a:spLocks noGrp="1"/>
          </p:cNvSpPr>
          <p:nvPr>
            <p:ph type="sldNum" sz="quarter" idx="12"/>
          </p:nvPr>
        </p:nvSpPr>
        <p:spPr/>
        <p:txBody>
          <a:bodyPr/>
          <a:lstStyle/>
          <a:p>
            <a:fld id="{413B8C1A-B3FA-4E19-85F6-8AA27377C971}" type="slidenum">
              <a:rPr lang="en-US" smtClean="0"/>
              <a:pPr/>
              <a:t>25</a:t>
            </a:fld>
            <a:endParaRPr lang="en-US" dirty="0"/>
          </a:p>
        </p:txBody>
      </p:sp>
      <p:pic>
        <p:nvPicPr>
          <p:cNvPr id="1026" name="Picture 4">
            <a:extLst>
              <a:ext uri="{FF2B5EF4-FFF2-40B4-BE49-F238E27FC236}">
                <a16:creationId xmlns:a16="http://schemas.microsoft.com/office/drawing/2014/main" id="{24A388DB-63CD-4A2F-ABF7-3F208E6DB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 y="1752601"/>
            <a:ext cx="907626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45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0003-28BA-405E-A25B-2F81CD2B2B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EC77AC-C49D-4919-AD79-B01A9FCFBCA7}"/>
              </a:ext>
            </a:extLst>
          </p:cNvPr>
          <p:cNvSpPr>
            <a:spLocks noGrp="1"/>
          </p:cNvSpPr>
          <p:nvPr>
            <p:ph idx="1"/>
          </p:nvPr>
        </p:nvSpPr>
        <p:spPr>
          <a:xfrm>
            <a:off x="1237297" y="2811745"/>
            <a:ext cx="10492740" cy="6738656"/>
          </a:xfrm>
        </p:spPr>
        <p:txBody>
          <a:bodyPr/>
          <a:lstStyle/>
          <a:p>
            <a:endParaRPr lang="en-US" dirty="0"/>
          </a:p>
        </p:txBody>
      </p:sp>
      <p:sp>
        <p:nvSpPr>
          <p:cNvPr id="4" name="Slide Number Placeholder 3">
            <a:extLst>
              <a:ext uri="{FF2B5EF4-FFF2-40B4-BE49-F238E27FC236}">
                <a16:creationId xmlns:a16="http://schemas.microsoft.com/office/drawing/2014/main" id="{ABC28E49-D101-437C-AE56-ED48D7F8C47D}"/>
              </a:ext>
            </a:extLst>
          </p:cNvPr>
          <p:cNvSpPr>
            <a:spLocks noGrp="1"/>
          </p:cNvSpPr>
          <p:nvPr>
            <p:ph type="sldNum" sz="quarter" idx="12"/>
          </p:nvPr>
        </p:nvSpPr>
        <p:spPr/>
        <p:txBody>
          <a:bodyPr/>
          <a:lstStyle/>
          <a:p>
            <a:fld id="{413B8C1A-B3FA-4E19-85F6-8AA27377C971}" type="slidenum">
              <a:rPr lang="en-US" smtClean="0"/>
              <a:pPr/>
              <a:t>26</a:t>
            </a:fld>
            <a:endParaRPr lang="en-US" dirty="0"/>
          </a:p>
        </p:txBody>
      </p:sp>
      <p:pic>
        <p:nvPicPr>
          <p:cNvPr id="2050" name="Picture 1">
            <a:extLst>
              <a:ext uri="{FF2B5EF4-FFF2-40B4-BE49-F238E27FC236}">
                <a16:creationId xmlns:a16="http://schemas.microsoft.com/office/drawing/2014/main" id="{D03EC763-1CC4-472F-A63B-1BE7EA25B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657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70F3-BA6E-4A6C-B2B6-771F8CF92C89}"/>
              </a:ext>
            </a:extLst>
          </p:cNvPr>
          <p:cNvSpPr>
            <a:spLocks noGrp="1"/>
          </p:cNvSpPr>
          <p:nvPr>
            <p:ph type="title"/>
          </p:nvPr>
        </p:nvSpPr>
        <p:spPr/>
        <p:txBody>
          <a:bodyPr/>
          <a:lstStyle/>
          <a:p>
            <a:r>
              <a:rPr lang="en-US" dirty="0"/>
              <a:t>START outcomes at 12 months</a:t>
            </a:r>
          </a:p>
        </p:txBody>
      </p:sp>
      <p:sp>
        <p:nvSpPr>
          <p:cNvPr id="3" name="Content Placeholder 2">
            <a:extLst>
              <a:ext uri="{FF2B5EF4-FFF2-40B4-BE49-F238E27FC236}">
                <a16:creationId xmlns:a16="http://schemas.microsoft.com/office/drawing/2014/main" id="{D4768728-A33D-4187-9B8C-65A10848541C}"/>
              </a:ext>
            </a:extLst>
          </p:cNvPr>
          <p:cNvSpPr>
            <a:spLocks noGrp="1"/>
          </p:cNvSpPr>
          <p:nvPr>
            <p:ph idx="1"/>
          </p:nvPr>
        </p:nvSpPr>
        <p:spPr/>
        <p:txBody>
          <a:bodyPr/>
          <a:lstStyle/>
          <a:p>
            <a:r>
              <a:rPr lang="en-US" dirty="0"/>
              <a:t>20.3% of children treated with START were placed in OOHC (vs. 35.2%)</a:t>
            </a:r>
          </a:p>
          <a:p>
            <a:r>
              <a:rPr lang="en-US" dirty="0"/>
              <a:t>START children in OOHC were more likely to be reunified (OR = 1.44)</a:t>
            </a:r>
          </a:p>
          <a:p>
            <a:r>
              <a:rPr lang="en-US" dirty="0"/>
              <a:t>68.5% of children had no OOHC placement or child abuse/neglect (vs. 56.0%)</a:t>
            </a:r>
          </a:p>
          <a:p>
            <a:endParaRPr lang="en-US" dirty="0"/>
          </a:p>
        </p:txBody>
      </p:sp>
      <p:sp>
        <p:nvSpPr>
          <p:cNvPr id="4" name="Slide Number Placeholder 3">
            <a:extLst>
              <a:ext uri="{FF2B5EF4-FFF2-40B4-BE49-F238E27FC236}">
                <a16:creationId xmlns:a16="http://schemas.microsoft.com/office/drawing/2014/main" id="{29AA3209-D48F-4FC5-8B80-675155D5C670}"/>
              </a:ext>
            </a:extLst>
          </p:cNvPr>
          <p:cNvSpPr>
            <a:spLocks noGrp="1"/>
          </p:cNvSpPr>
          <p:nvPr>
            <p:ph type="sldNum" sz="quarter" idx="12"/>
          </p:nvPr>
        </p:nvSpPr>
        <p:spPr/>
        <p:txBody>
          <a:bodyPr/>
          <a:lstStyle/>
          <a:p>
            <a:fld id="{413B8C1A-B3FA-4E19-85F6-8AA27377C971}" type="slidenum">
              <a:rPr lang="en-US" smtClean="0"/>
              <a:pPr/>
              <a:t>27</a:t>
            </a:fld>
            <a:endParaRPr lang="en-US" dirty="0"/>
          </a:p>
        </p:txBody>
      </p:sp>
      <p:sp>
        <p:nvSpPr>
          <p:cNvPr id="5" name="TextBox 4">
            <a:extLst>
              <a:ext uri="{FF2B5EF4-FFF2-40B4-BE49-F238E27FC236}">
                <a16:creationId xmlns:a16="http://schemas.microsoft.com/office/drawing/2014/main" id="{4316E40C-06A2-42A4-A729-4440C3F430E8}"/>
              </a:ext>
            </a:extLst>
          </p:cNvPr>
          <p:cNvSpPr txBox="1"/>
          <p:nvPr/>
        </p:nvSpPr>
        <p:spPr>
          <a:xfrm>
            <a:off x="2590800" y="5756831"/>
            <a:ext cx="4299960" cy="369332"/>
          </a:xfrm>
          <a:prstGeom prst="rect">
            <a:avLst/>
          </a:prstGeom>
          <a:noFill/>
        </p:spPr>
        <p:txBody>
          <a:bodyPr wrap="none" rtlCol="0">
            <a:spAutoFit/>
          </a:bodyPr>
          <a:lstStyle/>
          <a:p>
            <a:r>
              <a:rPr lang="en-US" dirty="0"/>
              <a:t>Huebner et al., Child Abuse &amp; Neglect, 2021</a:t>
            </a:r>
          </a:p>
        </p:txBody>
      </p:sp>
    </p:spTree>
    <p:extLst>
      <p:ext uri="{BB962C8B-B14F-4D97-AF65-F5344CB8AC3E}">
        <p14:creationId xmlns:p14="http://schemas.microsoft.com/office/powerpoint/2010/main" val="333887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336F-F458-4B0E-B366-BEE8EFC7545F}"/>
              </a:ext>
            </a:extLst>
          </p:cNvPr>
          <p:cNvSpPr>
            <a:spLocks noGrp="1"/>
          </p:cNvSpPr>
          <p:nvPr>
            <p:ph type="title"/>
          </p:nvPr>
        </p:nvSpPr>
        <p:spPr/>
        <p:txBody>
          <a:bodyPr/>
          <a:lstStyle/>
          <a:p>
            <a:r>
              <a:rPr lang="en-US" dirty="0"/>
              <a:t>KSTEP</a:t>
            </a:r>
          </a:p>
        </p:txBody>
      </p:sp>
      <p:sp>
        <p:nvSpPr>
          <p:cNvPr id="3" name="Content Placeholder 2">
            <a:extLst>
              <a:ext uri="{FF2B5EF4-FFF2-40B4-BE49-F238E27FC236}">
                <a16:creationId xmlns:a16="http://schemas.microsoft.com/office/drawing/2014/main" id="{7F76C74D-0239-48C9-8EB5-88FCC4CB0412}"/>
              </a:ext>
            </a:extLst>
          </p:cNvPr>
          <p:cNvSpPr>
            <a:spLocks noGrp="1"/>
          </p:cNvSpPr>
          <p:nvPr>
            <p:ph idx="1"/>
          </p:nvPr>
        </p:nvSpPr>
        <p:spPr>
          <a:xfrm>
            <a:off x="451918" y="3346514"/>
            <a:ext cx="10357291" cy="6738657"/>
          </a:xfrm>
        </p:spPr>
        <p:txBody>
          <a:bodyPr/>
          <a:lstStyle/>
          <a:p>
            <a:endParaRPr lang="en-US" dirty="0"/>
          </a:p>
        </p:txBody>
      </p:sp>
      <p:sp>
        <p:nvSpPr>
          <p:cNvPr id="4" name="Slide Number Placeholder 3">
            <a:extLst>
              <a:ext uri="{FF2B5EF4-FFF2-40B4-BE49-F238E27FC236}">
                <a16:creationId xmlns:a16="http://schemas.microsoft.com/office/drawing/2014/main" id="{999751CA-1B6F-4600-9439-5E471EB8E631}"/>
              </a:ext>
            </a:extLst>
          </p:cNvPr>
          <p:cNvSpPr>
            <a:spLocks noGrp="1"/>
          </p:cNvSpPr>
          <p:nvPr>
            <p:ph type="sldNum" sz="quarter" idx="12"/>
          </p:nvPr>
        </p:nvSpPr>
        <p:spPr/>
        <p:txBody>
          <a:bodyPr/>
          <a:lstStyle/>
          <a:p>
            <a:fld id="{413B8C1A-B3FA-4E19-85F6-8AA27377C971}" type="slidenum">
              <a:rPr lang="en-US" smtClean="0"/>
              <a:pPr/>
              <a:t>28</a:t>
            </a:fld>
            <a:endParaRPr lang="en-US" dirty="0"/>
          </a:p>
        </p:txBody>
      </p:sp>
      <p:pic>
        <p:nvPicPr>
          <p:cNvPr id="3074" name="Picture 3">
            <a:extLst>
              <a:ext uri="{FF2B5EF4-FFF2-40B4-BE49-F238E27FC236}">
                <a16:creationId xmlns:a16="http://schemas.microsoft.com/office/drawing/2014/main" id="{1EE33FD2-AB5D-4876-ABB8-E1AB33E76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50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96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9C2D-A99E-4F0B-A0BF-08E16E3F1A21}"/>
              </a:ext>
            </a:extLst>
          </p:cNvPr>
          <p:cNvSpPr>
            <a:spLocks noGrp="1"/>
          </p:cNvSpPr>
          <p:nvPr>
            <p:ph type="title"/>
          </p:nvPr>
        </p:nvSpPr>
        <p:spPr/>
        <p:txBody>
          <a:bodyPr/>
          <a:lstStyle/>
          <a:p>
            <a:r>
              <a:rPr lang="en-US" dirty="0"/>
              <a:t>KSTEP</a:t>
            </a:r>
          </a:p>
        </p:txBody>
      </p:sp>
      <p:pic>
        <p:nvPicPr>
          <p:cNvPr id="6" name="Content Placeholder 5">
            <a:extLst>
              <a:ext uri="{FF2B5EF4-FFF2-40B4-BE49-F238E27FC236}">
                <a16:creationId xmlns:a16="http://schemas.microsoft.com/office/drawing/2014/main" id="{476B6593-5ABC-45D7-8D93-038D0E31B9C4}"/>
              </a:ext>
            </a:extLst>
          </p:cNvPr>
          <p:cNvPicPr>
            <a:picLocks noGrp="1" noChangeAspect="1"/>
          </p:cNvPicPr>
          <p:nvPr>
            <p:ph idx="1"/>
          </p:nvPr>
        </p:nvPicPr>
        <p:blipFill>
          <a:blip r:embed="rId2"/>
          <a:stretch>
            <a:fillRect/>
          </a:stretch>
        </p:blipFill>
        <p:spPr>
          <a:xfrm>
            <a:off x="0" y="1645059"/>
            <a:ext cx="8946294" cy="4528319"/>
          </a:xfrm>
        </p:spPr>
      </p:pic>
      <p:sp>
        <p:nvSpPr>
          <p:cNvPr id="4" name="Slide Number Placeholder 3">
            <a:extLst>
              <a:ext uri="{FF2B5EF4-FFF2-40B4-BE49-F238E27FC236}">
                <a16:creationId xmlns:a16="http://schemas.microsoft.com/office/drawing/2014/main" id="{A4ABF3B4-A227-45B4-B488-5C67460D313A}"/>
              </a:ext>
            </a:extLst>
          </p:cNvPr>
          <p:cNvSpPr>
            <a:spLocks noGrp="1"/>
          </p:cNvSpPr>
          <p:nvPr>
            <p:ph type="sldNum" sz="quarter" idx="12"/>
          </p:nvPr>
        </p:nvSpPr>
        <p:spPr/>
        <p:txBody>
          <a:bodyPr/>
          <a:lstStyle/>
          <a:p>
            <a:fld id="{413B8C1A-B3FA-4E19-85F6-8AA27377C971}" type="slidenum">
              <a:rPr lang="en-US" smtClean="0"/>
              <a:pPr/>
              <a:t>29</a:t>
            </a:fld>
            <a:endParaRPr lang="en-US" dirty="0"/>
          </a:p>
        </p:txBody>
      </p:sp>
    </p:spTree>
    <p:extLst>
      <p:ext uri="{BB962C8B-B14F-4D97-AF65-F5344CB8AC3E}">
        <p14:creationId xmlns:p14="http://schemas.microsoft.com/office/powerpoint/2010/main" val="43192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0EFA-DEA1-4C34-9E3F-66899E36364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53FAF9C-177E-4E4B-B0D3-196FB1B45B04}"/>
              </a:ext>
            </a:extLst>
          </p:cNvPr>
          <p:cNvSpPr>
            <a:spLocks noGrp="1"/>
          </p:cNvSpPr>
          <p:nvPr>
            <p:ph idx="1"/>
          </p:nvPr>
        </p:nvSpPr>
        <p:spPr/>
        <p:txBody>
          <a:bodyPr/>
          <a:lstStyle/>
          <a:p>
            <a:pPr marL="0" indent="0">
              <a:buNone/>
            </a:pPr>
            <a:r>
              <a:rPr lang="en-US" dirty="0"/>
              <a:t>1.	Participants will identify key principles of NAS and drug exposure in children</a:t>
            </a:r>
          </a:p>
          <a:p>
            <a:pPr marL="0" indent="0">
              <a:buNone/>
            </a:pPr>
            <a:r>
              <a:rPr lang="en-US" dirty="0"/>
              <a:t>2.	Participants will understand the role of ACES and how trauma-informed practices can provide best practices of care </a:t>
            </a:r>
          </a:p>
          <a:p>
            <a:pPr marL="0" indent="0">
              <a:buNone/>
            </a:pPr>
            <a:r>
              <a:rPr lang="en-US" dirty="0"/>
              <a:t>3.	Participants will identify services available through DCBS for families affected by substance use disorder and their children.</a:t>
            </a:r>
          </a:p>
          <a:p>
            <a:endParaRPr lang="en-US" dirty="0"/>
          </a:p>
        </p:txBody>
      </p:sp>
      <p:sp>
        <p:nvSpPr>
          <p:cNvPr id="4" name="Slide Number Placeholder 3">
            <a:extLst>
              <a:ext uri="{FF2B5EF4-FFF2-40B4-BE49-F238E27FC236}">
                <a16:creationId xmlns:a16="http://schemas.microsoft.com/office/drawing/2014/main" id="{F2BE72EE-A22A-4C9F-8412-729EB460635C}"/>
              </a:ext>
            </a:extLst>
          </p:cNvPr>
          <p:cNvSpPr>
            <a:spLocks noGrp="1"/>
          </p:cNvSpPr>
          <p:nvPr>
            <p:ph type="sldNum" sz="quarter" idx="12"/>
          </p:nvPr>
        </p:nvSpPr>
        <p:spPr/>
        <p:txBody>
          <a:bodyPr/>
          <a:lstStyle/>
          <a:p>
            <a:fld id="{413B8C1A-B3FA-4E19-85F6-8AA27377C971}" type="slidenum">
              <a:rPr lang="en-US" smtClean="0"/>
              <a:pPr/>
              <a:t>3</a:t>
            </a:fld>
            <a:endParaRPr lang="en-US" dirty="0"/>
          </a:p>
        </p:txBody>
      </p:sp>
    </p:spTree>
    <p:extLst>
      <p:ext uri="{BB962C8B-B14F-4D97-AF65-F5344CB8AC3E}">
        <p14:creationId xmlns:p14="http://schemas.microsoft.com/office/powerpoint/2010/main" val="376517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1A75-F9CE-4345-9C1C-242CB78A7BE1}"/>
              </a:ext>
            </a:extLst>
          </p:cNvPr>
          <p:cNvSpPr>
            <a:spLocks noGrp="1"/>
          </p:cNvSpPr>
          <p:nvPr>
            <p:ph type="title"/>
          </p:nvPr>
        </p:nvSpPr>
        <p:spPr/>
        <p:txBody>
          <a:bodyPr/>
          <a:lstStyle/>
          <a:p>
            <a:r>
              <a:rPr lang="en-US" dirty="0"/>
              <a:t>KSTEP</a:t>
            </a:r>
          </a:p>
        </p:txBody>
      </p:sp>
      <p:sp>
        <p:nvSpPr>
          <p:cNvPr id="3" name="Content Placeholder 2">
            <a:extLst>
              <a:ext uri="{FF2B5EF4-FFF2-40B4-BE49-F238E27FC236}">
                <a16:creationId xmlns:a16="http://schemas.microsoft.com/office/drawing/2014/main" id="{570B7AEF-B10F-4B0E-B0C9-E3FCAE366803}"/>
              </a:ext>
            </a:extLst>
          </p:cNvPr>
          <p:cNvSpPr>
            <a:spLocks noGrp="1"/>
          </p:cNvSpPr>
          <p:nvPr>
            <p:ph idx="1"/>
          </p:nvPr>
        </p:nvSpPr>
        <p:spPr>
          <a:xfrm>
            <a:off x="-614363" y="3113475"/>
            <a:ext cx="12344400" cy="6436925"/>
          </a:xfrm>
        </p:spPr>
        <p:txBody>
          <a:bodyPr/>
          <a:lstStyle/>
          <a:p>
            <a:endParaRPr lang="en-US"/>
          </a:p>
        </p:txBody>
      </p:sp>
      <p:sp>
        <p:nvSpPr>
          <p:cNvPr id="4" name="Slide Number Placeholder 3">
            <a:extLst>
              <a:ext uri="{FF2B5EF4-FFF2-40B4-BE49-F238E27FC236}">
                <a16:creationId xmlns:a16="http://schemas.microsoft.com/office/drawing/2014/main" id="{16F758AE-B1B5-40CF-90E7-25A7E8A56572}"/>
              </a:ext>
            </a:extLst>
          </p:cNvPr>
          <p:cNvSpPr>
            <a:spLocks noGrp="1"/>
          </p:cNvSpPr>
          <p:nvPr>
            <p:ph type="sldNum" sz="quarter" idx="12"/>
          </p:nvPr>
        </p:nvSpPr>
        <p:spPr/>
        <p:txBody>
          <a:bodyPr/>
          <a:lstStyle/>
          <a:p>
            <a:fld id="{413B8C1A-B3FA-4E19-85F6-8AA27377C971}" type="slidenum">
              <a:rPr lang="en-US" smtClean="0"/>
              <a:pPr/>
              <a:t>30</a:t>
            </a:fld>
            <a:endParaRPr lang="en-US" dirty="0"/>
          </a:p>
        </p:txBody>
      </p:sp>
      <p:pic>
        <p:nvPicPr>
          <p:cNvPr id="4098" name="Picture 2">
            <a:extLst>
              <a:ext uri="{FF2B5EF4-FFF2-40B4-BE49-F238E27FC236}">
                <a16:creationId xmlns:a16="http://schemas.microsoft.com/office/drawing/2014/main" id="{B661F794-B6B7-4E7E-8708-77B4AF649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61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C339-A97B-4354-B5AD-D9CE5E270779}"/>
              </a:ext>
            </a:extLst>
          </p:cNvPr>
          <p:cNvSpPr>
            <a:spLocks noGrp="1"/>
          </p:cNvSpPr>
          <p:nvPr>
            <p:ph type="title"/>
          </p:nvPr>
        </p:nvSpPr>
        <p:spPr/>
        <p:txBody>
          <a:bodyPr/>
          <a:lstStyle/>
          <a:p>
            <a:r>
              <a:rPr lang="en-US" dirty="0"/>
              <a:t>Case Study-See Attachment</a:t>
            </a:r>
          </a:p>
        </p:txBody>
      </p:sp>
      <p:sp>
        <p:nvSpPr>
          <p:cNvPr id="3" name="Content Placeholder 2">
            <a:extLst>
              <a:ext uri="{FF2B5EF4-FFF2-40B4-BE49-F238E27FC236}">
                <a16:creationId xmlns:a16="http://schemas.microsoft.com/office/drawing/2014/main" id="{9588B728-20B9-419A-83EA-897B180717AD}"/>
              </a:ext>
            </a:extLst>
          </p:cNvPr>
          <p:cNvSpPr>
            <a:spLocks noGrp="1"/>
          </p:cNvSpPr>
          <p:nvPr>
            <p:ph idx="1"/>
          </p:nvPr>
        </p:nvSpPr>
        <p:spPr/>
        <p:txBody>
          <a:bodyPr/>
          <a:lstStyle/>
          <a:p>
            <a:r>
              <a:rPr lang="en-US" dirty="0"/>
              <a:t>What are the ACES and background factors which put her at risk?</a:t>
            </a:r>
          </a:p>
          <a:p>
            <a:r>
              <a:rPr lang="en-US" dirty="0"/>
              <a:t>What barriers increase her risk for relapse?</a:t>
            </a:r>
          </a:p>
          <a:p>
            <a:r>
              <a:rPr lang="en-US" dirty="0"/>
              <a:t>What interventions are needed to help her succeed?</a:t>
            </a:r>
          </a:p>
        </p:txBody>
      </p:sp>
      <p:sp>
        <p:nvSpPr>
          <p:cNvPr id="4" name="Slide Number Placeholder 3">
            <a:extLst>
              <a:ext uri="{FF2B5EF4-FFF2-40B4-BE49-F238E27FC236}">
                <a16:creationId xmlns:a16="http://schemas.microsoft.com/office/drawing/2014/main" id="{F91D0FAF-1098-4548-A85C-5BFF1B2A851A}"/>
              </a:ext>
            </a:extLst>
          </p:cNvPr>
          <p:cNvSpPr>
            <a:spLocks noGrp="1"/>
          </p:cNvSpPr>
          <p:nvPr>
            <p:ph type="sldNum" sz="quarter" idx="12"/>
          </p:nvPr>
        </p:nvSpPr>
        <p:spPr/>
        <p:txBody>
          <a:bodyPr/>
          <a:lstStyle/>
          <a:p>
            <a:fld id="{413B8C1A-B3FA-4E19-85F6-8AA27377C971}" type="slidenum">
              <a:rPr lang="en-US" smtClean="0"/>
              <a:pPr/>
              <a:t>31</a:t>
            </a:fld>
            <a:endParaRPr lang="en-US" dirty="0"/>
          </a:p>
        </p:txBody>
      </p:sp>
    </p:spTree>
    <p:extLst>
      <p:ext uri="{BB962C8B-B14F-4D97-AF65-F5344CB8AC3E}">
        <p14:creationId xmlns:p14="http://schemas.microsoft.com/office/powerpoint/2010/main" val="250344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8B44-A1A7-40D1-AA00-EF7B8EFD4D0E}"/>
              </a:ext>
            </a:extLst>
          </p:cNvPr>
          <p:cNvSpPr>
            <a:spLocks noGrp="1"/>
          </p:cNvSpPr>
          <p:nvPr>
            <p:ph type="title"/>
          </p:nvPr>
        </p:nvSpPr>
        <p:spPr/>
        <p:txBody>
          <a:bodyPr/>
          <a:lstStyle/>
          <a:p>
            <a:r>
              <a:rPr lang="en-US" dirty="0"/>
              <a:t>NOWS and NAS</a:t>
            </a:r>
          </a:p>
        </p:txBody>
      </p:sp>
      <p:pic>
        <p:nvPicPr>
          <p:cNvPr id="6" name="Content Placeholder 5" descr="Timeline&#10;&#10;Description automatically generated">
            <a:extLst>
              <a:ext uri="{FF2B5EF4-FFF2-40B4-BE49-F238E27FC236}">
                <a16:creationId xmlns:a16="http://schemas.microsoft.com/office/drawing/2014/main" id="{F604D7C3-9288-4CB3-9533-E0F8E6B18B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3411" y="322862"/>
            <a:ext cx="8097178" cy="6257872"/>
          </a:xfrm>
        </p:spPr>
      </p:pic>
      <p:sp>
        <p:nvSpPr>
          <p:cNvPr id="4" name="Slide Number Placeholder 3">
            <a:extLst>
              <a:ext uri="{FF2B5EF4-FFF2-40B4-BE49-F238E27FC236}">
                <a16:creationId xmlns:a16="http://schemas.microsoft.com/office/drawing/2014/main" id="{AA9A926F-F65F-433F-A36D-44FF4A099482}"/>
              </a:ext>
            </a:extLst>
          </p:cNvPr>
          <p:cNvSpPr>
            <a:spLocks noGrp="1"/>
          </p:cNvSpPr>
          <p:nvPr>
            <p:ph type="sldNum" sz="quarter" idx="12"/>
          </p:nvPr>
        </p:nvSpPr>
        <p:spPr/>
        <p:txBody>
          <a:bodyPr/>
          <a:lstStyle/>
          <a:p>
            <a:fld id="{413B8C1A-B3FA-4E19-85F6-8AA27377C971}" type="slidenum">
              <a:rPr lang="en-US" smtClean="0"/>
              <a:pPr/>
              <a:t>4</a:t>
            </a:fld>
            <a:endParaRPr lang="en-US" dirty="0"/>
          </a:p>
        </p:txBody>
      </p:sp>
    </p:spTree>
    <p:extLst>
      <p:ext uri="{BB962C8B-B14F-4D97-AF65-F5344CB8AC3E}">
        <p14:creationId xmlns:p14="http://schemas.microsoft.com/office/powerpoint/2010/main" val="300810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D0A9-F84C-4F97-A5CF-08C581D0F0A2}"/>
              </a:ext>
            </a:extLst>
          </p:cNvPr>
          <p:cNvSpPr>
            <a:spLocks noGrp="1"/>
          </p:cNvSpPr>
          <p:nvPr>
            <p:ph type="title"/>
          </p:nvPr>
        </p:nvSpPr>
        <p:spPr/>
        <p:txBody>
          <a:bodyPr>
            <a:normAutofit fontScale="90000"/>
          </a:bodyPr>
          <a:lstStyle/>
          <a:p>
            <a:r>
              <a:rPr lang="en-US" dirty="0"/>
              <a:t>Incidence of NAS – 28 states, 1999 - 2013</a:t>
            </a:r>
          </a:p>
        </p:txBody>
      </p:sp>
      <p:pic>
        <p:nvPicPr>
          <p:cNvPr id="6" name="Content Placeholder 5" descr="A picture containing map&#10;&#10;Description automatically generated">
            <a:extLst>
              <a:ext uri="{FF2B5EF4-FFF2-40B4-BE49-F238E27FC236}">
                <a16:creationId xmlns:a16="http://schemas.microsoft.com/office/drawing/2014/main" id="{EE89B0E3-B7E9-4847-94DE-8EBE91DB90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515961"/>
            <a:ext cx="6019800" cy="5093677"/>
          </a:xfrm>
        </p:spPr>
      </p:pic>
      <p:sp>
        <p:nvSpPr>
          <p:cNvPr id="4" name="Slide Number Placeholder 3">
            <a:extLst>
              <a:ext uri="{FF2B5EF4-FFF2-40B4-BE49-F238E27FC236}">
                <a16:creationId xmlns:a16="http://schemas.microsoft.com/office/drawing/2014/main" id="{E52492F8-F5E9-4CC6-A079-7A3C898DA323}"/>
              </a:ext>
            </a:extLst>
          </p:cNvPr>
          <p:cNvSpPr>
            <a:spLocks noGrp="1"/>
          </p:cNvSpPr>
          <p:nvPr>
            <p:ph type="sldNum" sz="quarter" idx="12"/>
          </p:nvPr>
        </p:nvSpPr>
        <p:spPr/>
        <p:txBody>
          <a:bodyPr/>
          <a:lstStyle/>
          <a:p>
            <a:fld id="{413B8C1A-B3FA-4E19-85F6-8AA27377C971}" type="slidenum">
              <a:rPr lang="en-US" smtClean="0"/>
              <a:pPr/>
              <a:t>5</a:t>
            </a:fld>
            <a:endParaRPr lang="en-US" dirty="0"/>
          </a:p>
        </p:txBody>
      </p:sp>
      <p:sp>
        <p:nvSpPr>
          <p:cNvPr id="7" name="TextBox 6">
            <a:extLst>
              <a:ext uri="{FF2B5EF4-FFF2-40B4-BE49-F238E27FC236}">
                <a16:creationId xmlns:a16="http://schemas.microsoft.com/office/drawing/2014/main" id="{C396618E-481C-4570-8818-B1DA96D1D5A5}"/>
              </a:ext>
            </a:extLst>
          </p:cNvPr>
          <p:cNvSpPr txBox="1"/>
          <p:nvPr/>
        </p:nvSpPr>
        <p:spPr>
          <a:xfrm>
            <a:off x="1371600" y="6488668"/>
            <a:ext cx="5989332" cy="369332"/>
          </a:xfrm>
          <a:prstGeom prst="rect">
            <a:avLst/>
          </a:prstGeom>
          <a:noFill/>
        </p:spPr>
        <p:txBody>
          <a:bodyPr wrap="none" rtlCol="0">
            <a:spAutoFit/>
          </a:bodyPr>
          <a:lstStyle/>
          <a:p>
            <a:r>
              <a:rPr lang="en-US" dirty="0"/>
              <a:t>https://www.cdc.gov/mmwr/volumes/65/wr/mm6531a2.htm</a:t>
            </a:r>
          </a:p>
        </p:txBody>
      </p:sp>
    </p:spTree>
    <p:extLst>
      <p:ext uri="{BB962C8B-B14F-4D97-AF65-F5344CB8AC3E}">
        <p14:creationId xmlns:p14="http://schemas.microsoft.com/office/powerpoint/2010/main" val="7534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D94-1D17-4DD9-9EA0-972C0282665B}"/>
              </a:ext>
            </a:extLst>
          </p:cNvPr>
          <p:cNvSpPr>
            <a:spLocks noGrp="1"/>
          </p:cNvSpPr>
          <p:nvPr>
            <p:ph type="title"/>
          </p:nvPr>
        </p:nvSpPr>
        <p:spPr/>
        <p:txBody>
          <a:bodyPr/>
          <a:lstStyle/>
          <a:p>
            <a:r>
              <a:rPr lang="en-US" dirty="0"/>
              <a:t>Symptoms of NOWS</a:t>
            </a:r>
          </a:p>
        </p:txBody>
      </p:sp>
      <p:pic>
        <p:nvPicPr>
          <p:cNvPr id="6" name="Content Placeholder 5" descr="Diagram&#10;&#10;Description automatically generated">
            <a:extLst>
              <a:ext uri="{FF2B5EF4-FFF2-40B4-BE49-F238E27FC236}">
                <a16:creationId xmlns:a16="http://schemas.microsoft.com/office/drawing/2014/main" id="{AE05ED0E-FEA4-4BDA-8909-969DAA4F0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945" y="1376864"/>
            <a:ext cx="8455614" cy="4678362"/>
          </a:xfrm>
        </p:spPr>
      </p:pic>
      <p:sp>
        <p:nvSpPr>
          <p:cNvPr id="4" name="Slide Number Placeholder 3">
            <a:extLst>
              <a:ext uri="{FF2B5EF4-FFF2-40B4-BE49-F238E27FC236}">
                <a16:creationId xmlns:a16="http://schemas.microsoft.com/office/drawing/2014/main" id="{1201EE6F-28B0-4644-A70D-3613A805AF09}"/>
              </a:ext>
            </a:extLst>
          </p:cNvPr>
          <p:cNvSpPr>
            <a:spLocks noGrp="1"/>
          </p:cNvSpPr>
          <p:nvPr>
            <p:ph type="sldNum" sz="quarter" idx="12"/>
          </p:nvPr>
        </p:nvSpPr>
        <p:spPr>
          <a:xfrm>
            <a:off x="315310" y="5955479"/>
            <a:ext cx="2133600" cy="365125"/>
          </a:xfrm>
        </p:spPr>
        <p:txBody>
          <a:bodyPr/>
          <a:lstStyle/>
          <a:p>
            <a:fld id="{413B8C1A-B3FA-4E19-85F6-8AA27377C971}" type="slidenum">
              <a:rPr lang="en-US" smtClean="0"/>
              <a:pPr/>
              <a:t>6</a:t>
            </a:fld>
            <a:r>
              <a:rPr lang="en-US" dirty="0"/>
              <a:t>https://twitter.com/diseaseprimers/status/1066311218976227330?lang=hu</a:t>
            </a:r>
          </a:p>
        </p:txBody>
      </p:sp>
      <p:sp>
        <p:nvSpPr>
          <p:cNvPr id="7" name="TextBox 6">
            <a:extLst>
              <a:ext uri="{FF2B5EF4-FFF2-40B4-BE49-F238E27FC236}">
                <a16:creationId xmlns:a16="http://schemas.microsoft.com/office/drawing/2014/main" id="{B224B51C-2C5B-44D0-8F51-6A0A5FD999FB}"/>
              </a:ext>
            </a:extLst>
          </p:cNvPr>
          <p:cNvSpPr txBox="1"/>
          <p:nvPr/>
        </p:nvSpPr>
        <p:spPr>
          <a:xfrm>
            <a:off x="685800" y="6320604"/>
            <a:ext cx="7306359" cy="369332"/>
          </a:xfrm>
          <a:prstGeom prst="rect">
            <a:avLst/>
          </a:prstGeom>
          <a:noFill/>
        </p:spPr>
        <p:txBody>
          <a:bodyPr wrap="none" rtlCol="0">
            <a:spAutoFit/>
          </a:bodyPr>
          <a:lstStyle/>
          <a:p>
            <a:r>
              <a:rPr lang="en-US" dirty="0"/>
              <a:t>https://twitter.com/diseaseprimers/status/1066311218976227330?lang=hu</a:t>
            </a:r>
          </a:p>
        </p:txBody>
      </p:sp>
    </p:spTree>
    <p:extLst>
      <p:ext uri="{BB962C8B-B14F-4D97-AF65-F5344CB8AC3E}">
        <p14:creationId xmlns:p14="http://schemas.microsoft.com/office/powerpoint/2010/main" val="163712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94B8-5E8A-4CBA-9456-7223BEF7E000}"/>
              </a:ext>
            </a:extLst>
          </p:cNvPr>
          <p:cNvSpPr>
            <a:spLocks noGrp="1"/>
          </p:cNvSpPr>
          <p:nvPr>
            <p:ph type="title"/>
          </p:nvPr>
        </p:nvSpPr>
        <p:spPr/>
        <p:txBody>
          <a:bodyPr/>
          <a:lstStyle/>
          <a:p>
            <a:endParaRPr lang="en-US"/>
          </a:p>
        </p:txBody>
      </p:sp>
      <p:pic>
        <p:nvPicPr>
          <p:cNvPr id="6" name="Content Placeholder 5" descr="Text, timeline&#10;&#10;Description automatically generated">
            <a:extLst>
              <a:ext uri="{FF2B5EF4-FFF2-40B4-BE49-F238E27FC236}">
                <a16:creationId xmlns:a16="http://schemas.microsoft.com/office/drawing/2014/main" id="{8016EAAA-8459-4E91-B64F-3BC27A795F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36525"/>
            <a:ext cx="6629400" cy="6629400"/>
          </a:xfrm>
        </p:spPr>
      </p:pic>
      <p:sp>
        <p:nvSpPr>
          <p:cNvPr id="4" name="Slide Number Placeholder 3">
            <a:extLst>
              <a:ext uri="{FF2B5EF4-FFF2-40B4-BE49-F238E27FC236}">
                <a16:creationId xmlns:a16="http://schemas.microsoft.com/office/drawing/2014/main" id="{7D15BA5D-36D1-44BF-9EAD-38F4233EC100}"/>
              </a:ext>
            </a:extLst>
          </p:cNvPr>
          <p:cNvSpPr>
            <a:spLocks noGrp="1"/>
          </p:cNvSpPr>
          <p:nvPr>
            <p:ph type="sldNum" sz="quarter" idx="12"/>
          </p:nvPr>
        </p:nvSpPr>
        <p:spPr/>
        <p:txBody>
          <a:bodyPr/>
          <a:lstStyle/>
          <a:p>
            <a:fld id="{413B8C1A-B3FA-4E19-85F6-8AA27377C971}" type="slidenum">
              <a:rPr lang="en-US" smtClean="0"/>
              <a:pPr/>
              <a:t>7</a:t>
            </a:fld>
            <a:endParaRPr lang="en-US" dirty="0"/>
          </a:p>
        </p:txBody>
      </p:sp>
    </p:spTree>
    <p:extLst>
      <p:ext uri="{BB962C8B-B14F-4D97-AF65-F5344CB8AC3E}">
        <p14:creationId xmlns:p14="http://schemas.microsoft.com/office/powerpoint/2010/main" val="26370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428750" y="1828800"/>
            <a:ext cx="6172200" cy="657225"/>
          </a:xfrm>
          <a:prstGeom prst="rect">
            <a:avLst/>
          </a:prstGeom>
          <a:noFill/>
          <a:ln w="9525">
            <a:noFill/>
            <a:miter lim="800000"/>
            <a:headEnd/>
            <a:tailEnd/>
          </a:ln>
          <a:effectLst/>
        </p:spPr>
        <p:txBody>
          <a:bodyPr anchor="ctr"/>
          <a:lstStyle/>
          <a:p>
            <a:pPr algn="ctr">
              <a:defRPr/>
            </a:pPr>
            <a:r>
              <a:rPr lang="en-US" sz="2100" b="1" dirty="0">
                <a:solidFill>
                  <a:srgbClr val="000000"/>
                </a:solidFill>
                <a:effectLst>
                  <a:outerShdw blurRad="38100" dist="38100" dir="2700000" algn="tl">
                    <a:srgbClr val="C0C0C0"/>
                  </a:outerShdw>
                </a:effectLst>
                <a:latin typeface="Verdana" pitchFamily="-97" charset="0"/>
              </a:rPr>
              <a:t>Neural Circuits are Wired in a </a:t>
            </a:r>
            <a:br>
              <a:rPr lang="en-US" sz="2100" b="1" dirty="0">
                <a:solidFill>
                  <a:srgbClr val="000000"/>
                </a:solidFill>
                <a:effectLst>
                  <a:outerShdw blurRad="38100" dist="38100" dir="2700000" algn="tl">
                    <a:srgbClr val="C0C0C0"/>
                  </a:outerShdw>
                </a:effectLst>
                <a:latin typeface="Verdana" pitchFamily="-97" charset="0"/>
              </a:rPr>
            </a:br>
            <a:r>
              <a:rPr lang="en-US" sz="2100" b="1" dirty="0">
                <a:solidFill>
                  <a:srgbClr val="000000"/>
                </a:solidFill>
                <a:effectLst>
                  <a:outerShdw blurRad="38100" dist="38100" dir="2700000" algn="tl">
                    <a:srgbClr val="C0C0C0"/>
                  </a:outerShdw>
                </a:effectLst>
                <a:latin typeface="Verdana" pitchFamily="-97" charset="0"/>
              </a:rPr>
              <a:t>Bottom-Up Sequence </a:t>
            </a:r>
            <a:br>
              <a:rPr kumimoji="1" lang="en-US" sz="1350" dirty="0">
                <a:solidFill>
                  <a:srgbClr val="000000"/>
                </a:solidFill>
                <a:effectLst>
                  <a:outerShdw blurRad="38100" dist="38100" dir="2700000" algn="tl">
                    <a:srgbClr val="C0C0C0"/>
                  </a:outerShdw>
                </a:effectLst>
                <a:latin typeface="Verdana" pitchFamily="-97" charset="0"/>
              </a:rPr>
            </a:br>
            <a:r>
              <a:rPr lang="en-US" sz="1200" b="1" dirty="0">
                <a:solidFill>
                  <a:srgbClr val="000000"/>
                </a:solidFill>
                <a:effectLst>
                  <a:outerShdw blurRad="38100" dist="38100" dir="2700000" algn="tl">
                    <a:srgbClr val="C0C0C0"/>
                  </a:outerShdw>
                </a:effectLst>
                <a:latin typeface="Verdana" pitchFamily="-97" charset="0"/>
              </a:rPr>
              <a:t>(700 synapses formed per second in the early years) </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1228726"/>
            <a:ext cx="3028950"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5943600" y="5617370"/>
            <a:ext cx="17145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pPr>
              <a:spcBef>
                <a:spcPct val="50000"/>
              </a:spcBef>
            </a:pPr>
            <a:r>
              <a:rPr lang="en-US" sz="750">
                <a:solidFill>
                  <a:srgbClr val="000000"/>
                </a:solidFill>
                <a:latin typeface="Verdana" pitchFamily="-97" charset="0"/>
              </a:rPr>
              <a:t>Source: C.A. Nelson (2000) </a:t>
            </a:r>
          </a:p>
        </p:txBody>
      </p:sp>
      <p:sp>
        <p:nvSpPr>
          <p:cNvPr id="5125" name="Line 5"/>
          <p:cNvSpPr>
            <a:spLocks noChangeShapeType="1"/>
          </p:cNvSpPr>
          <p:nvPr/>
        </p:nvSpPr>
        <p:spPr bwMode="auto">
          <a:xfrm>
            <a:off x="2228850" y="4829175"/>
            <a:ext cx="4972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287750" name="Rectangle 6"/>
          <p:cNvSpPr>
            <a:spLocks noChangeArrowheads="1"/>
          </p:cNvSpPr>
          <p:nvPr/>
        </p:nvSpPr>
        <p:spPr bwMode="auto">
          <a:xfrm>
            <a:off x="3219450" y="3228975"/>
            <a:ext cx="1752600" cy="1600200"/>
          </a:xfrm>
          <a:prstGeom prst="rect">
            <a:avLst/>
          </a:prstGeom>
          <a:solidFill>
            <a:srgbClr val="BF2F37">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350">
              <a:solidFill>
                <a:srgbClr val="000000"/>
              </a:solidFill>
            </a:endParaRPr>
          </a:p>
        </p:txBody>
      </p:sp>
      <p:sp>
        <p:nvSpPr>
          <p:cNvPr id="287751" name="Text Box 7"/>
          <p:cNvSpPr txBox="1">
            <a:spLocks noChangeArrowheads="1"/>
          </p:cNvSpPr>
          <p:nvPr/>
        </p:nvSpPr>
        <p:spPr bwMode="auto">
          <a:xfrm>
            <a:off x="3267075" y="4600575"/>
            <a:ext cx="1762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pPr algn="ctr">
              <a:spcBef>
                <a:spcPct val="50000"/>
              </a:spcBef>
            </a:pPr>
            <a:r>
              <a:rPr lang="en-US" sz="1050" b="1">
                <a:solidFill>
                  <a:srgbClr val="BF2F37"/>
                </a:solidFill>
                <a:latin typeface="Verdana" pitchFamily="-97" charset="0"/>
              </a:rPr>
              <a:t>FIRST FIVE YEARS</a:t>
            </a:r>
          </a:p>
        </p:txBody>
      </p:sp>
      <p:sp>
        <p:nvSpPr>
          <p:cNvPr id="5128" name="Text Box 8"/>
          <p:cNvSpPr txBox="1">
            <a:spLocks noChangeArrowheads="1"/>
          </p:cNvSpPr>
          <p:nvPr/>
        </p:nvSpPr>
        <p:spPr bwMode="auto">
          <a:xfrm>
            <a:off x="3200400" y="4914901"/>
            <a:ext cx="49149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pPr algn="just">
              <a:spcBef>
                <a:spcPct val="50000"/>
              </a:spcBef>
            </a:pPr>
            <a:r>
              <a:rPr lang="en-US" sz="750" b="1">
                <a:solidFill>
                  <a:srgbClr val="A8363C"/>
                </a:solidFill>
                <a:latin typeface="Verdana" pitchFamily="-97" charset="0"/>
              </a:rPr>
              <a:t>1 2 3 4 5 6 7 8 9 10 11</a:t>
            </a:r>
            <a:r>
              <a:rPr lang="en-US" sz="750" b="1">
                <a:solidFill>
                  <a:srgbClr val="99CC00"/>
                </a:solidFill>
                <a:latin typeface="Verdana" pitchFamily="-97" charset="0"/>
              </a:rPr>
              <a:t> </a:t>
            </a:r>
            <a:r>
              <a:rPr lang="en-US" sz="750" b="1">
                <a:solidFill>
                  <a:srgbClr val="000000"/>
                </a:solidFill>
                <a:latin typeface="Verdana" pitchFamily="-97" charset="0"/>
              </a:rPr>
              <a:t>1 2 3 4 5 6 7 8 9 10 11 12 13 14 15 16 17 18 19</a:t>
            </a:r>
          </a:p>
        </p:txBody>
      </p:sp>
      <p:sp>
        <p:nvSpPr>
          <p:cNvPr id="287753" name="Freeform 9"/>
          <p:cNvSpPr>
            <a:spLocks/>
          </p:cNvSpPr>
          <p:nvPr/>
        </p:nvSpPr>
        <p:spPr bwMode="auto">
          <a:xfrm>
            <a:off x="2857500" y="3457575"/>
            <a:ext cx="2343150" cy="1371600"/>
          </a:xfrm>
          <a:custGeom>
            <a:avLst/>
            <a:gdLst>
              <a:gd name="T0" fmla="*/ 0 w 1968"/>
              <a:gd name="T1" fmla="*/ 2147483647 h 1152"/>
              <a:gd name="T2" fmla="*/ 2147483647 w 1968"/>
              <a:gd name="T3" fmla="*/ 2147483647 h 1152"/>
              <a:gd name="T4" fmla="*/ 2147483647 w 1968"/>
              <a:gd name="T5" fmla="*/ 2147483647 h 1152"/>
              <a:gd name="T6" fmla="*/ 2147483647 w 1968"/>
              <a:gd name="T7" fmla="*/ 2147483647 h 1152"/>
              <a:gd name="T8" fmla="*/ 2147483647 w 1968"/>
              <a:gd name="T9" fmla="*/ 2147483647 h 1152"/>
              <a:gd name="T10" fmla="*/ 2147483647 w 1968"/>
              <a:gd name="T11" fmla="*/ 2147483647 h 1152"/>
              <a:gd name="T12" fmla="*/ 2147483647 w 1968"/>
              <a:gd name="T13" fmla="*/ 2147483647 h 1152"/>
              <a:gd name="T14" fmla="*/ 2147483647 w 1968"/>
              <a:gd name="T15" fmla="*/ 0 h 1152"/>
              <a:gd name="T16" fmla="*/ 2147483647 w 1968"/>
              <a:gd name="T17" fmla="*/ 2147483647 h 1152"/>
              <a:gd name="T18" fmla="*/ 2147483647 w 1968"/>
              <a:gd name="T19" fmla="*/ 2147483647 h 1152"/>
              <a:gd name="T20" fmla="*/ 2147483647 w 1968"/>
              <a:gd name="T21" fmla="*/ 2147483647 h 1152"/>
              <a:gd name="T22" fmla="*/ 2147483647 w 1968"/>
              <a:gd name="T23" fmla="*/ 2147483647 h 1152"/>
              <a:gd name="T24" fmla="*/ 2147483647 w 1968"/>
              <a:gd name="T25" fmla="*/ 2147483647 h 1152"/>
              <a:gd name="T26" fmla="*/ 2147483647 w 1968"/>
              <a:gd name="T27" fmla="*/ 2147483647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8"/>
              <a:gd name="T43" fmla="*/ 0 h 1152"/>
              <a:gd name="T44" fmla="*/ 1968 w 196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8" h="1152">
                <a:moveTo>
                  <a:pt x="0" y="1152"/>
                </a:moveTo>
                <a:cubicBezTo>
                  <a:pt x="48" y="1140"/>
                  <a:pt x="96" y="1128"/>
                  <a:pt x="144" y="1104"/>
                </a:cubicBezTo>
                <a:cubicBezTo>
                  <a:pt x="192" y="1080"/>
                  <a:pt x="256" y="1088"/>
                  <a:pt x="288" y="1008"/>
                </a:cubicBezTo>
                <a:cubicBezTo>
                  <a:pt x="320" y="928"/>
                  <a:pt x="320" y="736"/>
                  <a:pt x="336" y="624"/>
                </a:cubicBezTo>
                <a:cubicBezTo>
                  <a:pt x="352" y="512"/>
                  <a:pt x="368" y="416"/>
                  <a:pt x="384" y="336"/>
                </a:cubicBezTo>
                <a:cubicBezTo>
                  <a:pt x="400" y="256"/>
                  <a:pt x="408" y="192"/>
                  <a:pt x="432" y="144"/>
                </a:cubicBezTo>
                <a:cubicBezTo>
                  <a:pt x="456" y="96"/>
                  <a:pt x="488" y="72"/>
                  <a:pt x="528" y="48"/>
                </a:cubicBezTo>
                <a:cubicBezTo>
                  <a:pt x="568" y="24"/>
                  <a:pt x="624" y="0"/>
                  <a:pt x="672" y="0"/>
                </a:cubicBezTo>
                <a:cubicBezTo>
                  <a:pt x="720" y="0"/>
                  <a:pt x="752" y="8"/>
                  <a:pt x="816" y="48"/>
                </a:cubicBezTo>
                <a:cubicBezTo>
                  <a:pt x="880" y="88"/>
                  <a:pt x="952" y="152"/>
                  <a:pt x="1056" y="240"/>
                </a:cubicBezTo>
                <a:cubicBezTo>
                  <a:pt x="1160" y="328"/>
                  <a:pt x="1336" y="488"/>
                  <a:pt x="1440" y="576"/>
                </a:cubicBezTo>
                <a:cubicBezTo>
                  <a:pt x="1544" y="664"/>
                  <a:pt x="1600" y="720"/>
                  <a:pt x="1680" y="768"/>
                </a:cubicBezTo>
                <a:cubicBezTo>
                  <a:pt x="1760" y="816"/>
                  <a:pt x="1872" y="848"/>
                  <a:pt x="1920" y="864"/>
                </a:cubicBezTo>
                <a:cubicBezTo>
                  <a:pt x="1968" y="880"/>
                  <a:pt x="1968" y="872"/>
                  <a:pt x="1968" y="864"/>
                </a:cubicBezTo>
              </a:path>
            </a:pathLst>
          </a:custGeom>
          <a:noFill/>
          <a:ln w="88900">
            <a:solidFill>
              <a:srgbClr val="FFB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287754" name="Freeform 10"/>
          <p:cNvSpPr>
            <a:spLocks/>
          </p:cNvSpPr>
          <p:nvPr/>
        </p:nvSpPr>
        <p:spPr bwMode="auto">
          <a:xfrm>
            <a:off x="2800350" y="3333750"/>
            <a:ext cx="2343150" cy="1495425"/>
          </a:xfrm>
          <a:custGeom>
            <a:avLst/>
            <a:gdLst>
              <a:gd name="T0" fmla="*/ 0 w 1968"/>
              <a:gd name="T1" fmla="*/ 2147483647 h 1256"/>
              <a:gd name="T2" fmla="*/ 2147483647 w 1968"/>
              <a:gd name="T3" fmla="*/ 2147483647 h 1256"/>
              <a:gd name="T4" fmla="*/ 2147483647 w 1968"/>
              <a:gd name="T5" fmla="*/ 2147483647 h 1256"/>
              <a:gd name="T6" fmla="*/ 2147483647 w 1968"/>
              <a:gd name="T7" fmla="*/ 2147483647 h 1256"/>
              <a:gd name="T8" fmla="*/ 2147483647 w 1968"/>
              <a:gd name="T9" fmla="*/ 2147483647 h 1256"/>
              <a:gd name="T10" fmla="*/ 2147483647 w 1968"/>
              <a:gd name="T11" fmla="*/ 2147483647 h 1256"/>
              <a:gd name="T12" fmla="*/ 2147483647 w 1968"/>
              <a:gd name="T13" fmla="*/ 2147483647 h 1256"/>
              <a:gd name="T14" fmla="*/ 2147483647 w 1968"/>
              <a:gd name="T15" fmla="*/ 2147483647 h 1256"/>
              <a:gd name="T16" fmla="*/ 2147483647 w 1968"/>
              <a:gd name="T17" fmla="*/ 2147483647 h 1256"/>
              <a:gd name="T18" fmla="*/ 2147483647 w 1968"/>
              <a:gd name="T19" fmla="*/ 2147483647 h 1256"/>
              <a:gd name="T20" fmla="*/ 2147483647 w 1968"/>
              <a:gd name="T21" fmla="*/ 2147483647 h 1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8"/>
              <a:gd name="T34" fmla="*/ 0 h 1256"/>
              <a:gd name="T35" fmla="*/ 1968 w 1968"/>
              <a:gd name="T36" fmla="*/ 1256 h 1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8" h="1256">
                <a:moveTo>
                  <a:pt x="0" y="1256"/>
                </a:moveTo>
                <a:cubicBezTo>
                  <a:pt x="68" y="1248"/>
                  <a:pt x="136" y="1240"/>
                  <a:pt x="192" y="1208"/>
                </a:cubicBezTo>
                <a:cubicBezTo>
                  <a:pt x="248" y="1176"/>
                  <a:pt x="280" y="1144"/>
                  <a:pt x="336" y="1064"/>
                </a:cubicBezTo>
                <a:cubicBezTo>
                  <a:pt x="392" y="984"/>
                  <a:pt x="448" y="872"/>
                  <a:pt x="528" y="728"/>
                </a:cubicBezTo>
                <a:cubicBezTo>
                  <a:pt x="608" y="584"/>
                  <a:pt x="744" y="312"/>
                  <a:pt x="816" y="200"/>
                </a:cubicBezTo>
                <a:cubicBezTo>
                  <a:pt x="888" y="88"/>
                  <a:pt x="904" y="88"/>
                  <a:pt x="960" y="56"/>
                </a:cubicBezTo>
                <a:cubicBezTo>
                  <a:pt x="1016" y="24"/>
                  <a:pt x="1096" y="0"/>
                  <a:pt x="1152" y="8"/>
                </a:cubicBezTo>
                <a:cubicBezTo>
                  <a:pt x="1208" y="16"/>
                  <a:pt x="1248" y="32"/>
                  <a:pt x="1296" y="104"/>
                </a:cubicBezTo>
                <a:cubicBezTo>
                  <a:pt x="1344" y="176"/>
                  <a:pt x="1376" y="328"/>
                  <a:pt x="1440" y="440"/>
                </a:cubicBezTo>
                <a:cubicBezTo>
                  <a:pt x="1504" y="552"/>
                  <a:pt x="1592" y="688"/>
                  <a:pt x="1680" y="776"/>
                </a:cubicBezTo>
                <a:cubicBezTo>
                  <a:pt x="1768" y="864"/>
                  <a:pt x="1920" y="936"/>
                  <a:pt x="1968" y="968"/>
                </a:cubicBezTo>
              </a:path>
            </a:pathLst>
          </a:custGeom>
          <a:noFill/>
          <a:ln w="889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287755" name="Freeform 11"/>
          <p:cNvSpPr>
            <a:spLocks/>
          </p:cNvSpPr>
          <p:nvPr/>
        </p:nvSpPr>
        <p:spPr bwMode="auto">
          <a:xfrm>
            <a:off x="2800350" y="3228975"/>
            <a:ext cx="3600450" cy="1600200"/>
          </a:xfrm>
          <a:custGeom>
            <a:avLst/>
            <a:gdLst>
              <a:gd name="T0" fmla="*/ 0 w 3024"/>
              <a:gd name="T1" fmla="*/ 2147483647 h 1344"/>
              <a:gd name="T2" fmla="*/ 2147483647 w 3024"/>
              <a:gd name="T3" fmla="*/ 2147483647 h 1344"/>
              <a:gd name="T4" fmla="*/ 2147483647 w 3024"/>
              <a:gd name="T5" fmla="*/ 2147483647 h 1344"/>
              <a:gd name="T6" fmla="*/ 2147483647 w 3024"/>
              <a:gd name="T7" fmla="*/ 2147483647 h 1344"/>
              <a:gd name="T8" fmla="*/ 2147483647 w 3024"/>
              <a:gd name="T9" fmla="*/ 2147483647 h 1344"/>
              <a:gd name="T10" fmla="*/ 2147483647 w 3024"/>
              <a:gd name="T11" fmla="*/ 2147483647 h 1344"/>
              <a:gd name="T12" fmla="*/ 2147483647 w 3024"/>
              <a:gd name="T13" fmla="*/ 0 h 1344"/>
              <a:gd name="T14" fmla="*/ 2147483647 w 3024"/>
              <a:gd name="T15" fmla="*/ 2147483647 h 1344"/>
              <a:gd name="T16" fmla="*/ 2147483647 w 3024"/>
              <a:gd name="T17" fmla="*/ 2147483647 h 1344"/>
              <a:gd name="T18" fmla="*/ 2147483647 w 3024"/>
              <a:gd name="T19" fmla="*/ 2147483647 h 1344"/>
              <a:gd name="T20" fmla="*/ 2147483647 w 3024"/>
              <a:gd name="T21" fmla="*/ 2147483647 h 1344"/>
              <a:gd name="T22" fmla="*/ 2147483647 w 3024"/>
              <a:gd name="T23" fmla="*/ 2147483647 h 1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4"/>
              <a:gd name="T37" fmla="*/ 0 h 1344"/>
              <a:gd name="T38" fmla="*/ 3024 w 3024"/>
              <a:gd name="T39" fmla="*/ 1344 h 1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4" h="1344">
                <a:moveTo>
                  <a:pt x="0" y="1344"/>
                </a:moveTo>
                <a:cubicBezTo>
                  <a:pt x="80" y="1340"/>
                  <a:pt x="160" y="1336"/>
                  <a:pt x="240" y="1296"/>
                </a:cubicBezTo>
                <a:cubicBezTo>
                  <a:pt x="320" y="1256"/>
                  <a:pt x="392" y="1192"/>
                  <a:pt x="480" y="1104"/>
                </a:cubicBezTo>
                <a:cubicBezTo>
                  <a:pt x="568" y="1016"/>
                  <a:pt x="672" y="872"/>
                  <a:pt x="768" y="768"/>
                </a:cubicBezTo>
                <a:cubicBezTo>
                  <a:pt x="864" y="664"/>
                  <a:pt x="952" y="592"/>
                  <a:pt x="1056" y="480"/>
                </a:cubicBezTo>
                <a:cubicBezTo>
                  <a:pt x="1160" y="368"/>
                  <a:pt x="1296" y="176"/>
                  <a:pt x="1392" y="96"/>
                </a:cubicBezTo>
                <a:cubicBezTo>
                  <a:pt x="1488" y="16"/>
                  <a:pt x="1544" y="0"/>
                  <a:pt x="1632" y="0"/>
                </a:cubicBezTo>
                <a:cubicBezTo>
                  <a:pt x="1720" y="0"/>
                  <a:pt x="1816" y="32"/>
                  <a:pt x="1920" y="96"/>
                </a:cubicBezTo>
                <a:cubicBezTo>
                  <a:pt x="2024" y="160"/>
                  <a:pt x="2160" y="280"/>
                  <a:pt x="2256" y="384"/>
                </a:cubicBezTo>
                <a:cubicBezTo>
                  <a:pt x="2352" y="488"/>
                  <a:pt x="2408" y="600"/>
                  <a:pt x="2496" y="720"/>
                </a:cubicBezTo>
                <a:cubicBezTo>
                  <a:pt x="2584" y="840"/>
                  <a:pt x="2696" y="1024"/>
                  <a:pt x="2784" y="1104"/>
                </a:cubicBezTo>
                <a:cubicBezTo>
                  <a:pt x="2872" y="1184"/>
                  <a:pt x="2984" y="1184"/>
                  <a:pt x="3024" y="1200"/>
                </a:cubicBezTo>
              </a:path>
            </a:pathLst>
          </a:custGeom>
          <a:noFill/>
          <a:ln w="889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5132" name="Text Box 12"/>
          <p:cNvSpPr txBox="1">
            <a:spLocks noChangeArrowheads="1"/>
          </p:cNvSpPr>
          <p:nvPr/>
        </p:nvSpPr>
        <p:spPr bwMode="auto">
          <a:xfrm>
            <a:off x="3538538" y="5257800"/>
            <a:ext cx="73930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r>
              <a:rPr lang="en-US" sz="1050" b="1">
                <a:solidFill>
                  <a:srgbClr val="A8363C"/>
                </a:solidFill>
                <a:latin typeface="Verdana" pitchFamily="-97" charset="0"/>
              </a:rPr>
              <a:t>Months</a:t>
            </a:r>
          </a:p>
        </p:txBody>
      </p:sp>
      <p:sp>
        <p:nvSpPr>
          <p:cNvPr id="5133" name="Text Box 13"/>
          <p:cNvSpPr txBox="1">
            <a:spLocks noChangeArrowheads="1"/>
          </p:cNvSpPr>
          <p:nvPr/>
        </p:nvSpPr>
        <p:spPr bwMode="auto">
          <a:xfrm>
            <a:off x="5314951" y="5200650"/>
            <a:ext cx="61106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r>
              <a:rPr lang="en-US" sz="1050" b="1">
                <a:solidFill>
                  <a:srgbClr val="000000"/>
                </a:solidFill>
                <a:latin typeface="Verdana" pitchFamily="-97" charset="0"/>
              </a:rPr>
              <a:t>Years</a:t>
            </a:r>
          </a:p>
        </p:txBody>
      </p:sp>
      <p:sp>
        <p:nvSpPr>
          <p:cNvPr id="287758" name="Text Box 14"/>
          <p:cNvSpPr txBox="1">
            <a:spLocks noChangeArrowheads="1"/>
          </p:cNvSpPr>
          <p:nvPr/>
        </p:nvSpPr>
        <p:spPr bwMode="auto">
          <a:xfrm>
            <a:off x="2000251" y="2828925"/>
            <a:ext cx="15776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r>
              <a:rPr lang="en-US" sz="1050" b="1">
                <a:solidFill>
                  <a:srgbClr val="000000"/>
                </a:solidFill>
                <a:latin typeface="Verdana" pitchFamily="-97" charset="0"/>
              </a:rPr>
              <a:t>Sensory Pathways</a:t>
            </a:r>
          </a:p>
          <a:p>
            <a:r>
              <a:rPr lang="en-US" sz="1050" b="1">
                <a:solidFill>
                  <a:srgbClr val="000000"/>
                </a:solidFill>
                <a:latin typeface="Verdana" pitchFamily="-97" charset="0"/>
              </a:rPr>
              <a:t>(Vision, Hearing)</a:t>
            </a:r>
          </a:p>
        </p:txBody>
      </p:sp>
      <p:sp>
        <p:nvSpPr>
          <p:cNvPr id="287759" name="Text Box 15"/>
          <p:cNvSpPr txBox="1">
            <a:spLocks noChangeArrowheads="1"/>
          </p:cNvSpPr>
          <p:nvPr/>
        </p:nvSpPr>
        <p:spPr bwMode="auto">
          <a:xfrm>
            <a:off x="3486151" y="2657475"/>
            <a:ext cx="9220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r>
              <a:rPr lang="en-US" sz="1050" b="1">
                <a:solidFill>
                  <a:srgbClr val="000000"/>
                </a:solidFill>
                <a:latin typeface="Verdana" pitchFamily="-97" charset="0"/>
              </a:rPr>
              <a:t>Language</a:t>
            </a:r>
          </a:p>
        </p:txBody>
      </p:sp>
      <p:sp>
        <p:nvSpPr>
          <p:cNvPr id="287760" name="Text Box 16"/>
          <p:cNvSpPr txBox="1">
            <a:spLocks noChangeArrowheads="1"/>
          </p:cNvSpPr>
          <p:nvPr/>
        </p:nvSpPr>
        <p:spPr bwMode="auto">
          <a:xfrm>
            <a:off x="5086350" y="2771775"/>
            <a:ext cx="21531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97" charset="0"/>
                <a:ea typeface="ＭＳ Ｐゴシック" pitchFamily="-97" charset="-128"/>
              </a:defRPr>
            </a:lvl1pPr>
            <a:lvl2pPr marL="742950" indent="-285750">
              <a:defRPr sz="2400">
                <a:solidFill>
                  <a:schemeClr val="tx1"/>
                </a:solidFill>
                <a:latin typeface="Times" pitchFamily="-97" charset="0"/>
                <a:ea typeface="ＭＳ Ｐゴシック" pitchFamily="-97" charset="-128"/>
              </a:defRPr>
            </a:lvl2pPr>
            <a:lvl3pPr marL="1143000" indent="-228600">
              <a:defRPr sz="2400">
                <a:solidFill>
                  <a:schemeClr val="tx1"/>
                </a:solidFill>
                <a:latin typeface="Times" pitchFamily="-97" charset="0"/>
                <a:ea typeface="ＭＳ Ｐゴシック" pitchFamily="-97" charset="-128"/>
              </a:defRPr>
            </a:lvl3pPr>
            <a:lvl4pPr marL="1600200" indent="-228600">
              <a:defRPr sz="2400">
                <a:solidFill>
                  <a:schemeClr val="tx1"/>
                </a:solidFill>
                <a:latin typeface="Times" pitchFamily="-97" charset="0"/>
                <a:ea typeface="ＭＳ Ｐゴシック" pitchFamily="-97" charset="-128"/>
              </a:defRPr>
            </a:lvl4pPr>
            <a:lvl5pPr marL="2057400" indent="-228600">
              <a:defRPr sz="2400">
                <a:solidFill>
                  <a:schemeClr val="tx1"/>
                </a:solidFill>
                <a:latin typeface="Times" pitchFamily="-97" charset="0"/>
                <a:ea typeface="ＭＳ Ｐゴシック" pitchFamily="-97" charset="-128"/>
              </a:defRPr>
            </a:lvl5pPr>
            <a:lvl6pPr marL="25146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6pPr>
            <a:lvl7pPr marL="29718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7pPr>
            <a:lvl8pPr marL="34290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8pPr>
            <a:lvl9pPr marL="3886200" indent="-228600" eaLnBrk="0" fontAlgn="base" hangingPunct="0">
              <a:spcBef>
                <a:spcPct val="0"/>
              </a:spcBef>
              <a:spcAft>
                <a:spcPct val="0"/>
              </a:spcAft>
              <a:defRPr sz="2400">
                <a:solidFill>
                  <a:schemeClr val="tx1"/>
                </a:solidFill>
                <a:latin typeface="Times" pitchFamily="-97" charset="0"/>
                <a:ea typeface="ＭＳ Ｐゴシック" pitchFamily="-97" charset="-128"/>
              </a:defRPr>
            </a:lvl9pPr>
          </a:lstStyle>
          <a:p>
            <a:r>
              <a:rPr lang="en-US" sz="1050" b="1">
                <a:solidFill>
                  <a:srgbClr val="000000"/>
                </a:solidFill>
                <a:latin typeface="Verdana" pitchFamily="-97" charset="0"/>
              </a:rPr>
              <a:t>Higher Cognitive Function</a:t>
            </a:r>
          </a:p>
        </p:txBody>
      </p:sp>
      <p:sp>
        <p:nvSpPr>
          <p:cNvPr id="287761" name="Line 17"/>
          <p:cNvSpPr>
            <a:spLocks noChangeShapeType="1"/>
          </p:cNvSpPr>
          <p:nvPr/>
        </p:nvSpPr>
        <p:spPr bwMode="auto">
          <a:xfrm>
            <a:off x="2743200" y="3228975"/>
            <a:ext cx="5715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287762" name="Line 18"/>
          <p:cNvSpPr>
            <a:spLocks noChangeShapeType="1"/>
          </p:cNvSpPr>
          <p:nvPr/>
        </p:nvSpPr>
        <p:spPr bwMode="auto">
          <a:xfrm>
            <a:off x="3943350" y="2886075"/>
            <a:ext cx="5715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287763" name="Line 19"/>
          <p:cNvSpPr>
            <a:spLocks noChangeShapeType="1"/>
          </p:cNvSpPr>
          <p:nvPr/>
        </p:nvSpPr>
        <p:spPr bwMode="auto">
          <a:xfrm flipH="1">
            <a:off x="5029200" y="3000375"/>
            <a:ext cx="2286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5140" name="AutoShape 20"/>
          <p:cNvSpPr>
            <a:spLocks/>
          </p:cNvSpPr>
          <p:nvPr/>
        </p:nvSpPr>
        <p:spPr bwMode="auto">
          <a:xfrm rot="-5400000">
            <a:off x="3817739" y="4617839"/>
            <a:ext cx="114300" cy="1165622"/>
          </a:xfrm>
          <a:prstGeom prst="leftBrace">
            <a:avLst>
              <a:gd name="adj1" fmla="val 84983"/>
              <a:gd name="adj2" fmla="val 50000"/>
            </a:avLst>
          </a:prstGeom>
          <a:noFill/>
          <a:ln w="22225">
            <a:solidFill>
              <a:srgbClr val="A8363C"/>
            </a:solidFill>
            <a:round/>
            <a:headEnd/>
            <a:tailEnd/>
          </a:ln>
          <a:extLst>
            <a:ext uri="{909E8E84-426E-40DD-AFC4-6F175D3DCCD1}">
              <a14:hiddenFill xmlns:a14="http://schemas.microsoft.com/office/drawing/2010/main">
                <a:solidFill>
                  <a:srgbClr val="FFFFFF"/>
                </a:solidFill>
              </a14:hiddenFill>
            </a:ext>
          </a:extLst>
        </p:spPr>
        <p:txBody>
          <a:bodyPr vert="eaVert" anchor="ctr"/>
          <a:lstStyle/>
          <a:p>
            <a:endParaRPr lang="en-US" sz="1350">
              <a:solidFill>
                <a:srgbClr val="000000"/>
              </a:solidFill>
            </a:endParaRPr>
          </a:p>
        </p:txBody>
      </p:sp>
    </p:spTree>
    <p:extLst>
      <p:ext uri="{BB962C8B-B14F-4D97-AF65-F5344CB8AC3E}">
        <p14:creationId xmlns:p14="http://schemas.microsoft.com/office/powerpoint/2010/main" val="1356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8480" y="857250"/>
            <a:ext cx="6858000" cy="1085850"/>
          </a:xfrm>
          <a:solidFill>
            <a:schemeClr val="accent5">
              <a:lumMod val="20000"/>
              <a:lumOff val="80000"/>
            </a:schemeClr>
          </a:solidFill>
        </p:spPr>
        <p:txBody>
          <a:bodyPr>
            <a:noAutofit/>
          </a:bodyPr>
          <a:lstStyle/>
          <a:p>
            <a:pPr eaLnBrk="1" hangingPunct="1"/>
            <a:br>
              <a:rPr lang="en-US" sz="2400" dirty="0"/>
            </a:br>
            <a:r>
              <a:rPr lang="en-US" sz="2400" dirty="0"/>
              <a:t>Life Course Health Development </a:t>
            </a:r>
            <a:br>
              <a:rPr lang="en-US" sz="2400" dirty="0"/>
            </a:br>
            <a:r>
              <a:rPr lang="en-US" sz="2400" dirty="0"/>
              <a:t> Critical Period of Brain Development  </a:t>
            </a:r>
            <a:br>
              <a:rPr lang="en-US" sz="2400" dirty="0"/>
            </a:br>
            <a:endParaRPr lang="en-US" sz="1200" dirty="0">
              <a:latin typeface="Batang" pitchFamily="18" charset="-127"/>
              <a:ea typeface="Batang" pitchFamily="18" charset="-127"/>
            </a:endParaRPr>
          </a:p>
        </p:txBody>
      </p:sp>
      <p:sp>
        <p:nvSpPr>
          <p:cNvPr id="10243" name="Rectangle 3"/>
          <p:cNvSpPr>
            <a:spLocks noGrp="1" noChangeArrowheads="1"/>
          </p:cNvSpPr>
          <p:nvPr>
            <p:ph type="body" sz="half" idx="2"/>
          </p:nvPr>
        </p:nvSpPr>
        <p:spPr>
          <a:xfrm>
            <a:off x="4743450" y="2171700"/>
            <a:ext cx="3086100" cy="3371850"/>
          </a:xfrm>
        </p:spPr>
        <p:txBody>
          <a:bodyPr>
            <a:normAutofit fontScale="62500" lnSpcReduction="20000"/>
          </a:bodyPr>
          <a:lstStyle/>
          <a:p>
            <a:pPr eaLnBrk="1" hangingPunct="1"/>
            <a:r>
              <a:rPr lang="en-US" dirty="0">
                <a:solidFill>
                  <a:schemeClr val="tx2">
                    <a:lumMod val="75000"/>
                  </a:schemeClr>
                </a:solidFill>
              </a:rPr>
              <a:t>Social-Emotional development is based on </a:t>
            </a:r>
            <a:r>
              <a:rPr lang="en-US" b="1" dirty="0">
                <a:solidFill>
                  <a:schemeClr val="tx2">
                    <a:lumMod val="75000"/>
                  </a:schemeClr>
                </a:solidFill>
              </a:rPr>
              <a:t>secure attachment </a:t>
            </a:r>
            <a:r>
              <a:rPr lang="en-US" dirty="0">
                <a:solidFill>
                  <a:schemeClr val="tx2">
                    <a:lumMod val="75000"/>
                  </a:schemeClr>
                </a:solidFill>
              </a:rPr>
              <a:t>and becomes the foundation for cognitive development and sense of self-identity.</a:t>
            </a:r>
          </a:p>
          <a:p>
            <a:pPr eaLnBrk="1" hangingPunct="1"/>
            <a:r>
              <a:rPr lang="en-US" dirty="0">
                <a:solidFill>
                  <a:schemeClr val="tx2">
                    <a:lumMod val="75000"/>
                  </a:schemeClr>
                </a:solidFill>
              </a:rPr>
              <a:t>Attachment comes from a </a:t>
            </a:r>
            <a:r>
              <a:rPr lang="en-US" b="1" dirty="0">
                <a:solidFill>
                  <a:schemeClr val="tx2">
                    <a:lumMod val="75000"/>
                  </a:schemeClr>
                </a:solidFill>
              </a:rPr>
              <a:t>nurturing relationship </a:t>
            </a:r>
            <a:r>
              <a:rPr lang="en-US" dirty="0">
                <a:solidFill>
                  <a:schemeClr val="tx2">
                    <a:lumMod val="75000"/>
                  </a:schemeClr>
                </a:solidFill>
              </a:rPr>
              <a:t>with a caregiver that is consistent and caring.</a:t>
            </a:r>
          </a:p>
          <a:p>
            <a:pPr eaLnBrk="1" hangingPunct="1"/>
            <a:endParaRPr lang="en-US" dirty="0">
              <a:solidFill>
                <a:schemeClr val="tx2">
                  <a:lumMod val="75000"/>
                </a:schemeClr>
              </a:solidFill>
            </a:endParaRPr>
          </a:p>
        </p:txBody>
      </p:sp>
      <p:sp>
        <p:nvSpPr>
          <p:cNvPr id="2" name="TextBox 1"/>
          <p:cNvSpPr txBox="1"/>
          <p:nvPr/>
        </p:nvSpPr>
        <p:spPr>
          <a:xfrm>
            <a:off x="1469573" y="2228850"/>
            <a:ext cx="3102428" cy="923330"/>
          </a:xfrm>
          <a:prstGeom prst="rect">
            <a:avLst/>
          </a:prstGeom>
          <a:noFill/>
        </p:spPr>
        <p:txBody>
          <a:bodyPr wrap="square" rtlCol="0">
            <a:spAutoFit/>
          </a:bodyPr>
          <a:lstStyle/>
          <a:p>
            <a:r>
              <a:rPr lang="en-US" dirty="0">
                <a:solidFill>
                  <a:srgbClr val="1F497D">
                    <a:lumMod val="75000"/>
                  </a:srgbClr>
                </a:solidFill>
              </a:rPr>
              <a:t>Birth – 2 years; critical window for hardwiring the brain for social-emotional development.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9636"/>
            <a:ext cx="2351315" cy="253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629063"/>
      </p:ext>
    </p:extLst>
  </p:cSld>
  <p:clrMapOvr>
    <a:masterClrMapping/>
  </p:clrMapOvr>
</p:sld>
</file>

<file path=ppt/theme/theme1.xml><?xml version="1.0" encoding="utf-8"?>
<a:theme xmlns:a="http://schemas.openxmlformats.org/drawingml/2006/main" name="DPH 9_30_16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1" ma:contentTypeDescription="Create a new document." ma:contentTypeScope="" ma:versionID="0b5519dc046ef5e7239a4748543891fb">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f000f0f01c8e33d57f91919a679c9ba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5E8407-C260-4111-B31E-E6FB0096745C}"/>
</file>

<file path=customXml/itemProps2.xml><?xml version="1.0" encoding="utf-8"?>
<ds:datastoreItem xmlns:ds="http://schemas.openxmlformats.org/officeDocument/2006/customXml" ds:itemID="{2542A8DB-7A1C-4619-9539-4835FE4BFF41}"/>
</file>

<file path=customXml/itemProps3.xml><?xml version="1.0" encoding="utf-8"?>
<ds:datastoreItem xmlns:ds="http://schemas.openxmlformats.org/officeDocument/2006/customXml" ds:itemID="{ACA966D8-47F7-4CC0-978A-A7344462982B}"/>
</file>

<file path=docProps/app.xml><?xml version="1.0" encoding="utf-8"?>
<Properties xmlns="http://schemas.openxmlformats.org/officeDocument/2006/extended-properties" xmlns:vt="http://schemas.openxmlformats.org/officeDocument/2006/docPropsVTypes">
  <Template>DPH 9_30_16 Presentation</Template>
  <TotalTime>1785</TotalTime>
  <Words>1131</Words>
  <Application>Microsoft Office PowerPoint</Application>
  <PresentationFormat>On-screen Show (4:3)</PresentationFormat>
  <Paragraphs>161</Paragraphs>
  <Slides>31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Batang</vt:lpstr>
      <vt:lpstr>Arial</vt:lpstr>
      <vt:lpstr>Calibri</vt:lpstr>
      <vt:lpstr>Georgia Pro</vt:lpstr>
      <vt:lpstr>GuardianSansGR-Regular</vt:lpstr>
      <vt:lpstr>Times</vt:lpstr>
      <vt:lpstr>Times New Roman</vt:lpstr>
      <vt:lpstr>Verdana</vt:lpstr>
      <vt:lpstr>DPH 9_30_16 Presentation</vt:lpstr>
      <vt:lpstr>PowerPoint Presentation</vt:lpstr>
      <vt:lpstr>Disclosures</vt:lpstr>
      <vt:lpstr>Objectives</vt:lpstr>
      <vt:lpstr>NOWS and NAS</vt:lpstr>
      <vt:lpstr>Incidence of NAS – 28 states, 1999 - 2013</vt:lpstr>
      <vt:lpstr>Symptoms of NOWS</vt:lpstr>
      <vt:lpstr>PowerPoint Presentation</vt:lpstr>
      <vt:lpstr>PowerPoint Presentation</vt:lpstr>
      <vt:lpstr> Life Course Health Development   Critical Period of Brain Development   </vt:lpstr>
      <vt:lpstr>PowerPoint Presentation</vt:lpstr>
      <vt:lpstr>NOWS and development</vt:lpstr>
      <vt:lpstr>Long term outcomes of NAS</vt:lpstr>
      <vt:lpstr>Three types of ACES: </vt:lpstr>
      <vt:lpstr>PowerPoint Presentation</vt:lpstr>
      <vt:lpstr>DNA methylation and adversity </vt:lpstr>
      <vt:lpstr>3 stages of addiction and associated neural circuits: what is the effect of ACES?</vt:lpstr>
      <vt:lpstr>States with Criminal Justice-Focused Substance Use Policies have lower rates of parental reunification</vt:lpstr>
      <vt:lpstr>NAS as a “cascade of care”</vt:lpstr>
      <vt:lpstr>Medication Assisted Treatment of Opioid abuse during pregnancy</vt:lpstr>
      <vt:lpstr>PowerPoint Presentation</vt:lpstr>
      <vt:lpstr>PowerPoint Presentation</vt:lpstr>
      <vt:lpstr>Engaging mothers</vt:lpstr>
      <vt:lpstr>Plan of Safe Care</vt:lpstr>
      <vt:lpstr>Sobriety Treatment and Recovery Team (START)</vt:lpstr>
      <vt:lpstr>PowerPoint Presentation</vt:lpstr>
      <vt:lpstr>PowerPoint Presentation</vt:lpstr>
      <vt:lpstr>START outcomes at 12 months</vt:lpstr>
      <vt:lpstr>KSTEP</vt:lpstr>
      <vt:lpstr>KSTEP</vt:lpstr>
      <vt:lpstr>KSTEP</vt:lpstr>
      <vt:lpstr>Case Study-See Attachment</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Public Health</dc:title>
  <dc:creator>gary.faulkner</dc:creator>
  <cp:lastModifiedBy>Gooden, Caroline J.</cp:lastModifiedBy>
  <cp:revision>113</cp:revision>
  <cp:lastPrinted>2018-11-26T15:10:21Z</cp:lastPrinted>
  <dcterms:created xsi:type="dcterms:W3CDTF">2016-09-14T14:14:15Z</dcterms:created>
  <dcterms:modified xsi:type="dcterms:W3CDTF">2022-05-10T18:44:56Z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0x010100067A8616F49C214EBF48B3B3A5040748</vt:lpwstr>
  </property>
</Properties>
</file>