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68" r:id="rId5"/>
    <p:sldId id="689" r:id="rId6"/>
    <p:sldId id="281" r:id="rId7"/>
    <p:sldId id="724" r:id="rId8"/>
    <p:sldId id="723" r:id="rId9"/>
    <p:sldId id="714" r:id="rId10"/>
    <p:sldId id="690" r:id="rId11"/>
    <p:sldId id="695" r:id="rId12"/>
    <p:sldId id="717" r:id="rId13"/>
    <p:sldId id="710" r:id="rId14"/>
    <p:sldId id="716" r:id="rId15"/>
    <p:sldId id="700" r:id="rId16"/>
    <p:sldId id="720" r:id="rId17"/>
    <p:sldId id="701" r:id="rId18"/>
    <p:sldId id="719" r:id="rId19"/>
    <p:sldId id="722" r:id="rId20"/>
    <p:sldId id="704" r:id="rId21"/>
    <p:sldId id="721" r:id="rId22"/>
    <p:sldId id="707" r:id="rId23"/>
    <p:sldId id="699" r:id="rId24"/>
    <p:sldId id="264" r:id="rId25"/>
    <p:sldId id="725"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7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69" autoAdjust="0"/>
    <p:restoredTop sz="55556" autoAdjust="0"/>
  </p:normalViewPr>
  <p:slideViewPr>
    <p:cSldViewPr snapToGrid="0" snapToObjects="1">
      <p:cViewPr varScale="1">
        <p:scale>
          <a:sx n="61" d="100"/>
          <a:sy n="61" d="100"/>
        </p:scale>
        <p:origin x="1200" y="66"/>
      </p:cViewPr>
      <p:guideLst/>
    </p:cSldViewPr>
  </p:slideViewPr>
  <p:outlineViewPr>
    <p:cViewPr>
      <p:scale>
        <a:sx n="33" d="100"/>
        <a:sy n="33" d="100"/>
      </p:scale>
      <p:origin x="0" y="-15972"/>
    </p:cViewPr>
  </p:outlineViewPr>
  <p:notesTextViewPr>
    <p:cViewPr>
      <p:scale>
        <a:sx n="125" d="100"/>
        <a:sy n="125" d="100"/>
      </p:scale>
      <p:origin x="0" y="0"/>
    </p:cViewPr>
  </p:notesTextViewPr>
  <p:notesViewPr>
    <p:cSldViewPr snapToGrid="0" snapToObjects="1">
      <p:cViewPr varScale="1">
        <p:scale>
          <a:sx n="100" d="100"/>
          <a:sy n="100" d="100"/>
        </p:scale>
        <p:origin x="3568"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CF490-D86C-4A54-9CAC-230F3D3079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7ACDD6-25C6-4751-93DC-97291018A368}">
      <dgm:prSet/>
      <dgm:spPr>
        <a:ln>
          <a:noFill/>
        </a:ln>
      </dgm:spPr>
      <dgm:t>
        <a:bodyPr/>
        <a:lstStyle/>
        <a:p>
          <a:r>
            <a:rPr lang="en-US" dirty="0">
              <a:solidFill>
                <a:srgbClr val="FFFFFF"/>
              </a:solidFill>
            </a:rPr>
            <a:t>Personal Circumstances</a:t>
          </a:r>
        </a:p>
      </dgm:t>
    </dgm:pt>
    <dgm:pt modelId="{2FEAB0A5-B4ED-4CED-835F-36EF3555E0F2}" type="parTrans" cxnId="{BDB0B931-0995-4B03-8B6F-79C89C282C6A}">
      <dgm:prSet/>
      <dgm:spPr/>
      <dgm:t>
        <a:bodyPr/>
        <a:lstStyle/>
        <a:p>
          <a:endParaRPr lang="en-US"/>
        </a:p>
      </dgm:t>
    </dgm:pt>
    <dgm:pt modelId="{78990A85-9610-4D27-924A-333C5EF8AC7B}" type="sibTrans" cxnId="{BDB0B931-0995-4B03-8B6F-79C89C282C6A}">
      <dgm:prSet/>
      <dgm:spPr/>
      <dgm:t>
        <a:bodyPr/>
        <a:lstStyle/>
        <a:p>
          <a:endParaRPr lang="en-US"/>
        </a:p>
      </dgm:t>
    </dgm:pt>
    <dgm:pt modelId="{043884AF-2228-4CFC-97EC-E99DB6C63500}">
      <dgm:prSet/>
      <dgm:spPr>
        <a:ln>
          <a:noFill/>
        </a:ln>
      </dgm:spPr>
      <dgm:t>
        <a:bodyPr/>
        <a:lstStyle/>
        <a:p>
          <a:r>
            <a:rPr lang="en-US" dirty="0">
              <a:solidFill>
                <a:srgbClr val="FFFFFF"/>
              </a:solidFill>
            </a:rPr>
            <a:t>Work-Related Grief &amp; Loss</a:t>
          </a:r>
        </a:p>
      </dgm:t>
    </dgm:pt>
    <dgm:pt modelId="{90D3ADFC-E08B-4C3B-94C4-4F0D87238D14}" type="parTrans" cxnId="{C9317368-0275-432A-B4E3-1927157BB947}">
      <dgm:prSet/>
      <dgm:spPr/>
      <dgm:t>
        <a:bodyPr/>
        <a:lstStyle/>
        <a:p>
          <a:endParaRPr lang="en-US"/>
        </a:p>
      </dgm:t>
    </dgm:pt>
    <dgm:pt modelId="{64CFE71A-BCFF-45D9-B385-ADE2FDA5E6DF}" type="sibTrans" cxnId="{C9317368-0275-432A-B4E3-1927157BB947}">
      <dgm:prSet/>
      <dgm:spPr/>
      <dgm:t>
        <a:bodyPr/>
        <a:lstStyle/>
        <a:p>
          <a:endParaRPr lang="en-US"/>
        </a:p>
      </dgm:t>
    </dgm:pt>
    <dgm:pt modelId="{76CEAA8F-C9C5-4280-9BB2-40D107DF8E56}">
      <dgm:prSet/>
      <dgm:spPr>
        <a:ln>
          <a:noFill/>
        </a:ln>
      </dgm:spPr>
      <dgm:t>
        <a:bodyPr/>
        <a:lstStyle/>
        <a:p>
          <a:r>
            <a:rPr lang="en-US" dirty="0">
              <a:solidFill>
                <a:srgbClr val="FFFFFF"/>
              </a:solidFill>
            </a:rPr>
            <a:t>Exposure to Trauma</a:t>
          </a:r>
        </a:p>
      </dgm:t>
    </dgm:pt>
    <dgm:pt modelId="{945C55E9-0518-4009-B207-D0AC0CEEEDC2}" type="parTrans" cxnId="{69149CFB-A298-423D-A4A2-D272995F51C4}">
      <dgm:prSet/>
      <dgm:spPr/>
      <dgm:t>
        <a:bodyPr/>
        <a:lstStyle/>
        <a:p>
          <a:endParaRPr lang="en-US"/>
        </a:p>
      </dgm:t>
    </dgm:pt>
    <dgm:pt modelId="{4EE49953-769C-4964-B59C-5034A4713D84}" type="sibTrans" cxnId="{69149CFB-A298-423D-A4A2-D272995F51C4}">
      <dgm:prSet/>
      <dgm:spPr/>
      <dgm:t>
        <a:bodyPr/>
        <a:lstStyle/>
        <a:p>
          <a:endParaRPr lang="en-US"/>
        </a:p>
      </dgm:t>
    </dgm:pt>
    <dgm:pt modelId="{B5A5A003-0C2A-4E93-91D9-76E860E4FD4E}">
      <dgm:prSet/>
      <dgm:spPr>
        <a:ln>
          <a:noFill/>
        </a:ln>
      </dgm:spPr>
      <dgm:t>
        <a:bodyPr/>
        <a:lstStyle/>
        <a:p>
          <a:r>
            <a:rPr lang="en-US" dirty="0">
              <a:solidFill>
                <a:srgbClr val="FFFFFF"/>
              </a:solidFill>
            </a:rPr>
            <a:t>Indirect Trauma</a:t>
          </a:r>
        </a:p>
      </dgm:t>
    </dgm:pt>
    <dgm:pt modelId="{CA4EA4D8-04CC-4BA4-8364-AB7EA0ED871E}" type="parTrans" cxnId="{DA62759B-F1FD-4633-A775-646D4DFB126C}">
      <dgm:prSet/>
      <dgm:spPr/>
      <dgm:t>
        <a:bodyPr/>
        <a:lstStyle/>
        <a:p>
          <a:endParaRPr lang="en-US"/>
        </a:p>
      </dgm:t>
    </dgm:pt>
    <dgm:pt modelId="{8839B22E-B11F-4B81-885F-311772DFAE5B}" type="sibTrans" cxnId="{DA62759B-F1FD-4633-A775-646D4DFB126C}">
      <dgm:prSet/>
      <dgm:spPr/>
      <dgm:t>
        <a:bodyPr/>
        <a:lstStyle/>
        <a:p>
          <a:endParaRPr lang="en-US"/>
        </a:p>
      </dgm:t>
    </dgm:pt>
    <dgm:pt modelId="{C6992B6B-B989-4945-A602-27E87C3CBAC6}">
      <dgm:prSet/>
      <dgm:spPr>
        <a:ln>
          <a:noFill/>
        </a:ln>
      </dgm:spPr>
      <dgm:t>
        <a:bodyPr/>
        <a:lstStyle/>
        <a:p>
          <a:r>
            <a:rPr lang="en-US" dirty="0">
              <a:solidFill>
                <a:srgbClr val="FFFFFF"/>
              </a:solidFill>
            </a:rPr>
            <a:t>Socio-Cultural Context</a:t>
          </a:r>
        </a:p>
      </dgm:t>
    </dgm:pt>
    <dgm:pt modelId="{FECB1BAB-5653-4524-9AC4-6BA8229C23E4}" type="parTrans" cxnId="{A8F41A64-0597-4EF6-A58C-F02834C2CF96}">
      <dgm:prSet/>
      <dgm:spPr/>
      <dgm:t>
        <a:bodyPr/>
        <a:lstStyle/>
        <a:p>
          <a:endParaRPr lang="en-US"/>
        </a:p>
      </dgm:t>
    </dgm:pt>
    <dgm:pt modelId="{436E263A-E5E0-4574-9F7D-183A7EF1BB9E}" type="sibTrans" cxnId="{A8F41A64-0597-4EF6-A58C-F02834C2CF96}">
      <dgm:prSet/>
      <dgm:spPr/>
      <dgm:t>
        <a:bodyPr/>
        <a:lstStyle/>
        <a:p>
          <a:endParaRPr lang="en-US"/>
        </a:p>
      </dgm:t>
    </dgm:pt>
    <dgm:pt modelId="{CDCF289D-78A8-2847-AE7D-8C0F62667D08}" type="pres">
      <dgm:prSet presAssocID="{32CCF490-D86C-4A54-9CAC-230F3D307939}" presName="linear" presStyleCnt="0">
        <dgm:presLayoutVars>
          <dgm:animLvl val="lvl"/>
          <dgm:resizeHandles val="exact"/>
        </dgm:presLayoutVars>
      </dgm:prSet>
      <dgm:spPr/>
    </dgm:pt>
    <dgm:pt modelId="{B31D2E99-35F8-EC49-AEEE-745813B3CC63}" type="pres">
      <dgm:prSet presAssocID="{9B7ACDD6-25C6-4751-93DC-97291018A368}" presName="parentText" presStyleLbl="node1" presStyleIdx="0" presStyleCnt="5">
        <dgm:presLayoutVars>
          <dgm:chMax val="0"/>
          <dgm:bulletEnabled val="1"/>
        </dgm:presLayoutVars>
      </dgm:prSet>
      <dgm:spPr/>
    </dgm:pt>
    <dgm:pt modelId="{C06BFF10-FB2A-C547-8030-1591AB9F3C75}" type="pres">
      <dgm:prSet presAssocID="{78990A85-9610-4D27-924A-333C5EF8AC7B}" presName="spacer" presStyleCnt="0"/>
      <dgm:spPr/>
    </dgm:pt>
    <dgm:pt modelId="{78469546-2990-984B-B194-249127F956D6}" type="pres">
      <dgm:prSet presAssocID="{043884AF-2228-4CFC-97EC-E99DB6C63500}" presName="parentText" presStyleLbl="node1" presStyleIdx="1" presStyleCnt="5">
        <dgm:presLayoutVars>
          <dgm:chMax val="0"/>
          <dgm:bulletEnabled val="1"/>
        </dgm:presLayoutVars>
      </dgm:prSet>
      <dgm:spPr/>
    </dgm:pt>
    <dgm:pt modelId="{6DD60FD9-E722-E549-866B-32A793BC2F41}" type="pres">
      <dgm:prSet presAssocID="{64CFE71A-BCFF-45D9-B385-ADE2FDA5E6DF}" presName="spacer" presStyleCnt="0"/>
      <dgm:spPr/>
    </dgm:pt>
    <dgm:pt modelId="{B7B6EAE3-4047-5E43-9E77-D8B785CC6E05}" type="pres">
      <dgm:prSet presAssocID="{76CEAA8F-C9C5-4280-9BB2-40D107DF8E56}" presName="parentText" presStyleLbl="node1" presStyleIdx="2" presStyleCnt="5">
        <dgm:presLayoutVars>
          <dgm:chMax val="0"/>
          <dgm:bulletEnabled val="1"/>
        </dgm:presLayoutVars>
      </dgm:prSet>
      <dgm:spPr/>
    </dgm:pt>
    <dgm:pt modelId="{CC2BF86B-E412-FE44-A0F9-A5D899607F38}" type="pres">
      <dgm:prSet presAssocID="{4EE49953-769C-4964-B59C-5034A4713D84}" presName="spacer" presStyleCnt="0"/>
      <dgm:spPr/>
    </dgm:pt>
    <dgm:pt modelId="{8F8CD023-B3AF-3347-B934-D9F8078F340D}" type="pres">
      <dgm:prSet presAssocID="{B5A5A003-0C2A-4E93-91D9-76E860E4FD4E}" presName="parentText" presStyleLbl="node1" presStyleIdx="3" presStyleCnt="5">
        <dgm:presLayoutVars>
          <dgm:chMax val="0"/>
          <dgm:bulletEnabled val="1"/>
        </dgm:presLayoutVars>
      </dgm:prSet>
      <dgm:spPr/>
    </dgm:pt>
    <dgm:pt modelId="{44C820C0-56B2-BF40-9C5F-EAF1A376421A}" type="pres">
      <dgm:prSet presAssocID="{8839B22E-B11F-4B81-885F-311772DFAE5B}" presName="spacer" presStyleCnt="0"/>
      <dgm:spPr/>
    </dgm:pt>
    <dgm:pt modelId="{AD980D11-B1C9-7E48-B3AC-6C7DFF21D461}" type="pres">
      <dgm:prSet presAssocID="{C6992B6B-B989-4945-A602-27E87C3CBAC6}" presName="parentText" presStyleLbl="node1" presStyleIdx="4" presStyleCnt="5">
        <dgm:presLayoutVars>
          <dgm:chMax val="0"/>
          <dgm:bulletEnabled val="1"/>
        </dgm:presLayoutVars>
      </dgm:prSet>
      <dgm:spPr/>
    </dgm:pt>
  </dgm:ptLst>
  <dgm:cxnLst>
    <dgm:cxn modelId="{DE0D0101-C5A4-344B-BD4D-8CB52A20D565}" type="presOf" srcId="{B5A5A003-0C2A-4E93-91D9-76E860E4FD4E}" destId="{8F8CD023-B3AF-3347-B934-D9F8078F340D}" srcOrd="0" destOrd="0" presId="urn:microsoft.com/office/officeart/2005/8/layout/vList2"/>
    <dgm:cxn modelId="{BDB0B931-0995-4B03-8B6F-79C89C282C6A}" srcId="{32CCF490-D86C-4A54-9CAC-230F3D307939}" destId="{9B7ACDD6-25C6-4751-93DC-97291018A368}" srcOrd="0" destOrd="0" parTransId="{2FEAB0A5-B4ED-4CED-835F-36EF3555E0F2}" sibTransId="{78990A85-9610-4D27-924A-333C5EF8AC7B}"/>
    <dgm:cxn modelId="{A8F41A64-0597-4EF6-A58C-F02834C2CF96}" srcId="{32CCF490-D86C-4A54-9CAC-230F3D307939}" destId="{C6992B6B-B989-4945-A602-27E87C3CBAC6}" srcOrd="4" destOrd="0" parTransId="{FECB1BAB-5653-4524-9AC4-6BA8229C23E4}" sibTransId="{436E263A-E5E0-4574-9F7D-183A7EF1BB9E}"/>
    <dgm:cxn modelId="{C9317368-0275-432A-B4E3-1927157BB947}" srcId="{32CCF490-D86C-4A54-9CAC-230F3D307939}" destId="{043884AF-2228-4CFC-97EC-E99DB6C63500}" srcOrd="1" destOrd="0" parTransId="{90D3ADFC-E08B-4C3B-94C4-4F0D87238D14}" sibTransId="{64CFE71A-BCFF-45D9-B385-ADE2FDA5E6DF}"/>
    <dgm:cxn modelId="{D0DFFD6C-65B5-0146-B41C-06A549462D99}" type="presOf" srcId="{76CEAA8F-C9C5-4280-9BB2-40D107DF8E56}" destId="{B7B6EAE3-4047-5E43-9E77-D8B785CC6E05}" srcOrd="0" destOrd="0" presId="urn:microsoft.com/office/officeart/2005/8/layout/vList2"/>
    <dgm:cxn modelId="{A7B03D9B-42F8-3F45-AD2F-16CC516EC35B}" type="presOf" srcId="{C6992B6B-B989-4945-A602-27E87C3CBAC6}" destId="{AD980D11-B1C9-7E48-B3AC-6C7DFF21D461}" srcOrd="0" destOrd="0" presId="urn:microsoft.com/office/officeart/2005/8/layout/vList2"/>
    <dgm:cxn modelId="{DA62759B-F1FD-4633-A775-646D4DFB126C}" srcId="{32CCF490-D86C-4A54-9CAC-230F3D307939}" destId="{B5A5A003-0C2A-4E93-91D9-76E860E4FD4E}" srcOrd="3" destOrd="0" parTransId="{CA4EA4D8-04CC-4BA4-8364-AB7EA0ED871E}" sibTransId="{8839B22E-B11F-4B81-885F-311772DFAE5B}"/>
    <dgm:cxn modelId="{4BC700AE-3703-0743-9D3E-824B318107C2}" type="presOf" srcId="{32CCF490-D86C-4A54-9CAC-230F3D307939}" destId="{CDCF289D-78A8-2847-AE7D-8C0F62667D08}" srcOrd="0" destOrd="0" presId="urn:microsoft.com/office/officeart/2005/8/layout/vList2"/>
    <dgm:cxn modelId="{73F332D4-FDFB-824D-9C41-8054CC5C1631}" type="presOf" srcId="{043884AF-2228-4CFC-97EC-E99DB6C63500}" destId="{78469546-2990-984B-B194-249127F956D6}" srcOrd="0" destOrd="0" presId="urn:microsoft.com/office/officeart/2005/8/layout/vList2"/>
    <dgm:cxn modelId="{69149CFB-A298-423D-A4A2-D272995F51C4}" srcId="{32CCF490-D86C-4A54-9CAC-230F3D307939}" destId="{76CEAA8F-C9C5-4280-9BB2-40D107DF8E56}" srcOrd="2" destOrd="0" parTransId="{945C55E9-0518-4009-B207-D0AC0CEEEDC2}" sibTransId="{4EE49953-769C-4964-B59C-5034A4713D84}"/>
    <dgm:cxn modelId="{C5B9C1FF-AE0A-BE4B-B587-94B64C1C6189}" type="presOf" srcId="{9B7ACDD6-25C6-4751-93DC-97291018A368}" destId="{B31D2E99-35F8-EC49-AEEE-745813B3CC63}" srcOrd="0" destOrd="0" presId="urn:microsoft.com/office/officeart/2005/8/layout/vList2"/>
    <dgm:cxn modelId="{A41C325B-A1C6-7F40-859E-4B1B194CD90C}" type="presParOf" srcId="{CDCF289D-78A8-2847-AE7D-8C0F62667D08}" destId="{B31D2E99-35F8-EC49-AEEE-745813B3CC63}" srcOrd="0" destOrd="0" presId="urn:microsoft.com/office/officeart/2005/8/layout/vList2"/>
    <dgm:cxn modelId="{4A8F1989-41C0-1145-B8CA-342B79B9F637}" type="presParOf" srcId="{CDCF289D-78A8-2847-AE7D-8C0F62667D08}" destId="{C06BFF10-FB2A-C547-8030-1591AB9F3C75}" srcOrd="1" destOrd="0" presId="urn:microsoft.com/office/officeart/2005/8/layout/vList2"/>
    <dgm:cxn modelId="{ACA05C2D-0DD4-AC44-A91B-79872EF2D9DD}" type="presParOf" srcId="{CDCF289D-78A8-2847-AE7D-8C0F62667D08}" destId="{78469546-2990-984B-B194-249127F956D6}" srcOrd="2" destOrd="0" presId="urn:microsoft.com/office/officeart/2005/8/layout/vList2"/>
    <dgm:cxn modelId="{E3904F5B-2BEC-394B-BDC9-B8D2A73B42D5}" type="presParOf" srcId="{CDCF289D-78A8-2847-AE7D-8C0F62667D08}" destId="{6DD60FD9-E722-E549-866B-32A793BC2F41}" srcOrd="3" destOrd="0" presId="urn:microsoft.com/office/officeart/2005/8/layout/vList2"/>
    <dgm:cxn modelId="{CBF344E6-1867-9D4C-AEA2-9452E22A74FA}" type="presParOf" srcId="{CDCF289D-78A8-2847-AE7D-8C0F62667D08}" destId="{B7B6EAE3-4047-5E43-9E77-D8B785CC6E05}" srcOrd="4" destOrd="0" presId="urn:microsoft.com/office/officeart/2005/8/layout/vList2"/>
    <dgm:cxn modelId="{8491100D-9881-BE49-9F2E-408DA5A20D58}" type="presParOf" srcId="{CDCF289D-78A8-2847-AE7D-8C0F62667D08}" destId="{CC2BF86B-E412-FE44-A0F9-A5D899607F38}" srcOrd="5" destOrd="0" presId="urn:microsoft.com/office/officeart/2005/8/layout/vList2"/>
    <dgm:cxn modelId="{EAFBAF06-E218-324C-B33E-A936C12743EB}" type="presParOf" srcId="{CDCF289D-78A8-2847-AE7D-8C0F62667D08}" destId="{8F8CD023-B3AF-3347-B934-D9F8078F340D}" srcOrd="6" destOrd="0" presId="urn:microsoft.com/office/officeart/2005/8/layout/vList2"/>
    <dgm:cxn modelId="{402C5343-F612-1A46-A4FD-82C63FD763EE}" type="presParOf" srcId="{CDCF289D-78A8-2847-AE7D-8C0F62667D08}" destId="{44C820C0-56B2-BF40-9C5F-EAF1A376421A}" srcOrd="7" destOrd="0" presId="urn:microsoft.com/office/officeart/2005/8/layout/vList2"/>
    <dgm:cxn modelId="{C5F5F08E-8DC0-554C-9193-38BF3322106E}" type="presParOf" srcId="{CDCF289D-78A8-2847-AE7D-8C0F62667D08}" destId="{AD980D11-B1C9-7E48-B3AC-6C7DFF21D461}"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00749-214E-461E-AF7E-C83EADDAD2F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5C32495-0BAF-47E1-9BEB-8BE516A0F501}">
      <dgm:prSet/>
      <dgm:spPr/>
      <dgm:t>
        <a:bodyPr/>
        <a:lstStyle/>
        <a:p>
          <a:r>
            <a:rPr lang="en-US" b="0" i="0" dirty="0">
              <a:solidFill>
                <a:schemeClr val="tx2"/>
              </a:solidFill>
            </a:rPr>
            <a:t>Safety</a:t>
          </a:r>
          <a:endParaRPr lang="en-US" dirty="0">
            <a:solidFill>
              <a:schemeClr val="tx2"/>
            </a:solidFill>
          </a:endParaRPr>
        </a:p>
      </dgm:t>
    </dgm:pt>
    <dgm:pt modelId="{CFE79940-5E79-4EAD-AAC5-FF59FB036AAE}" type="parTrans" cxnId="{1B3F15B8-F8B9-4D4E-8606-8D06847AF13F}">
      <dgm:prSet/>
      <dgm:spPr/>
      <dgm:t>
        <a:bodyPr/>
        <a:lstStyle/>
        <a:p>
          <a:endParaRPr lang="en-US"/>
        </a:p>
      </dgm:t>
    </dgm:pt>
    <dgm:pt modelId="{61020FFB-9820-4911-A999-B89CE9CC4549}" type="sibTrans" cxnId="{1B3F15B8-F8B9-4D4E-8606-8D06847AF13F}">
      <dgm:prSet/>
      <dgm:spPr/>
      <dgm:t>
        <a:bodyPr/>
        <a:lstStyle/>
        <a:p>
          <a:endParaRPr lang="en-US"/>
        </a:p>
      </dgm:t>
    </dgm:pt>
    <dgm:pt modelId="{4D433E1E-D1E5-43AC-A8C9-714344436B31}">
      <dgm:prSet/>
      <dgm:spPr/>
      <dgm:t>
        <a:bodyPr/>
        <a:lstStyle/>
        <a:p>
          <a:r>
            <a:rPr lang="en-US" b="0" i="0" dirty="0">
              <a:solidFill>
                <a:schemeClr val="tx2"/>
              </a:solidFill>
            </a:rPr>
            <a:t>Trustworthiness and Transparency</a:t>
          </a:r>
          <a:endParaRPr lang="en-US" dirty="0">
            <a:solidFill>
              <a:schemeClr val="tx2"/>
            </a:solidFill>
          </a:endParaRPr>
        </a:p>
      </dgm:t>
    </dgm:pt>
    <dgm:pt modelId="{DED6A74D-3188-43EE-B2B4-8DA64148BE44}" type="parTrans" cxnId="{1A9D745E-FA18-43B1-8E26-C128C76A7355}">
      <dgm:prSet/>
      <dgm:spPr/>
      <dgm:t>
        <a:bodyPr/>
        <a:lstStyle/>
        <a:p>
          <a:endParaRPr lang="en-US"/>
        </a:p>
      </dgm:t>
    </dgm:pt>
    <dgm:pt modelId="{D47C8542-F0BF-44CB-8317-088AA74CCB7E}" type="sibTrans" cxnId="{1A9D745E-FA18-43B1-8E26-C128C76A7355}">
      <dgm:prSet/>
      <dgm:spPr/>
      <dgm:t>
        <a:bodyPr/>
        <a:lstStyle/>
        <a:p>
          <a:endParaRPr lang="en-US"/>
        </a:p>
      </dgm:t>
    </dgm:pt>
    <dgm:pt modelId="{CF7382BD-2C53-484D-8CAC-4236A416DBA4}">
      <dgm:prSet/>
      <dgm:spPr/>
      <dgm:t>
        <a:bodyPr/>
        <a:lstStyle/>
        <a:p>
          <a:r>
            <a:rPr lang="en-US" b="0" i="0" dirty="0">
              <a:solidFill>
                <a:schemeClr val="tx2"/>
              </a:solidFill>
            </a:rPr>
            <a:t>Peer Support</a:t>
          </a:r>
          <a:endParaRPr lang="en-US" dirty="0">
            <a:solidFill>
              <a:schemeClr val="tx2"/>
            </a:solidFill>
          </a:endParaRPr>
        </a:p>
      </dgm:t>
    </dgm:pt>
    <dgm:pt modelId="{FF76D9AF-A535-42A3-B3AA-827F8ECB7EE3}" type="parTrans" cxnId="{C5A23717-FC91-4F72-BB84-DCAD342C61D1}">
      <dgm:prSet/>
      <dgm:spPr/>
      <dgm:t>
        <a:bodyPr/>
        <a:lstStyle/>
        <a:p>
          <a:endParaRPr lang="en-US"/>
        </a:p>
      </dgm:t>
    </dgm:pt>
    <dgm:pt modelId="{3692B341-74BF-4A80-91D4-CA8A1B655327}" type="sibTrans" cxnId="{C5A23717-FC91-4F72-BB84-DCAD342C61D1}">
      <dgm:prSet/>
      <dgm:spPr/>
      <dgm:t>
        <a:bodyPr/>
        <a:lstStyle/>
        <a:p>
          <a:endParaRPr lang="en-US"/>
        </a:p>
      </dgm:t>
    </dgm:pt>
    <dgm:pt modelId="{D1F3FC6B-ABA7-40D5-81F3-643A5C515014}">
      <dgm:prSet/>
      <dgm:spPr/>
      <dgm:t>
        <a:bodyPr/>
        <a:lstStyle/>
        <a:p>
          <a:r>
            <a:rPr lang="en-US" b="0" i="0" dirty="0">
              <a:solidFill>
                <a:schemeClr val="tx2"/>
              </a:solidFill>
            </a:rPr>
            <a:t>Collaboration and Mutuality</a:t>
          </a:r>
          <a:endParaRPr lang="en-US" dirty="0">
            <a:solidFill>
              <a:schemeClr val="tx2"/>
            </a:solidFill>
          </a:endParaRPr>
        </a:p>
      </dgm:t>
    </dgm:pt>
    <dgm:pt modelId="{07C4C485-39E8-48C7-A753-EC9C72204276}" type="parTrans" cxnId="{2A3E589F-D8F0-4FFF-94BE-206428CE675D}">
      <dgm:prSet/>
      <dgm:spPr/>
      <dgm:t>
        <a:bodyPr/>
        <a:lstStyle/>
        <a:p>
          <a:endParaRPr lang="en-US"/>
        </a:p>
      </dgm:t>
    </dgm:pt>
    <dgm:pt modelId="{90317766-C4AF-4C40-8603-09F2EF9D1952}" type="sibTrans" cxnId="{2A3E589F-D8F0-4FFF-94BE-206428CE675D}">
      <dgm:prSet/>
      <dgm:spPr/>
      <dgm:t>
        <a:bodyPr/>
        <a:lstStyle/>
        <a:p>
          <a:endParaRPr lang="en-US"/>
        </a:p>
      </dgm:t>
    </dgm:pt>
    <dgm:pt modelId="{33D33943-C086-4781-9724-BF498D7EB21E}">
      <dgm:prSet/>
      <dgm:spPr/>
      <dgm:t>
        <a:bodyPr/>
        <a:lstStyle/>
        <a:p>
          <a:r>
            <a:rPr lang="en-US" b="0" i="0" dirty="0">
              <a:solidFill>
                <a:schemeClr val="tx2"/>
              </a:solidFill>
            </a:rPr>
            <a:t>Empowerment, Voice and Choice</a:t>
          </a:r>
          <a:endParaRPr lang="en-US" dirty="0">
            <a:solidFill>
              <a:schemeClr val="tx2"/>
            </a:solidFill>
          </a:endParaRPr>
        </a:p>
      </dgm:t>
    </dgm:pt>
    <dgm:pt modelId="{8045238E-0681-4C9B-8264-6BD7A7EF740F}" type="parTrans" cxnId="{9ABFAF4A-D2B0-451F-85F9-12C4C7FEA1DB}">
      <dgm:prSet/>
      <dgm:spPr/>
      <dgm:t>
        <a:bodyPr/>
        <a:lstStyle/>
        <a:p>
          <a:endParaRPr lang="en-US"/>
        </a:p>
      </dgm:t>
    </dgm:pt>
    <dgm:pt modelId="{A766FD8C-6F1F-407D-890E-EFADC713638B}" type="sibTrans" cxnId="{9ABFAF4A-D2B0-451F-85F9-12C4C7FEA1DB}">
      <dgm:prSet/>
      <dgm:spPr/>
      <dgm:t>
        <a:bodyPr/>
        <a:lstStyle/>
        <a:p>
          <a:endParaRPr lang="en-US"/>
        </a:p>
      </dgm:t>
    </dgm:pt>
    <dgm:pt modelId="{C15AA97D-9476-4F59-B528-DDD9FEA9BC91}">
      <dgm:prSet/>
      <dgm:spPr/>
      <dgm:t>
        <a:bodyPr/>
        <a:lstStyle/>
        <a:p>
          <a:r>
            <a:rPr lang="en-US" b="0" i="0" dirty="0">
              <a:solidFill>
                <a:schemeClr val="tx2"/>
              </a:solidFill>
            </a:rPr>
            <a:t>Cultural, Historical and Gender Issues</a:t>
          </a:r>
          <a:endParaRPr lang="en-US" dirty="0">
            <a:solidFill>
              <a:schemeClr val="tx2"/>
            </a:solidFill>
          </a:endParaRPr>
        </a:p>
      </dgm:t>
    </dgm:pt>
    <dgm:pt modelId="{903024F3-3F21-4D46-A604-6984574E9884}" type="parTrans" cxnId="{E6E2877D-F015-4713-A195-C6002EC8AB71}">
      <dgm:prSet/>
      <dgm:spPr/>
      <dgm:t>
        <a:bodyPr/>
        <a:lstStyle/>
        <a:p>
          <a:endParaRPr lang="en-US"/>
        </a:p>
      </dgm:t>
    </dgm:pt>
    <dgm:pt modelId="{C71B70F8-77B3-4838-81B0-109657A601FD}" type="sibTrans" cxnId="{E6E2877D-F015-4713-A195-C6002EC8AB71}">
      <dgm:prSet/>
      <dgm:spPr/>
      <dgm:t>
        <a:bodyPr/>
        <a:lstStyle/>
        <a:p>
          <a:endParaRPr lang="en-US"/>
        </a:p>
      </dgm:t>
    </dgm:pt>
    <dgm:pt modelId="{0FF1C490-A9BC-AB42-9115-7D600B341579}" type="pres">
      <dgm:prSet presAssocID="{B7A00749-214E-461E-AF7E-C83EADDAD2FE}" presName="vert0" presStyleCnt="0">
        <dgm:presLayoutVars>
          <dgm:dir/>
          <dgm:animOne val="branch"/>
          <dgm:animLvl val="lvl"/>
        </dgm:presLayoutVars>
      </dgm:prSet>
      <dgm:spPr/>
    </dgm:pt>
    <dgm:pt modelId="{FB171AF9-924D-9F42-A4AE-AED6604651D2}" type="pres">
      <dgm:prSet presAssocID="{95C32495-0BAF-47E1-9BEB-8BE516A0F501}" presName="thickLine" presStyleLbl="alignNode1" presStyleIdx="0" presStyleCnt="6"/>
      <dgm:spPr/>
    </dgm:pt>
    <dgm:pt modelId="{82948371-F7C2-1846-8BCD-E96EE3E55E82}" type="pres">
      <dgm:prSet presAssocID="{95C32495-0BAF-47E1-9BEB-8BE516A0F501}" presName="horz1" presStyleCnt="0"/>
      <dgm:spPr/>
    </dgm:pt>
    <dgm:pt modelId="{F4A28CF3-85FD-9940-B9AA-012BCDE48E0F}" type="pres">
      <dgm:prSet presAssocID="{95C32495-0BAF-47E1-9BEB-8BE516A0F501}" presName="tx1" presStyleLbl="revTx" presStyleIdx="0" presStyleCnt="6"/>
      <dgm:spPr/>
    </dgm:pt>
    <dgm:pt modelId="{D7A486D2-2E9F-6D49-908F-E0EB1C224CAC}" type="pres">
      <dgm:prSet presAssocID="{95C32495-0BAF-47E1-9BEB-8BE516A0F501}" presName="vert1" presStyleCnt="0"/>
      <dgm:spPr/>
    </dgm:pt>
    <dgm:pt modelId="{BFA8BDBB-FB65-0D4F-9B8C-0C8EAFBADE22}" type="pres">
      <dgm:prSet presAssocID="{4D433E1E-D1E5-43AC-A8C9-714344436B31}" presName="thickLine" presStyleLbl="alignNode1" presStyleIdx="1" presStyleCnt="6"/>
      <dgm:spPr/>
    </dgm:pt>
    <dgm:pt modelId="{45BBEE39-810A-4240-A0D1-BAE99C88C5CC}" type="pres">
      <dgm:prSet presAssocID="{4D433E1E-D1E5-43AC-A8C9-714344436B31}" presName="horz1" presStyleCnt="0"/>
      <dgm:spPr/>
    </dgm:pt>
    <dgm:pt modelId="{C7A72B48-1E1D-AB45-87DF-16AE2049CD91}" type="pres">
      <dgm:prSet presAssocID="{4D433E1E-D1E5-43AC-A8C9-714344436B31}" presName="tx1" presStyleLbl="revTx" presStyleIdx="1" presStyleCnt="6"/>
      <dgm:spPr/>
    </dgm:pt>
    <dgm:pt modelId="{4873C44C-7221-3146-9EA6-395D3A2A917E}" type="pres">
      <dgm:prSet presAssocID="{4D433E1E-D1E5-43AC-A8C9-714344436B31}" presName="vert1" presStyleCnt="0"/>
      <dgm:spPr/>
    </dgm:pt>
    <dgm:pt modelId="{C78962E5-9489-9745-B214-9017DE4F8F62}" type="pres">
      <dgm:prSet presAssocID="{CF7382BD-2C53-484D-8CAC-4236A416DBA4}" presName="thickLine" presStyleLbl="alignNode1" presStyleIdx="2" presStyleCnt="6"/>
      <dgm:spPr/>
    </dgm:pt>
    <dgm:pt modelId="{9681559C-53C7-5B45-8BE5-39246DF27DEA}" type="pres">
      <dgm:prSet presAssocID="{CF7382BD-2C53-484D-8CAC-4236A416DBA4}" presName="horz1" presStyleCnt="0"/>
      <dgm:spPr/>
    </dgm:pt>
    <dgm:pt modelId="{798B11F4-0EDE-F34E-A47E-43622D4D644E}" type="pres">
      <dgm:prSet presAssocID="{CF7382BD-2C53-484D-8CAC-4236A416DBA4}" presName="tx1" presStyleLbl="revTx" presStyleIdx="2" presStyleCnt="6"/>
      <dgm:spPr/>
    </dgm:pt>
    <dgm:pt modelId="{BB3E8B79-B2AF-FD4F-A1B3-958C083F4447}" type="pres">
      <dgm:prSet presAssocID="{CF7382BD-2C53-484D-8CAC-4236A416DBA4}" presName="vert1" presStyleCnt="0"/>
      <dgm:spPr/>
    </dgm:pt>
    <dgm:pt modelId="{F4521A49-EB53-D64A-A2CF-8E6F02730519}" type="pres">
      <dgm:prSet presAssocID="{D1F3FC6B-ABA7-40D5-81F3-643A5C515014}" presName="thickLine" presStyleLbl="alignNode1" presStyleIdx="3" presStyleCnt="6"/>
      <dgm:spPr/>
    </dgm:pt>
    <dgm:pt modelId="{346C0FCA-4113-B34D-BDC7-0F74EACD0F8D}" type="pres">
      <dgm:prSet presAssocID="{D1F3FC6B-ABA7-40D5-81F3-643A5C515014}" presName="horz1" presStyleCnt="0"/>
      <dgm:spPr/>
    </dgm:pt>
    <dgm:pt modelId="{7D6C5502-3D09-8943-823F-4CBF6151FAB0}" type="pres">
      <dgm:prSet presAssocID="{D1F3FC6B-ABA7-40D5-81F3-643A5C515014}" presName="tx1" presStyleLbl="revTx" presStyleIdx="3" presStyleCnt="6"/>
      <dgm:spPr/>
    </dgm:pt>
    <dgm:pt modelId="{31A2ED07-CC7B-C840-B6ED-0BABD45CD96E}" type="pres">
      <dgm:prSet presAssocID="{D1F3FC6B-ABA7-40D5-81F3-643A5C515014}" presName="vert1" presStyleCnt="0"/>
      <dgm:spPr/>
    </dgm:pt>
    <dgm:pt modelId="{ED6D9EDD-F087-DC4E-A553-0D2DB5BE0583}" type="pres">
      <dgm:prSet presAssocID="{33D33943-C086-4781-9724-BF498D7EB21E}" presName="thickLine" presStyleLbl="alignNode1" presStyleIdx="4" presStyleCnt="6"/>
      <dgm:spPr/>
    </dgm:pt>
    <dgm:pt modelId="{1AF87616-3A71-6B4E-802B-D2B00636A469}" type="pres">
      <dgm:prSet presAssocID="{33D33943-C086-4781-9724-BF498D7EB21E}" presName="horz1" presStyleCnt="0"/>
      <dgm:spPr/>
    </dgm:pt>
    <dgm:pt modelId="{A0933B20-FE2D-ED4F-AB6F-AA2A82F78750}" type="pres">
      <dgm:prSet presAssocID="{33D33943-C086-4781-9724-BF498D7EB21E}" presName="tx1" presStyleLbl="revTx" presStyleIdx="4" presStyleCnt="6"/>
      <dgm:spPr/>
    </dgm:pt>
    <dgm:pt modelId="{B610D640-FD3E-9D46-AA0C-6DEB393C22E5}" type="pres">
      <dgm:prSet presAssocID="{33D33943-C086-4781-9724-BF498D7EB21E}" presName="vert1" presStyleCnt="0"/>
      <dgm:spPr/>
    </dgm:pt>
    <dgm:pt modelId="{C036F6DC-574C-5145-A2DE-AB4D8EADD886}" type="pres">
      <dgm:prSet presAssocID="{C15AA97D-9476-4F59-B528-DDD9FEA9BC91}" presName="thickLine" presStyleLbl="alignNode1" presStyleIdx="5" presStyleCnt="6"/>
      <dgm:spPr/>
    </dgm:pt>
    <dgm:pt modelId="{E6F90D14-D24B-EE49-935B-EC38A085286E}" type="pres">
      <dgm:prSet presAssocID="{C15AA97D-9476-4F59-B528-DDD9FEA9BC91}" presName="horz1" presStyleCnt="0"/>
      <dgm:spPr/>
    </dgm:pt>
    <dgm:pt modelId="{C2BAE8F0-5230-7445-BD43-B9FA7906FCD3}" type="pres">
      <dgm:prSet presAssocID="{C15AA97D-9476-4F59-B528-DDD9FEA9BC91}" presName="tx1" presStyleLbl="revTx" presStyleIdx="5" presStyleCnt="6"/>
      <dgm:spPr/>
    </dgm:pt>
    <dgm:pt modelId="{7A90099C-66ED-B34A-8217-8A8165356857}" type="pres">
      <dgm:prSet presAssocID="{C15AA97D-9476-4F59-B528-DDD9FEA9BC91}" presName="vert1" presStyleCnt="0"/>
      <dgm:spPr/>
    </dgm:pt>
  </dgm:ptLst>
  <dgm:cxnLst>
    <dgm:cxn modelId="{2C804A00-CB51-AF4D-91C4-776992524D79}" type="presOf" srcId="{C15AA97D-9476-4F59-B528-DDD9FEA9BC91}" destId="{C2BAE8F0-5230-7445-BD43-B9FA7906FCD3}" srcOrd="0" destOrd="0" presId="urn:microsoft.com/office/officeart/2008/layout/LinedList"/>
    <dgm:cxn modelId="{BB9DF515-D918-8640-BF91-A4D2A55CEC4D}" type="presOf" srcId="{CF7382BD-2C53-484D-8CAC-4236A416DBA4}" destId="{798B11F4-0EDE-F34E-A47E-43622D4D644E}" srcOrd="0" destOrd="0" presId="urn:microsoft.com/office/officeart/2008/layout/LinedList"/>
    <dgm:cxn modelId="{C5A23717-FC91-4F72-BB84-DCAD342C61D1}" srcId="{B7A00749-214E-461E-AF7E-C83EADDAD2FE}" destId="{CF7382BD-2C53-484D-8CAC-4236A416DBA4}" srcOrd="2" destOrd="0" parTransId="{FF76D9AF-A535-42A3-B3AA-827F8ECB7EE3}" sibTransId="{3692B341-74BF-4A80-91D4-CA8A1B655327}"/>
    <dgm:cxn modelId="{D642CD19-9674-6A4E-AD11-FBB8268D0673}" type="presOf" srcId="{4D433E1E-D1E5-43AC-A8C9-714344436B31}" destId="{C7A72B48-1E1D-AB45-87DF-16AE2049CD91}" srcOrd="0" destOrd="0" presId="urn:microsoft.com/office/officeart/2008/layout/LinedList"/>
    <dgm:cxn modelId="{1A9D745E-FA18-43B1-8E26-C128C76A7355}" srcId="{B7A00749-214E-461E-AF7E-C83EADDAD2FE}" destId="{4D433E1E-D1E5-43AC-A8C9-714344436B31}" srcOrd="1" destOrd="0" parTransId="{DED6A74D-3188-43EE-B2B4-8DA64148BE44}" sibTransId="{D47C8542-F0BF-44CB-8317-088AA74CCB7E}"/>
    <dgm:cxn modelId="{9ABFAF4A-D2B0-451F-85F9-12C4C7FEA1DB}" srcId="{B7A00749-214E-461E-AF7E-C83EADDAD2FE}" destId="{33D33943-C086-4781-9724-BF498D7EB21E}" srcOrd="4" destOrd="0" parTransId="{8045238E-0681-4C9B-8264-6BD7A7EF740F}" sibTransId="{A766FD8C-6F1F-407D-890E-EFADC713638B}"/>
    <dgm:cxn modelId="{E6E2877D-F015-4713-A195-C6002EC8AB71}" srcId="{B7A00749-214E-461E-AF7E-C83EADDAD2FE}" destId="{C15AA97D-9476-4F59-B528-DDD9FEA9BC91}" srcOrd="5" destOrd="0" parTransId="{903024F3-3F21-4D46-A604-6984574E9884}" sibTransId="{C71B70F8-77B3-4838-81B0-109657A601FD}"/>
    <dgm:cxn modelId="{AFB91688-548D-434E-9C39-840895BDB6C1}" type="presOf" srcId="{D1F3FC6B-ABA7-40D5-81F3-643A5C515014}" destId="{7D6C5502-3D09-8943-823F-4CBF6151FAB0}" srcOrd="0" destOrd="0" presId="urn:microsoft.com/office/officeart/2008/layout/LinedList"/>
    <dgm:cxn modelId="{45103F97-7CAF-0F4F-A108-F153755C70CF}" type="presOf" srcId="{33D33943-C086-4781-9724-BF498D7EB21E}" destId="{A0933B20-FE2D-ED4F-AB6F-AA2A82F78750}" srcOrd="0" destOrd="0" presId="urn:microsoft.com/office/officeart/2008/layout/LinedList"/>
    <dgm:cxn modelId="{2A3E589F-D8F0-4FFF-94BE-206428CE675D}" srcId="{B7A00749-214E-461E-AF7E-C83EADDAD2FE}" destId="{D1F3FC6B-ABA7-40D5-81F3-643A5C515014}" srcOrd="3" destOrd="0" parTransId="{07C4C485-39E8-48C7-A753-EC9C72204276}" sibTransId="{90317766-C4AF-4C40-8603-09F2EF9D1952}"/>
    <dgm:cxn modelId="{1B3F15B8-F8B9-4D4E-8606-8D06847AF13F}" srcId="{B7A00749-214E-461E-AF7E-C83EADDAD2FE}" destId="{95C32495-0BAF-47E1-9BEB-8BE516A0F501}" srcOrd="0" destOrd="0" parTransId="{CFE79940-5E79-4EAD-AAC5-FF59FB036AAE}" sibTransId="{61020FFB-9820-4911-A999-B89CE9CC4549}"/>
    <dgm:cxn modelId="{D20988D6-0802-304B-A455-503008666FEE}" type="presOf" srcId="{B7A00749-214E-461E-AF7E-C83EADDAD2FE}" destId="{0FF1C490-A9BC-AB42-9115-7D600B341579}" srcOrd="0" destOrd="0" presId="urn:microsoft.com/office/officeart/2008/layout/LinedList"/>
    <dgm:cxn modelId="{991938EC-CBE7-E34C-A562-EA63AAD931B5}" type="presOf" srcId="{95C32495-0BAF-47E1-9BEB-8BE516A0F501}" destId="{F4A28CF3-85FD-9940-B9AA-012BCDE48E0F}" srcOrd="0" destOrd="0" presId="urn:microsoft.com/office/officeart/2008/layout/LinedList"/>
    <dgm:cxn modelId="{D2AC0256-1589-3E4A-8CC8-4622E63E5DD2}" type="presParOf" srcId="{0FF1C490-A9BC-AB42-9115-7D600B341579}" destId="{FB171AF9-924D-9F42-A4AE-AED6604651D2}" srcOrd="0" destOrd="0" presId="urn:microsoft.com/office/officeart/2008/layout/LinedList"/>
    <dgm:cxn modelId="{42872D31-A7BE-DE4D-9BB3-DBF0A1882A3F}" type="presParOf" srcId="{0FF1C490-A9BC-AB42-9115-7D600B341579}" destId="{82948371-F7C2-1846-8BCD-E96EE3E55E82}" srcOrd="1" destOrd="0" presId="urn:microsoft.com/office/officeart/2008/layout/LinedList"/>
    <dgm:cxn modelId="{38F9BA26-853D-5C47-A3A8-BCD32FB325EF}" type="presParOf" srcId="{82948371-F7C2-1846-8BCD-E96EE3E55E82}" destId="{F4A28CF3-85FD-9940-B9AA-012BCDE48E0F}" srcOrd="0" destOrd="0" presId="urn:microsoft.com/office/officeart/2008/layout/LinedList"/>
    <dgm:cxn modelId="{E73FE698-6B1A-914E-B68C-BF91DB91CD9C}" type="presParOf" srcId="{82948371-F7C2-1846-8BCD-E96EE3E55E82}" destId="{D7A486D2-2E9F-6D49-908F-E0EB1C224CAC}" srcOrd="1" destOrd="0" presId="urn:microsoft.com/office/officeart/2008/layout/LinedList"/>
    <dgm:cxn modelId="{CFF6E607-8365-C347-B70F-C88D5BEF1C71}" type="presParOf" srcId="{0FF1C490-A9BC-AB42-9115-7D600B341579}" destId="{BFA8BDBB-FB65-0D4F-9B8C-0C8EAFBADE22}" srcOrd="2" destOrd="0" presId="urn:microsoft.com/office/officeart/2008/layout/LinedList"/>
    <dgm:cxn modelId="{8BAAAA8E-27C7-5643-8F5E-7A583DCF828E}" type="presParOf" srcId="{0FF1C490-A9BC-AB42-9115-7D600B341579}" destId="{45BBEE39-810A-4240-A0D1-BAE99C88C5CC}" srcOrd="3" destOrd="0" presId="urn:microsoft.com/office/officeart/2008/layout/LinedList"/>
    <dgm:cxn modelId="{EFE2C75D-4CB3-3C41-BF76-A602D51FEA06}" type="presParOf" srcId="{45BBEE39-810A-4240-A0D1-BAE99C88C5CC}" destId="{C7A72B48-1E1D-AB45-87DF-16AE2049CD91}" srcOrd="0" destOrd="0" presId="urn:microsoft.com/office/officeart/2008/layout/LinedList"/>
    <dgm:cxn modelId="{255D20B6-1EDC-F84D-8EBB-D87FFC147965}" type="presParOf" srcId="{45BBEE39-810A-4240-A0D1-BAE99C88C5CC}" destId="{4873C44C-7221-3146-9EA6-395D3A2A917E}" srcOrd="1" destOrd="0" presId="urn:microsoft.com/office/officeart/2008/layout/LinedList"/>
    <dgm:cxn modelId="{183DA355-CB3C-E446-8253-53D33331978E}" type="presParOf" srcId="{0FF1C490-A9BC-AB42-9115-7D600B341579}" destId="{C78962E5-9489-9745-B214-9017DE4F8F62}" srcOrd="4" destOrd="0" presId="urn:microsoft.com/office/officeart/2008/layout/LinedList"/>
    <dgm:cxn modelId="{0358A175-383E-6647-828C-273277D547C9}" type="presParOf" srcId="{0FF1C490-A9BC-AB42-9115-7D600B341579}" destId="{9681559C-53C7-5B45-8BE5-39246DF27DEA}" srcOrd="5" destOrd="0" presId="urn:microsoft.com/office/officeart/2008/layout/LinedList"/>
    <dgm:cxn modelId="{3FB0579A-700D-B748-A880-428615544215}" type="presParOf" srcId="{9681559C-53C7-5B45-8BE5-39246DF27DEA}" destId="{798B11F4-0EDE-F34E-A47E-43622D4D644E}" srcOrd="0" destOrd="0" presId="urn:microsoft.com/office/officeart/2008/layout/LinedList"/>
    <dgm:cxn modelId="{51D7E185-DB2D-8D4D-A760-EA9BB5A59F44}" type="presParOf" srcId="{9681559C-53C7-5B45-8BE5-39246DF27DEA}" destId="{BB3E8B79-B2AF-FD4F-A1B3-958C083F4447}" srcOrd="1" destOrd="0" presId="urn:microsoft.com/office/officeart/2008/layout/LinedList"/>
    <dgm:cxn modelId="{F5E7A1AD-5AA5-F047-9B2E-3594D92E1A15}" type="presParOf" srcId="{0FF1C490-A9BC-AB42-9115-7D600B341579}" destId="{F4521A49-EB53-D64A-A2CF-8E6F02730519}" srcOrd="6" destOrd="0" presId="urn:microsoft.com/office/officeart/2008/layout/LinedList"/>
    <dgm:cxn modelId="{66D5AF51-2952-CF4E-83FD-6AD2B27ED0E1}" type="presParOf" srcId="{0FF1C490-A9BC-AB42-9115-7D600B341579}" destId="{346C0FCA-4113-B34D-BDC7-0F74EACD0F8D}" srcOrd="7" destOrd="0" presId="urn:microsoft.com/office/officeart/2008/layout/LinedList"/>
    <dgm:cxn modelId="{69D77906-7EE5-D54D-93ED-9DED328819E2}" type="presParOf" srcId="{346C0FCA-4113-B34D-BDC7-0F74EACD0F8D}" destId="{7D6C5502-3D09-8943-823F-4CBF6151FAB0}" srcOrd="0" destOrd="0" presId="urn:microsoft.com/office/officeart/2008/layout/LinedList"/>
    <dgm:cxn modelId="{6C6C6E6F-0DEA-0E4E-BCB7-8E5B3FCFDF0A}" type="presParOf" srcId="{346C0FCA-4113-B34D-BDC7-0F74EACD0F8D}" destId="{31A2ED07-CC7B-C840-B6ED-0BABD45CD96E}" srcOrd="1" destOrd="0" presId="urn:microsoft.com/office/officeart/2008/layout/LinedList"/>
    <dgm:cxn modelId="{34D7392C-59B7-5B44-B06E-3095874F5E91}" type="presParOf" srcId="{0FF1C490-A9BC-AB42-9115-7D600B341579}" destId="{ED6D9EDD-F087-DC4E-A553-0D2DB5BE0583}" srcOrd="8" destOrd="0" presId="urn:microsoft.com/office/officeart/2008/layout/LinedList"/>
    <dgm:cxn modelId="{194A17DA-9CD2-6C4A-8A2C-DB9329EC8F3E}" type="presParOf" srcId="{0FF1C490-A9BC-AB42-9115-7D600B341579}" destId="{1AF87616-3A71-6B4E-802B-D2B00636A469}" srcOrd="9" destOrd="0" presId="urn:microsoft.com/office/officeart/2008/layout/LinedList"/>
    <dgm:cxn modelId="{04F6BDE6-8085-6E41-A358-75F6A45D0B74}" type="presParOf" srcId="{1AF87616-3A71-6B4E-802B-D2B00636A469}" destId="{A0933B20-FE2D-ED4F-AB6F-AA2A82F78750}" srcOrd="0" destOrd="0" presId="urn:microsoft.com/office/officeart/2008/layout/LinedList"/>
    <dgm:cxn modelId="{734259F1-76A3-5343-B6E1-DAE8406F6292}" type="presParOf" srcId="{1AF87616-3A71-6B4E-802B-D2B00636A469}" destId="{B610D640-FD3E-9D46-AA0C-6DEB393C22E5}" srcOrd="1" destOrd="0" presId="urn:microsoft.com/office/officeart/2008/layout/LinedList"/>
    <dgm:cxn modelId="{F3D34144-3841-5D42-AA07-FA8993FC0FE6}" type="presParOf" srcId="{0FF1C490-A9BC-AB42-9115-7D600B341579}" destId="{C036F6DC-574C-5145-A2DE-AB4D8EADD886}" srcOrd="10" destOrd="0" presId="urn:microsoft.com/office/officeart/2008/layout/LinedList"/>
    <dgm:cxn modelId="{EB4D700C-CD54-5E4A-B513-820D7CC2CBDF}" type="presParOf" srcId="{0FF1C490-A9BC-AB42-9115-7D600B341579}" destId="{E6F90D14-D24B-EE49-935B-EC38A085286E}" srcOrd="11" destOrd="0" presId="urn:microsoft.com/office/officeart/2008/layout/LinedList"/>
    <dgm:cxn modelId="{662795E5-84A7-CB4D-A0B7-7C9E04C185B7}" type="presParOf" srcId="{E6F90D14-D24B-EE49-935B-EC38A085286E}" destId="{C2BAE8F0-5230-7445-BD43-B9FA7906FCD3}" srcOrd="0" destOrd="0" presId="urn:microsoft.com/office/officeart/2008/layout/LinedList"/>
    <dgm:cxn modelId="{79EBB3D2-809D-F84C-94AF-4B466A0B1B43}" type="presParOf" srcId="{E6F90D14-D24B-EE49-935B-EC38A085286E}" destId="{7A90099C-66ED-B34A-8217-8A81653568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00749-214E-461E-AF7E-C83EADDAD2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5C32495-0BAF-47E1-9BEB-8BE516A0F501}">
      <dgm:prSet/>
      <dgm:spPr/>
      <dgm:t>
        <a:bodyPr/>
        <a:lstStyle/>
        <a:p>
          <a:r>
            <a:rPr lang="en-US" b="0" i="0" dirty="0">
              <a:solidFill>
                <a:schemeClr val="tx2"/>
              </a:solidFill>
            </a:rPr>
            <a:t>Self-kindness versus Self-judgement</a:t>
          </a:r>
          <a:endParaRPr lang="en-US" dirty="0">
            <a:solidFill>
              <a:schemeClr val="tx2"/>
            </a:solidFill>
          </a:endParaRPr>
        </a:p>
      </dgm:t>
    </dgm:pt>
    <dgm:pt modelId="{CFE79940-5E79-4EAD-AAC5-FF59FB036AAE}" type="parTrans" cxnId="{1B3F15B8-F8B9-4D4E-8606-8D06847AF13F}">
      <dgm:prSet/>
      <dgm:spPr/>
      <dgm:t>
        <a:bodyPr/>
        <a:lstStyle/>
        <a:p>
          <a:endParaRPr lang="en-US"/>
        </a:p>
      </dgm:t>
    </dgm:pt>
    <dgm:pt modelId="{61020FFB-9820-4911-A999-B89CE9CC4549}" type="sibTrans" cxnId="{1B3F15B8-F8B9-4D4E-8606-8D06847AF13F}">
      <dgm:prSet/>
      <dgm:spPr/>
      <dgm:t>
        <a:bodyPr/>
        <a:lstStyle/>
        <a:p>
          <a:endParaRPr lang="en-US"/>
        </a:p>
      </dgm:t>
    </dgm:pt>
    <dgm:pt modelId="{4D433E1E-D1E5-43AC-A8C9-714344436B31}">
      <dgm:prSet/>
      <dgm:spPr/>
      <dgm:t>
        <a:bodyPr/>
        <a:lstStyle/>
        <a:p>
          <a:r>
            <a:rPr lang="en-US" b="0" i="0" dirty="0">
              <a:solidFill>
                <a:schemeClr val="tx2"/>
              </a:solidFill>
            </a:rPr>
            <a:t>Common humanity versus Isolation</a:t>
          </a:r>
          <a:endParaRPr lang="en-US" dirty="0">
            <a:solidFill>
              <a:schemeClr val="tx2"/>
            </a:solidFill>
          </a:endParaRPr>
        </a:p>
      </dgm:t>
    </dgm:pt>
    <dgm:pt modelId="{DED6A74D-3188-43EE-B2B4-8DA64148BE44}" type="parTrans" cxnId="{1A9D745E-FA18-43B1-8E26-C128C76A7355}">
      <dgm:prSet/>
      <dgm:spPr/>
      <dgm:t>
        <a:bodyPr/>
        <a:lstStyle/>
        <a:p>
          <a:endParaRPr lang="en-US"/>
        </a:p>
      </dgm:t>
    </dgm:pt>
    <dgm:pt modelId="{D47C8542-F0BF-44CB-8317-088AA74CCB7E}" type="sibTrans" cxnId="{1A9D745E-FA18-43B1-8E26-C128C76A7355}">
      <dgm:prSet/>
      <dgm:spPr/>
      <dgm:t>
        <a:bodyPr/>
        <a:lstStyle/>
        <a:p>
          <a:endParaRPr lang="en-US"/>
        </a:p>
      </dgm:t>
    </dgm:pt>
    <dgm:pt modelId="{CF7382BD-2C53-484D-8CAC-4236A416DBA4}">
      <dgm:prSet/>
      <dgm:spPr/>
      <dgm:t>
        <a:bodyPr/>
        <a:lstStyle/>
        <a:p>
          <a:r>
            <a:rPr lang="en-US" b="0" i="0" dirty="0">
              <a:solidFill>
                <a:schemeClr val="tx2"/>
              </a:solidFill>
            </a:rPr>
            <a:t>Mindfulness versus Over-Identification</a:t>
          </a:r>
          <a:endParaRPr lang="en-US" dirty="0">
            <a:solidFill>
              <a:schemeClr val="tx2"/>
            </a:solidFill>
          </a:endParaRPr>
        </a:p>
      </dgm:t>
    </dgm:pt>
    <dgm:pt modelId="{3692B341-74BF-4A80-91D4-CA8A1B655327}" type="sibTrans" cxnId="{C5A23717-FC91-4F72-BB84-DCAD342C61D1}">
      <dgm:prSet/>
      <dgm:spPr/>
      <dgm:t>
        <a:bodyPr/>
        <a:lstStyle/>
        <a:p>
          <a:endParaRPr lang="en-US"/>
        </a:p>
      </dgm:t>
    </dgm:pt>
    <dgm:pt modelId="{FF76D9AF-A535-42A3-B3AA-827F8ECB7EE3}" type="parTrans" cxnId="{C5A23717-FC91-4F72-BB84-DCAD342C61D1}">
      <dgm:prSet/>
      <dgm:spPr/>
      <dgm:t>
        <a:bodyPr/>
        <a:lstStyle/>
        <a:p>
          <a:endParaRPr lang="en-US"/>
        </a:p>
      </dgm:t>
    </dgm:pt>
    <dgm:pt modelId="{0FF1C490-A9BC-AB42-9115-7D600B341579}" type="pres">
      <dgm:prSet presAssocID="{B7A00749-214E-461E-AF7E-C83EADDAD2FE}" presName="vert0" presStyleCnt="0">
        <dgm:presLayoutVars>
          <dgm:dir/>
          <dgm:animOne val="branch"/>
          <dgm:animLvl val="lvl"/>
        </dgm:presLayoutVars>
      </dgm:prSet>
      <dgm:spPr/>
    </dgm:pt>
    <dgm:pt modelId="{FB171AF9-924D-9F42-A4AE-AED6604651D2}" type="pres">
      <dgm:prSet presAssocID="{95C32495-0BAF-47E1-9BEB-8BE516A0F501}" presName="thickLine" presStyleLbl="alignNode1" presStyleIdx="0" presStyleCnt="3"/>
      <dgm:spPr/>
    </dgm:pt>
    <dgm:pt modelId="{82948371-F7C2-1846-8BCD-E96EE3E55E82}" type="pres">
      <dgm:prSet presAssocID="{95C32495-0BAF-47E1-9BEB-8BE516A0F501}" presName="horz1" presStyleCnt="0"/>
      <dgm:spPr/>
    </dgm:pt>
    <dgm:pt modelId="{F4A28CF3-85FD-9940-B9AA-012BCDE48E0F}" type="pres">
      <dgm:prSet presAssocID="{95C32495-0BAF-47E1-9BEB-8BE516A0F501}" presName="tx1" presStyleLbl="revTx" presStyleIdx="0" presStyleCnt="3"/>
      <dgm:spPr/>
    </dgm:pt>
    <dgm:pt modelId="{D7A486D2-2E9F-6D49-908F-E0EB1C224CAC}" type="pres">
      <dgm:prSet presAssocID="{95C32495-0BAF-47E1-9BEB-8BE516A0F501}" presName="vert1" presStyleCnt="0"/>
      <dgm:spPr/>
    </dgm:pt>
    <dgm:pt modelId="{BFA8BDBB-FB65-0D4F-9B8C-0C8EAFBADE22}" type="pres">
      <dgm:prSet presAssocID="{4D433E1E-D1E5-43AC-A8C9-714344436B31}" presName="thickLine" presStyleLbl="alignNode1" presStyleIdx="1" presStyleCnt="3"/>
      <dgm:spPr/>
    </dgm:pt>
    <dgm:pt modelId="{45BBEE39-810A-4240-A0D1-BAE99C88C5CC}" type="pres">
      <dgm:prSet presAssocID="{4D433E1E-D1E5-43AC-A8C9-714344436B31}" presName="horz1" presStyleCnt="0"/>
      <dgm:spPr/>
    </dgm:pt>
    <dgm:pt modelId="{C7A72B48-1E1D-AB45-87DF-16AE2049CD91}" type="pres">
      <dgm:prSet presAssocID="{4D433E1E-D1E5-43AC-A8C9-714344436B31}" presName="tx1" presStyleLbl="revTx" presStyleIdx="1" presStyleCnt="3"/>
      <dgm:spPr/>
    </dgm:pt>
    <dgm:pt modelId="{4873C44C-7221-3146-9EA6-395D3A2A917E}" type="pres">
      <dgm:prSet presAssocID="{4D433E1E-D1E5-43AC-A8C9-714344436B31}" presName="vert1" presStyleCnt="0"/>
      <dgm:spPr/>
    </dgm:pt>
    <dgm:pt modelId="{C78962E5-9489-9745-B214-9017DE4F8F62}" type="pres">
      <dgm:prSet presAssocID="{CF7382BD-2C53-484D-8CAC-4236A416DBA4}" presName="thickLine" presStyleLbl="alignNode1" presStyleIdx="2" presStyleCnt="3"/>
      <dgm:spPr/>
    </dgm:pt>
    <dgm:pt modelId="{9681559C-53C7-5B45-8BE5-39246DF27DEA}" type="pres">
      <dgm:prSet presAssocID="{CF7382BD-2C53-484D-8CAC-4236A416DBA4}" presName="horz1" presStyleCnt="0"/>
      <dgm:spPr/>
    </dgm:pt>
    <dgm:pt modelId="{798B11F4-0EDE-F34E-A47E-43622D4D644E}" type="pres">
      <dgm:prSet presAssocID="{CF7382BD-2C53-484D-8CAC-4236A416DBA4}" presName="tx1" presStyleLbl="revTx" presStyleIdx="2" presStyleCnt="3"/>
      <dgm:spPr/>
    </dgm:pt>
    <dgm:pt modelId="{BB3E8B79-B2AF-FD4F-A1B3-958C083F4447}" type="pres">
      <dgm:prSet presAssocID="{CF7382BD-2C53-484D-8CAC-4236A416DBA4}" presName="vert1" presStyleCnt="0"/>
      <dgm:spPr/>
    </dgm:pt>
  </dgm:ptLst>
  <dgm:cxnLst>
    <dgm:cxn modelId="{BB9DF515-D918-8640-BF91-A4D2A55CEC4D}" type="presOf" srcId="{CF7382BD-2C53-484D-8CAC-4236A416DBA4}" destId="{798B11F4-0EDE-F34E-A47E-43622D4D644E}" srcOrd="0" destOrd="0" presId="urn:microsoft.com/office/officeart/2008/layout/LinedList"/>
    <dgm:cxn modelId="{C5A23717-FC91-4F72-BB84-DCAD342C61D1}" srcId="{B7A00749-214E-461E-AF7E-C83EADDAD2FE}" destId="{CF7382BD-2C53-484D-8CAC-4236A416DBA4}" srcOrd="2" destOrd="0" parTransId="{FF76D9AF-A535-42A3-B3AA-827F8ECB7EE3}" sibTransId="{3692B341-74BF-4A80-91D4-CA8A1B655327}"/>
    <dgm:cxn modelId="{D642CD19-9674-6A4E-AD11-FBB8268D0673}" type="presOf" srcId="{4D433E1E-D1E5-43AC-A8C9-714344436B31}" destId="{C7A72B48-1E1D-AB45-87DF-16AE2049CD91}" srcOrd="0" destOrd="0" presId="urn:microsoft.com/office/officeart/2008/layout/LinedList"/>
    <dgm:cxn modelId="{1A9D745E-FA18-43B1-8E26-C128C76A7355}" srcId="{B7A00749-214E-461E-AF7E-C83EADDAD2FE}" destId="{4D433E1E-D1E5-43AC-A8C9-714344436B31}" srcOrd="1" destOrd="0" parTransId="{DED6A74D-3188-43EE-B2B4-8DA64148BE44}" sibTransId="{D47C8542-F0BF-44CB-8317-088AA74CCB7E}"/>
    <dgm:cxn modelId="{1B3F15B8-F8B9-4D4E-8606-8D06847AF13F}" srcId="{B7A00749-214E-461E-AF7E-C83EADDAD2FE}" destId="{95C32495-0BAF-47E1-9BEB-8BE516A0F501}" srcOrd="0" destOrd="0" parTransId="{CFE79940-5E79-4EAD-AAC5-FF59FB036AAE}" sibTransId="{61020FFB-9820-4911-A999-B89CE9CC4549}"/>
    <dgm:cxn modelId="{D20988D6-0802-304B-A455-503008666FEE}" type="presOf" srcId="{B7A00749-214E-461E-AF7E-C83EADDAD2FE}" destId="{0FF1C490-A9BC-AB42-9115-7D600B341579}" srcOrd="0" destOrd="0" presId="urn:microsoft.com/office/officeart/2008/layout/LinedList"/>
    <dgm:cxn modelId="{991938EC-CBE7-E34C-A562-EA63AAD931B5}" type="presOf" srcId="{95C32495-0BAF-47E1-9BEB-8BE516A0F501}" destId="{F4A28CF3-85FD-9940-B9AA-012BCDE48E0F}" srcOrd="0" destOrd="0" presId="urn:microsoft.com/office/officeart/2008/layout/LinedList"/>
    <dgm:cxn modelId="{D2AC0256-1589-3E4A-8CC8-4622E63E5DD2}" type="presParOf" srcId="{0FF1C490-A9BC-AB42-9115-7D600B341579}" destId="{FB171AF9-924D-9F42-A4AE-AED6604651D2}" srcOrd="0" destOrd="0" presId="urn:microsoft.com/office/officeart/2008/layout/LinedList"/>
    <dgm:cxn modelId="{42872D31-A7BE-DE4D-9BB3-DBF0A1882A3F}" type="presParOf" srcId="{0FF1C490-A9BC-AB42-9115-7D600B341579}" destId="{82948371-F7C2-1846-8BCD-E96EE3E55E82}" srcOrd="1" destOrd="0" presId="urn:microsoft.com/office/officeart/2008/layout/LinedList"/>
    <dgm:cxn modelId="{38F9BA26-853D-5C47-A3A8-BCD32FB325EF}" type="presParOf" srcId="{82948371-F7C2-1846-8BCD-E96EE3E55E82}" destId="{F4A28CF3-85FD-9940-B9AA-012BCDE48E0F}" srcOrd="0" destOrd="0" presId="urn:microsoft.com/office/officeart/2008/layout/LinedList"/>
    <dgm:cxn modelId="{E73FE698-6B1A-914E-B68C-BF91DB91CD9C}" type="presParOf" srcId="{82948371-F7C2-1846-8BCD-E96EE3E55E82}" destId="{D7A486D2-2E9F-6D49-908F-E0EB1C224CAC}" srcOrd="1" destOrd="0" presId="urn:microsoft.com/office/officeart/2008/layout/LinedList"/>
    <dgm:cxn modelId="{CFF6E607-8365-C347-B70F-C88D5BEF1C71}" type="presParOf" srcId="{0FF1C490-A9BC-AB42-9115-7D600B341579}" destId="{BFA8BDBB-FB65-0D4F-9B8C-0C8EAFBADE22}" srcOrd="2" destOrd="0" presId="urn:microsoft.com/office/officeart/2008/layout/LinedList"/>
    <dgm:cxn modelId="{8BAAAA8E-27C7-5643-8F5E-7A583DCF828E}" type="presParOf" srcId="{0FF1C490-A9BC-AB42-9115-7D600B341579}" destId="{45BBEE39-810A-4240-A0D1-BAE99C88C5CC}" srcOrd="3" destOrd="0" presId="urn:microsoft.com/office/officeart/2008/layout/LinedList"/>
    <dgm:cxn modelId="{EFE2C75D-4CB3-3C41-BF76-A602D51FEA06}" type="presParOf" srcId="{45BBEE39-810A-4240-A0D1-BAE99C88C5CC}" destId="{C7A72B48-1E1D-AB45-87DF-16AE2049CD91}" srcOrd="0" destOrd="0" presId="urn:microsoft.com/office/officeart/2008/layout/LinedList"/>
    <dgm:cxn modelId="{255D20B6-1EDC-F84D-8EBB-D87FFC147965}" type="presParOf" srcId="{45BBEE39-810A-4240-A0D1-BAE99C88C5CC}" destId="{4873C44C-7221-3146-9EA6-395D3A2A917E}" srcOrd="1" destOrd="0" presId="urn:microsoft.com/office/officeart/2008/layout/LinedList"/>
    <dgm:cxn modelId="{183DA355-CB3C-E446-8253-53D33331978E}" type="presParOf" srcId="{0FF1C490-A9BC-AB42-9115-7D600B341579}" destId="{C78962E5-9489-9745-B214-9017DE4F8F62}" srcOrd="4" destOrd="0" presId="urn:microsoft.com/office/officeart/2008/layout/LinedList"/>
    <dgm:cxn modelId="{0358A175-383E-6647-828C-273277D547C9}" type="presParOf" srcId="{0FF1C490-A9BC-AB42-9115-7D600B341579}" destId="{9681559C-53C7-5B45-8BE5-39246DF27DEA}" srcOrd="5" destOrd="0" presId="urn:microsoft.com/office/officeart/2008/layout/LinedList"/>
    <dgm:cxn modelId="{3FB0579A-700D-B748-A880-428615544215}" type="presParOf" srcId="{9681559C-53C7-5B45-8BE5-39246DF27DEA}" destId="{798B11F4-0EDE-F34E-A47E-43622D4D644E}" srcOrd="0" destOrd="0" presId="urn:microsoft.com/office/officeart/2008/layout/LinedList"/>
    <dgm:cxn modelId="{51D7E185-DB2D-8D4D-A760-EA9BB5A59F44}" type="presParOf" srcId="{9681559C-53C7-5B45-8BE5-39246DF27DEA}" destId="{BB3E8B79-B2AF-FD4F-A1B3-958C083F444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D2E99-35F8-EC49-AEEE-745813B3CC63}">
      <dsp:nvSpPr>
        <dsp:cNvPr id="0" name=""/>
        <dsp:cNvSpPr/>
      </dsp:nvSpPr>
      <dsp:spPr>
        <a:xfrm>
          <a:off x="0" y="15880"/>
          <a:ext cx="4619621" cy="695565"/>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FFFF"/>
              </a:solidFill>
            </a:rPr>
            <a:t>Personal Circumstances</a:t>
          </a:r>
        </a:p>
      </dsp:txBody>
      <dsp:txXfrm>
        <a:off x="33955" y="49835"/>
        <a:ext cx="4551711" cy="627655"/>
      </dsp:txXfrm>
    </dsp:sp>
    <dsp:sp modelId="{78469546-2990-984B-B194-249127F956D6}">
      <dsp:nvSpPr>
        <dsp:cNvPr id="0" name=""/>
        <dsp:cNvSpPr/>
      </dsp:nvSpPr>
      <dsp:spPr>
        <a:xfrm>
          <a:off x="0" y="794965"/>
          <a:ext cx="4619621" cy="695565"/>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FFFF"/>
              </a:solidFill>
            </a:rPr>
            <a:t>Work-Related Grief &amp; Loss</a:t>
          </a:r>
        </a:p>
      </dsp:txBody>
      <dsp:txXfrm>
        <a:off x="33955" y="828920"/>
        <a:ext cx="4551711" cy="627655"/>
      </dsp:txXfrm>
    </dsp:sp>
    <dsp:sp modelId="{B7B6EAE3-4047-5E43-9E77-D8B785CC6E05}">
      <dsp:nvSpPr>
        <dsp:cNvPr id="0" name=""/>
        <dsp:cNvSpPr/>
      </dsp:nvSpPr>
      <dsp:spPr>
        <a:xfrm>
          <a:off x="0" y="1574050"/>
          <a:ext cx="4619621" cy="695565"/>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FFFF"/>
              </a:solidFill>
            </a:rPr>
            <a:t>Exposure to Trauma</a:t>
          </a:r>
        </a:p>
      </dsp:txBody>
      <dsp:txXfrm>
        <a:off x="33955" y="1608005"/>
        <a:ext cx="4551711" cy="627655"/>
      </dsp:txXfrm>
    </dsp:sp>
    <dsp:sp modelId="{8F8CD023-B3AF-3347-B934-D9F8078F340D}">
      <dsp:nvSpPr>
        <dsp:cNvPr id="0" name=""/>
        <dsp:cNvSpPr/>
      </dsp:nvSpPr>
      <dsp:spPr>
        <a:xfrm>
          <a:off x="0" y="2353135"/>
          <a:ext cx="4619621" cy="695565"/>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FFFF"/>
              </a:solidFill>
            </a:rPr>
            <a:t>Indirect Trauma</a:t>
          </a:r>
        </a:p>
      </dsp:txBody>
      <dsp:txXfrm>
        <a:off x="33955" y="2387090"/>
        <a:ext cx="4551711" cy="627655"/>
      </dsp:txXfrm>
    </dsp:sp>
    <dsp:sp modelId="{AD980D11-B1C9-7E48-B3AC-6C7DFF21D461}">
      <dsp:nvSpPr>
        <dsp:cNvPr id="0" name=""/>
        <dsp:cNvSpPr/>
      </dsp:nvSpPr>
      <dsp:spPr>
        <a:xfrm>
          <a:off x="0" y="3132220"/>
          <a:ext cx="4619621" cy="695565"/>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FFFFFF"/>
              </a:solidFill>
            </a:rPr>
            <a:t>Socio-Cultural Context</a:t>
          </a:r>
        </a:p>
      </dsp:txBody>
      <dsp:txXfrm>
        <a:off x="33955" y="3166175"/>
        <a:ext cx="4551711"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71AF9-924D-9F42-A4AE-AED6604651D2}">
      <dsp:nvSpPr>
        <dsp:cNvPr id="0" name=""/>
        <dsp:cNvSpPr/>
      </dsp:nvSpPr>
      <dsp:spPr>
        <a:xfrm>
          <a:off x="0" y="186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28CF3-85FD-9940-B9AA-012BCDE48E0F}">
      <dsp:nvSpPr>
        <dsp:cNvPr id="0" name=""/>
        <dsp:cNvSpPr/>
      </dsp:nvSpPr>
      <dsp:spPr>
        <a:xfrm>
          <a:off x="0" y="1865"/>
          <a:ext cx="10515600" cy="63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solidFill>
                <a:schemeClr val="tx2"/>
              </a:solidFill>
            </a:rPr>
            <a:t>Safety</a:t>
          </a:r>
          <a:endParaRPr lang="en-US" sz="2900" kern="1200" dirty="0">
            <a:solidFill>
              <a:schemeClr val="tx2"/>
            </a:solidFill>
          </a:endParaRPr>
        </a:p>
      </dsp:txBody>
      <dsp:txXfrm>
        <a:off x="0" y="1865"/>
        <a:ext cx="10515600" cy="636137"/>
      </dsp:txXfrm>
    </dsp:sp>
    <dsp:sp modelId="{BFA8BDBB-FB65-0D4F-9B8C-0C8EAFBADE22}">
      <dsp:nvSpPr>
        <dsp:cNvPr id="0" name=""/>
        <dsp:cNvSpPr/>
      </dsp:nvSpPr>
      <dsp:spPr>
        <a:xfrm>
          <a:off x="0" y="6380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72B48-1E1D-AB45-87DF-16AE2049CD91}">
      <dsp:nvSpPr>
        <dsp:cNvPr id="0" name=""/>
        <dsp:cNvSpPr/>
      </dsp:nvSpPr>
      <dsp:spPr>
        <a:xfrm>
          <a:off x="0" y="638003"/>
          <a:ext cx="10515600" cy="63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solidFill>
                <a:schemeClr val="tx2"/>
              </a:solidFill>
            </a:rPr>
            <a:t>Trustworthiness and Transparency</a:t>
          </a:r>
          <a:endParaRPr lang="en-US" sz="2900" kern="1200" dirty="0">
            <a:solidFill>
              <a:schemeClr val="tx2"/>
            </a:solidFill>
          </a:endParaRPr>
        </a:p>
      </dsp:txBody>
      <dsp:txXfrm>
        <a:off x="0" y="638003"/>
        <a:ext cx="10515600" cy="636137"/>
      </dsp:txXfrm>
    </dsp:sp>
    <dsp:sp modelId="{C78962E5-9489-9745-B214-9017DE4F8F62}">
      <dsp:nvSpPr>
        <dsp:cNvPr id="0" name=""/>
        <dsp:cNvSpPr/>
      </dsp:nvSpPr>
      <dsp:spPr>
        <a:xfrm>
          <a:off x="0" y="12741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B11F4-0EDE-F34E-A47E-43622D4D644E}">
      <dsp:nvSpPr>
        <dsp:cNvPr id="0" name=""/>
        <dsp:cNvSpPr/>
      </dsp:nvSpPr>
      <dsp:spPr>
        <a:xfrm>
          <a:off x="0" y="1274141"/>
          <a:ext cx="10515600" cy="63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solidFill>
                <a:schemeClr val="tx2"/>
              </a:solidFill>
            </a:rPr>
            <a:t>Peer Support</a:t>
          </a:r>
          <a:endParaRPr lang="en-US" sz="2900" kern="1200" dirty="0">
            <a:solidFill>
              <a:schemeClr val="tx2"/>
            </a:solidFill>
          </a:endParaRPr>
        </a:p>
      </dsp:txBody>
      <dsp:txXfrm>
        <a:off x="0" y="1274141"/>
        <a:ext cx="10515600" cy="636137"/>
      </dsp:txXfrm>
    </dsp:sp>
    <dsp:sp modelId="{F4521A49-EB53-D64A-A2CF-8E6F02730519}">
      <dsp:nvSpPr>
        <dsp:cNvPr id="0" name=""/>
        <dsp:cNvSpPr/>
      </dsp:nvSpPr>
      <dsp:spPr>
        <a:xfrm>
          <a:off x="0" y="19102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C5502-3D09-8943-823F-4CBF6151FAB0}">
      <dsp:nvSpPr>
        <dsp:cNvPr id="0" name=""/>
        <dsp:cNvSpPr/>
      </dsp:nvSpPr>
      <dsp:spPr>
        <a:xfrm>
          <a:off x="0" y="1910279"/>
          <a:ext cx="10515600" cy="63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solidFill>
                <a:schemeClr val="tx2"/>
              </a:solidFill>
            </a:rPr>
            <a:t>Collaboration and Mutuality</a:t>
          </a:r>
          <a:endParaRPr lang="en-US" sz="2900" kern="1200" dirty="0">
            <a:solidFill>
              <a:schemeClr val="tx2"/>
            </a:solidFill>
          </a:endParaRPr>
        </a:p>
      </dsp:txBody>
      <dsp:txXfrm>
        <a:off x="0" y="1910279"/>
        <a:ext cx="10515600" cy="636137"/>
      </dsp:txXfrm>
    </dsp:sp>
    <dsp:sp modelId="{ED6D9EDD-F087-DC4E-A553-0D2DB5BE0583}">
      <dsp:nvSpPr>
        <dsp:cNvPr id="0" name=""/>
        <dsp:cNvSpPr/>
      </dsp:nvSpPr>
      <dsp:spPr>
        <a:xfrm>
          <a:off x="0" y="25464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33B20-FE2D-ED4F-AB6F-AA2A82F78750}">
      <dsp:nvSpPr>
        <dsp:cNvPr id="0" name=""/>
        <dsp:cNvSpPr/>
      </dsp:nvSpPr>
      <dsp:spPr>
        <a:xfrm>
          <a:off x="0" y="2546416"/>
          <a:ext cx="10515600" cy="63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solidFill>
                <a:schemeClr val="tx2"/>
              </a:solidFill>
            </a:rPr>
            <a:t>Empowerment, Voice and Choice</a:t>
          </a:r>
          <a:endParaRPr lang="en-US" sz="2900" kern="1200" dirty="0">
            <a:solidFill>
              <a:schemeClr val="tx2"/>
            </a:solidFill>
          </a:endParaRPr>
        </a:p>
      </dsp:txBody>
      <dsp:txXfrm>
        <a:off x="0" y="2546416"/>
        <a:ext cx="10515600" cy="636137"/>
      </dsp:txXfrm>
    </dsp:sp>
    <dsp:sp modelId="{C036F6DC-574C-5145-A2DE-AB4D8EADD886}">
      <dsp:nvSpPr>
        <dsp:cNvPr id="0" name=""/>
        <dsp:cNvSpPr/>
      </dsp:nvSpPr>
      <dsp:spPr>
        <a:xfrm>
          <a:off x="0" y="31825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AE8F0-5230-7445-BD43-B9FA7906FCD3}">
      <dsp:nvSpPr>
        <dsp:cNvPr id="0" name=""/>
        <dsp:cNvSpPr/>
      </dsp:nvSpPr>
      <dsp:spPr>
        <a:xfrm>
          <a:off x="0" y="3182554"/>
          <a:ext cx="10515600" cy="63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solidFill>
                <a:schemeClr val="tx2"/>
              </a:solidFill>
            </a:rPr>
            <a:t>Cultural, Historical and Gender Issues</a:t>
          </a:r>
          <a:endParaRPr lang="en-US" sz="2900" kern="1200" dirty="0">
            <a:solidFill>
              <a:schemeClr val="tx2"/>
            </a:solidFill>
          </a:endParaRPr>
        </a:p>
      </dsp:txBody>
      <dsp:txXfrm>
        <a:off x="0" y="3182554"/>
        <a:ext cx="10515600" cy="636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71AF9-924D-9F42-A4AE-AED6604651D2}">
      <dsp:nvSpPr>
        <dsp:cNvPr id="0" name=""/>
        <dsp:cNvSpPr/>
      </dsp:nvSpPr>
      <dsp:spPr>
        <a:xfrm>
          <a:off x="0" y="186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28CF3-85FD-9940-B9AA-012BCDE48E0F}">
      <dsp:nvSpPr>
        <dsp:cNvPr id="0" name=""/>
        <dsp:cNvSpPr/>
      </dsp:nvSpPr>
      <dsp:spPr>
        <a:xfrm>
          <a:off x="0" y="1865"/>
          <a:ext cx="10515600" cy="127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0" i="0" kern="1200" dirty="0">
              <a:solidFill>
                <a:schemeClr val="tx2"/>
              </a:solidFill>
            </a:rPr>
            <a:t>Self-kindness versus Self-judgement</a:t>
          </a:r>
          <a:endParaRPr lang="en-US" sz="5000" kern="1200" dirty="0">
            <a:solidFill>
              <a:schemeClr val="tx2"/>
            </a:solidFill>
          </a:endParaRPr>
        </a:p>
      </dsp:txBody>
      <dsp:txXfrm>
        <a:off x="0" y="1865"/>
        <a:ext cx="10515600" cy="1272275"/>
      </dsp:txXfrm>
    </dsp:sp>
    <dsp:sp modelId="{BFA8BDBB-FB65-0D4F-9B8C-0C8EAFBADE22}">
      <dsp:nvSpPr>
        <dsp:cNvPr id="0" name=""/>
        <dsp:cNvSpPr/>
      </dsp:nvSpPr>
      <dsp:spPr>
        <a:xfrm>
          <a:off x="0" y="12741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72B48-1E1D-AB45-87DF-16AE2049CD91}">
      <dsp:nvSpPr>
        <dsp:cNvPr id="0" name=""/>
        <dsp:cNvSpPr/>
      </dsp:nvSpPr>
      <dsp:spPr>
        <a:xfrm>
          <a:off x="0" y="1274141"/>
          <a:ext cx="10515600" cy="127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0" i="0" kern="1200" dirty="0">
              <a:solidFill>
                <a:schemeClr val="tx2"/>
              </a:solidFill>
            </a:rPr>
            <a:t>Common humanity versus Isolation</a:t>
          </a:r>
          <a:endParaRPr lang="en-US" sz="5000" kern="1200" dirty="0">
            <a:solidFill>
              <a:schemeClr val="tx2"/>
            </a:solidFill>
          </a:endParaRPr>
        </a:p>
      </dsp:txBody>
      <dsp:txXfrm>
        <a:off x="0" y="1274141"/>
        <a:ext cx="10515600" cy="1272275"/>
      </dsp:txXfrm>
    </dsp:sp>
    <dsp:sp modelId="{C78962E5-9489-9745-B214-9017DE4F8F62}">
      <dsp:nvSpPr>
        <dsp:cNvPr id="0" name=""/>
        <dsp:cNvSpPr/>
      </dsp:nvSpPr>
      <dsp:spPr>
        <a:xfrm>
          <a:off x="0" y="25464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B11F4-0EDE-F34E-A47E-43622D4D644E}">
      <dsp:nvSpPr>
        <dsp:cNvPr id="0" name=""/>
        <dsp:cNvSpPr/>
      </dsp:nvSpPr>
      <dsp:spPr>
        <a:xfrm>
          <a:off x="0" y="2546416"/>
          <a:ext cx="10515600" cy="127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0" i="0" kern="1200" dirty="0">
              <a:solidFill>
                <a:schemeClr val="tx2"/>
              </a:solidFill>
            </a:rPr>
            <a:t>Mindfulness versus Over-Identification</a:t>
          </a:r>
          <a:endParaRPr lang="en-US" sz="5000" kern="1200" dirty="0">
            <a:solidFill>
              <a:schemeClr val="tx2"/>
            </a:solidFill>
          </a:endParaRPr>
        </a:p>
      </dsp:txBody>
      <dsp:txXfrm>
        <a:off x="0" y="2546416"/>
        <a:ext cx="10515600" cy="12722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6CF8B-28BE-C040-986A-AD19B839BE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45F5A8-0F2B-1B43-83D4-CC8F394A4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1FB89B-C55C-CA4A-834B-7A528B57ED70}" type="datetimeFigureOut">
              <a:rPr lang="en-US" smtClean="0"/>
              <a:t>4/7/2022</a:t>
            </a:fld>
            <a:endParaRPr lang="en-US"/>
          </a:p>
        </p:txBody>
      </p:sp>
      <p:sp>
        <p:nvSpPr>
          <p:cNvPr id="4" name="Footer Placeholder 3">
            <a:extLst>
              <a:ext uri="{FF2B5EF4-FFF2-40B4-BE49-F238E27FC236}">
                <a16:creationId xmlns:a16="http://schemas.microsoft.com/office/drawing/2014/main" id="{EC3CBEBA-99A9-934B-B756-E20F6F96C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E69FA3-1518-A34C-B28D-7E0078BEEB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E169DD-A264-7347-8B12-D8C7D16899C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0B0BE-70E1-2E41-A46B-16ACDC58823A}"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540A8-7A21-E240-8677-474BDA78DB69}" type="slidenum">
              <a:rPr lang="en-US" smtClean="0"/>
              <a:t>‹#›</a:t>
            </a:fld>
            <a:endParaRPr lang="en-US"/>
          </a:p>
        </p:txBody>
      </p:sp>
    </p:spTree>
    <p:extLst>
      <p:ext uri="{BB962C8B-B14F-4D97-AF65-F5344CB8AC3E}">
        <p14:creationId xmlns:p14="http://schemas.microsoft.com/office/powerpoint/2010/main" val="14354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DCEF6-DCE6-46DF-9FFB-88360E2DC0DA}" type="slidenum">
              <a:rPr lang="en-US" smtClean="0"/>
              <a:t>1</a:t>
            </a:fld>
            <a:endParaRPr lang="en-US"/>
          </a:p>
        </p:txBody>
      </p:sp>
    </p:spTree>
    <p:extLst>
      <p:ext uri="{BB962C8B-B14F-4D97-AF65-F5344CB8AC3E}">
        <p14:creationId xmlns:p14="http://schemas.microsoft.com/office/powerpoint/2010/main" val="2672132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10</a:t>
            </a:fld>
            <a:endParaRPr lang="en-US"/>
          </a:p>
        </p:txBody>
      </p:sp>
    </p:spTree>
    <p:extLst>
      <p:ext uri="{BB962C8B-B14F-4D97-AF65-F5344CB8AC3E}">
        <p14:creationId xmlns:p14="http://schemas.microsoft.com/office/powerpoint/2010/main" val="214351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dirty="0">
              <a:solidFill>
                <a:schemeClr val="tx2"/>
              </a:solidFill>
            </a:endParaRPr>
          </a:p>
        </p:txBody>
      </p:sp>
      <p:sp>
        <p:nvSpPr>
          <p:cNvPr id="4" name="Slide Number Placeholder 3"/>
          <p:cNvSpPr>
            <a:spLocks noGrp="1"/>
          </p:cNvSpPr>
          <p:nvPr>
            <p:ph type="sldNum" sz="quarter" idx="10"/>
          </p:nvPr>
        </p:nvSpPr>
        <p:spPr/>
        <p:txBody>
          <a:bodyPr/>
          <a:lstStyle/>
          <a:p>
            <a:fld id="{E77AADFC-B5E5-46F4-B273-4F364423F7ED}" type="slidenum">
              <a:rPr lang="en-US" smtClean="0"/>
              <a:t>11</a:t>
            </a:fld>
            <a:endParaRPr lang="en-US"/>
          </a:p>
        </p:txBody>
      </p:sp>
    </p:spTree>
    <p:extLst>
      <p:ext uri="{BB962C8B-B14F-4D97-AF65-F5344CB8AC3E}">
        <p14:creationId xmlns:p14="http://schemas.microsoft.com/office/powerpoint/2010/main" val="404467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12</a:t>
            </a:fld>
            <a:endParaRPr lang="en-US"/>
          </a:p>
        </p:txBody>
      </p:sp>
    </p:spTree>
    <p:extLst>
      <p:ext uri="{BB962C8B-B14F-4D97-AF65-F5344CB8AC3E}">
        <p14:creationId xmlns:p14="http://schemas.microsoft.com/office/powerpoint/2010/main" val="99094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13</a:t>
            </a:fld>
            <a:endParaRPr lang="en-US"/>
          </a:p>
        </p:txBody>
      </p:sp>
    </p:spTree>
    <p:extLst>
      <p:ext uri="{BB962C8B-B14F-4D97-AF65-F5344CB8AC3E}">
        <p14:creationId xmlns:p14="http://schemas.microsoft.com/office/powerpoint/2010/main" val="120473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14</a:t>
            </a:fld>
            <a:endParaRPr lang="en-US"/>
          </a:p>
        </p:txBody>
      </p:sp>
    </p:spTree>
    <p:extLst>
      <p:ext uri="{BB962C8B-B14F-4D97-AF65-F5344CB8AC3E}">
        <p14:creationId xmlns:p14="http://schemas.microsoft.com/office/powerpoint/2010/main" val="345205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15</a:t>
            </a:fld>
            <a:endParaRPr lang="en-US"/>
          </a:p>
        </p:txBody>
      </p:sp>
    </p:spTree>
    <p:extLst>
      <p:ext uri="{BB962C8B-B14F-4D97-AF65-F5344CB8AC3E}">
        <p14:creationId xmlns:p14="http://schemas.microsoft.com/office/powerpoint/2010/main" val="331963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16</a:t>
            </a:fld>
            <a:endParaRPr lang="en-US"/>
          </a:p>
        </p:txBody>
      </p:sp>
    </p:spTree>
    <p:extLst>
      <p:ext uri="{BB962C8B-B14F-4D97-AF65-F5344CB8AC3E}">
        <p14:creationId xmlns:p14="http://schemas.microsoft.com/office/powerpoint/2010/main" val="340137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17</a:t>
            </a:fld>
            <a:endParaRPr lang="en-US"/>
          </a:p>
        </p:txBody>
      </p:sp>
    </p:spTree>
    <p:extLst>
      <p:ext uri="{BB962C8B-B14F-4D97-AF65-F5344CB8AC3E}">
        <p14:creationId xmlns:p14="http://schemas.microsoft.com/office/powerpoint/2010/main" val="73178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18</a:t>
            </a:fld>
            <a:endParaRPr lang="en-US"/>
          </a:p>
        </p:txBody>
      </p:sp>
    </p:spTree>
    <p:extLst>
      <p:ext uri="{BB962C8B-B14F-4D97-AF65-F5344CB8AC3E}">
        <p14:creationId xmlns:p14="http://schemas.microsoft.com/office/powerpoint/2010/main" val="245239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AADFC-B5E5-46F4-B273-4F364423F7ED}" type="slidenum">
              <a:rPr lang="en-US" smtClean="0"/>
              <a:t>19</a:t>
            </a:fld>
            <a:endParaRPr lang="en-US"/>
          </a:p>
        </p:txBody>
      </p:sp>
    </p:spTree>
    <p:extLst>
      <p:ext uri="{BB962C8B-B14F-4D97-AF65-F5344CB8AC3E}">
        <p14:creationId xmlns:p14="http://schemas.microsoft.com/office/powerpoint/2010/main" val="380004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2</a:t>
            </a:fld>
            <a:endParaRPr lang="en-US"/>
          </a:p>
        </p:txBody>
      </p:sp>
    </p:spTree>
    <p:extLst>
      <p:ext uri="{BB962C8B-B14F-4D97-AF65-F5344CB8AC3E}">
        <p14:creationId xmlns:p14="http://schemas.microsoft.com/office/powerpoint/2010/main" val="2521280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20</a:t>
            </a:fld>
            <a:endParaRPr lang="en-US"/>
          </a:p>
        </p:txBody>
      </p:sp>
    </p:spTree>
    <p:extLst>
      <p:ext uri="{BB962C8B-B14F-4D97-AF65-F5344CB8AC3E}">
        <p14:creationId xmlns:p14="http://schemas.microsoft.com/office/powerpoint/2010/main" val="2627493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6540A8-7A21-E240-8677-474BDA78DB69}" type="slidenum">
              <a:rPr lang="en-US" smtClean="0"/>
              <a:t>21</a:t>
            </a:fld>
            <a:endParaRPr lang="en-US"/>
          </a:p>
        </p:txBody>
      </p:sp>
    </p:spTree>
    <p:extLst>
      <p:ext uri="{BB962C8B-B14F-4D97-AF65-F5344CB8AC3E}">
        <p14:creationId xmlns:p14="http://schemas.microsoft.com/office/powerpoint/2010/main" val="3117107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6540A8-7A21-E240-8677-474BDA78DB69}" type="slidenum">
              <a:rPr lang="en-US" smtClean="0"/>
              <a:t>22</a:t>
            </a:fld>
            <a:endParaRPr lang="en-US"/>
          </a:p>
        </p:txBody>
      </p:sp>
    </p:spTree>
    <p:extLst>
      <p:ext uri="{BB962C8B-B14F-4D97-AF65-F5344CB8AC3E}">
        <p14:creationId xmlns:p14="http://schemas.microsoft.com/office/powerpoint/2010/main" val="42534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3</a:t>
            </a:fld>
            <a:endParaRPr lang="en-US"/>
          </a:p>
        </p:txBody>
      </p:sp>
    </p:spTree>
    <p:extLst>
      <p:ext uri="{BB962C8B-B14F-4D97-AF65-F5344CB8AC3E}">
        <p14:creationId xmlns:p14="http://schemas.microsoft.com/office/powerpoint/2010/main" val="37301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4</a:t>
            </a:fld>
            <a:endParaRPr lang="en-US"/>
          </a:p>
        </p:txBody>
      </p:sp>
    </p:spTree>
    <p:extLst>
      <p:ext uri="{BB962C8B-B14F-4D97-AF65-F5344CB8AC3E}">
        <p14:creationId xmlns:p14="http://schemas.microsoft.com/office/powerpoint/2010/main" val="422951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5</a:t>
            </a:fld>
            <a:endParaRPr lang="en-US"/>
          </a:p>
        </p:txBody>
      </p:sp>
    </p:spTree>
    <p:extLst>
      <p:ext uri="{BB962C8B-B14F-4D97-AF65-F5344CB8AC3E}">
        <p14:creationId xmlns:p14="http://schemas.microsoft.com/office/powerpoint/2010/main" val="424627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6</a:t>
            </a:fld>
            <a:endParaRPr lang="en-US"/>
          </a:p>
        </p:txBody>
      </p:sp>
    </p:spTree>
    <p:extLst>
      <p:ext uri="{BB962C8B-B14F-4D97-AF65-F5344CB8AC3E}">
        <p14:creationId xmlns:p14="http://schemas.microsoft.com/office/powerpoint/2010/main" val="98666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7</a:t>
            </a:fld>
            <a:endParaRPr lang="en-US"/>
          </a:p>
        </p:txBody>
      </p:sp>
    </p:spTree>
    <p:extLst>
      <p:ext uri="{BB962C8B-B14F-4D97-AF65-F5344CB8AC3E}">
        <p14:creationId xmlns:p14="http://schemas.microsoft.com/office/powerpoint/2010/main" val="6774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8</a:t>
            </a:fld>
            <a:endParaRPr lang="en-US"/>
          </a:p>
        </p:txBody>
      </p:sp>
    </p:spTree>
    <p:extLst>
      <p:ext uri="{BB962C8B-B14F-4D97-AF65-F5344CB8AC3E}">
        <p14:creationId xmlns:p14="http://schemas.microsoft.com/office/powerpoint/2010/main" val="279880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77AADFC-B5E5-46F4-B273-4F364423F7ED}" type="slidenum">
              <a:rPr lang="en-US" smtClean="0"/>
              <a:t>9</a:t>
            </a:fld>
            <a:endParaRPr lang="en-US"/>
          </a:p>
        </p:txBody>
      </p:sp>
    </p:spTree>
    <p:extLst>
      <p:ext uri="{BB962C8B-B14F-4D97-AF65-F5344CB8AC3E}">
        <p14:creationId xmlns:p14="http://schemas.microsoft.com/office/powerpoint/2010/main" val="30343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98168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686717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283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09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00102-EE47-481E-A1C6-EF75ECD8A6AD}"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17E84-B6C1-4BC9-A48F-1349BC1538D1}" type="slidenum">
              <a:rPr lang="en-US" smtClean="0"/>
              <a:t>‹#›</a:t>
            </a:fld>
            <a:endParaRPr lang="en-US"/>
          </a:p>
        </p:txBody>
      </p:sp>
      <p:sp>
        <p:nvSpPr>
          <p:cNvPr id="16" name="Content Placeholder 15"/>
          <p:cNvSpPr>
            <a:spLocks noGrp="1"/>
          </p:cNvSpPr>
          <p:nvPr>
            <p:ph sz="quarter" idx="13"/>
          </p:nvPr>
        </p:nvSpPr>
        <p:spPr>
          <a:xfrm>
            <a:off x="608013" y="1690688"/>
            <a:ext cx="7405687" cy="1333500"/>
          </a:xfrm>
        </p:spPr>
        <p:style>
          <a:lnRef idx="2">
            <a:schemeClr val="accent2"/>
          </a:lnRef>
          <a:fillRef idx="1">
            <a:schemeClr val="lt1"/>
          </a:fillRef>
          <a:effectRef idx="0">
            <a:schemeClr val="accent2"/>
          </a:effectRef>
          <a:fontRef idx="none"/>
        </p:style>
        <p:txBody>
          <a:bodyPr anchor="ctr"/>
          <a:lstStyle>
            <a:lvl1pPr marL="0" indent="0">
              <a:buFontTx/>
              <a:buNone/>
              <a:defRPr sz="3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4"/>
          </p:nvPr>
        </p:nvSpPr>
        <p:spPr>
          <a:xfrm>
            <a:off x="608013" y="3189288"/>
            <a:ext cx="7405687" cy="2800350"/>
          </a:xfrm>
        </p:spPr>
        <p:style>
          <a:lnRef idx="2">
            <a:schemeClr val="accent2"/>
          </a:lnRef>
          <a:fillRef idx="1">
            <a:schemeClr val="lt1"/>
          </a:fillRef>
          <a:effectRef idx="0">
            <a:schemeClr val="accent2"/>
          </a:effectRef>
          <a:fontRef idx="none"/>
        </p:style>
        <p:txBody>
          <a:bodyPr anchor="ctr"/>
          <a:lstStyle>
            <a:lvl1pPr marL="0" indent="0">
              <a:buFontTx/>
              <a:buNone/>
              <a:defRPr sz="3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p:cNvSpPr>
            <a:spLocks noGrp="1"/>
          </p:cNvSpPr>
          <p:nvPr>
            <p:ph sz="quarter" idx="15"/>
          </p:nvPr>
        </p:nvSpPr>
        <p:spPr>
          <a:xfrm>
            <a:off x="8243888" y="1690688"/>
            <a:ext cx="3195637" cy="2800350"/>
          </a:xfrm>
        </p:spPr>
        <p:style>
          <a:lnRef idx="2">
            <a:schemeClr val="accent2"/>
          </a:lnRef>
          <a:fillRef idx="1">
            <a:schemeClr val="lt1"/>
          </a:fillRef>
          <a:effectRef idx="0">
            <a:schemeClr val="accent2"/>
          </a:effectRef>
          <a:fontRef idx="none"/>
        </p:style>
        <p:txBody>
          <a:bodyPr anchor="ct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770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2120" y="-1"/>
            <a:ext cx="1218988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userDrawn="1"/>
        </p:nvSpPr>
        <p:spPr>
          <a:xfrm>
            <a:off x="0" y="1804266"/>
            <a:ext cx="1218988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6844" y="2130425"/>
            <a:ext cx="8316191" cy="2095500"/>
          </a:xfrm>
        </p:spPr>
        <p:txBody>
          <a:bodyPr>
            <a:normAutofit/>
          </a:bodyPr>
          <a:lstStyle>
            <a:lvl1pPr algn="ct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374E0-E22E-7842-975A-AEF333FBF60E}"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9466" y="5783304"/>
            <a:ext cx="2830946" cy="573046"/>
          </a:xfrm>
          <a:prstGeom prst="rect">
            <a:avLst/>
          </a:prstGeom>
        </p:spPr>
      </p:pic>
    </p:spTree>
    <p:extLst>
      <p:ext uri="{BB962C8B-B14F-4D97-AF65-F5344CB8AC3E}">
        <p14:creationId xmlns:p14="http://schemas.microsoft.com/office/powerpoint/2010/main" val="311085371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17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9912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CEDAEE39-FA0D-3B40-92E1-3D1E9BF0776D}"/>
              </a:ext>
            </a:extLst>
          </p:cNvPr>
          <p:cNvCxnSpPr>
            <a:cxnSpLocks/>
          </p:cNvCxnSpPr>
          <p:nvPr userDrawn="1"/>
        </p:nvCxnSpPr>
        <p:spPr>
          <a:xfrm>
            <a:off x="6096000" y="1825625"/>
            <a:ext cx="0" cy="4351338"/>
          </a:xfrm>
          <a:prstGeom prst="line">
            <a:avLst/>
          </a:prstGeom>
          <a:ln w="63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3413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5D41E1CD-98CA-704D-A253-62074A2802D9}"/>
              </a:ext>
            </a:extLst>
          </p:cNvPr>
          <p:cNvCxnSpPr>
            <a:cxnSpLocks/>
          </p:cNvCxnSpPr>
          <p:nvPr userDrawn="1"/>
        </p:nvCxnSpPr>
        <p:spPr>
          <a:xfrm>
            <a:off x="6096000" y="1825625"/>
            <a:ext cx="0" cy="4351338"/>
          </a:xfrm>
          <a:prstGeom prst="line">
            <a:avLst/>
          </a:prstGeom>
          <a:ln w="63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143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389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56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8635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1276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16290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9C7B61B7-8C2A-0B47-9FEE-7112AFF7A6E4}"/>
              </a:ext>
            </a:extLst>
          </p:cNvPr>
          <p:cNvCxnSpPr/>
          <p:nvPr userDrawn="1"/>
        </p:nvCxnSpPr>
        <p:spPr>
          <a:xfrm>
            <a:off x="839788" y="2116015"/>
            <a:ext cx="3932237"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517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806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a:buChar char="•"/>
        <a:defRPr sz="2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a:buChar char="•"/>
        <a:defRPr sz="2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a:buChar char="•"/>
        <a:defRPr sz="2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mailto:eeisenbaum@uky.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185AAF-7880-F043-8656-2E7789F6355A}"/>
              </a:ext>
            </a:extLst>
          </p:cNvPr>
          <p:cNvSpPr txBox="1">
            <a:spLocks/>
          </p:cNvSpPr>
          <p:nvPr/>
        </p:nvSpPr>
        <p:spPr>
          <a:xfrm>
            <a:off x="117613" y="2161436"/>
            <a:ext cx="11956773" cy="20955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a:lstStyle>
          <a:p>
            <a:endParaRPr lang="en-US" dirty="0"/>
          </a:p>
        </p:txBody>
      </p:sp>
      <p:sp>
        <p:nvSpPr>
          <p:cNvPr id="7" name="Title 1">
            <a:extLst>
              <a:ext uri="{FF2B5EF4-FFF2-40B4-BE49-F238E27FC236}">
                <a16:creationId xmlns:a16="http://schemas.microsoft.com/office/drawing/2014/main" id="{378D2641-26CB-8144-B927-E73E16EE254E}"/>
              </a:ext>
            </a:extLst>
          </p:cNvPr>
          <p:cNvSpPr txBox="1">
            <a:spLocks/>
          </p:cNvSpPr>
          <p:nvPr/>
        </p:nvSpPr>
        <p:spPr>
          <a:xfrm>
            <a:off x="117614" y="2843846"/>
            <a:ext cx="11956772" cy="220130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sz="5400" dirty="0">
                <a:solidFill>
                  <a:schemeClr val="tx2"/>
                </a:solidFill>
                <a:latin typeface="Open Sans" panose="020B0606030504020204" pitchFamily="34" charset="0"/>
                <a:ea typeface="Open Sans" panose="020B0606030504020204" pitchFamily="34" charset="0"/>
                <a:cs typeface="Open Sans" panose="020B0606030504020204" pitchFamily="34" charset="0"/>
              </a:rPr>
              <a:t>Self-Compassion </a:t>
            </a:r>
          </a:p>
          <a:p>
            <a:r>
              <a:rPr lang="en-US" sz="54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Providers</a:t>
            </a:r>
          </a:p>
        </p:txBody>
      </p:sp>
    </p:spTree>
    <p:extLst>
      <p:ext uri="{BB962C8B-B14F-4D97-AF65-F5344CB8AC3E}">
        <p14:creationId xmlns:p14="http://schemas.microsoft.com/office/powerpoint/2010/main" val="204988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solidFill>
              </a:rPr>
              <a:t>Trauma-Informed Approach</a:t>
            </a:r>
            <a:endParaRPr lang="en-US" dirty="0">
              <a:solidFill>
                <a:schemeClr val="tx2"/>
              </a:solidFill>
            </a:endParaRPr>
          </a:p>
        </p:txBody>
      </p:sp>
      <p:graphicFrame>
        <p:nvGraphicFramePr>
          <p:cNvPr id="7" name="Title 1">
            <a:extLst>
              <a:ext uri="{FF2B5EF4-FFF2-40B4-BE49-F238E27FC236}">
                <a16:creationId xmlns:a16="http://schemas.microsoft.com/office/drawing/2014/main" id="{E21AD542-FF52-4FD6-88A6-DD4F7B79CC96}"/>
              </a:ext>
            </a:extLst>
          </p:cNvPr>
          <p:cNvGraphicFramePr/>
          <p:nvPr>
            <p:extLst>
              <p:ext uri="{D42A27DB-BD31-4B8C-83A1-F6EECF244321}">
                <p14:modId xmlns:p14="http://schemas.microsoft.com/office/powerpoint/2010/main" val="1549820946"/>
              </p:ext>
            </p:extLst>
          </p:nvPr>
        </p:nvGraphicFramePr>
        <p:xfrm>
          <a:off x="838200" y="1919288"/>
          <a:ext cx="10515600" cy="3820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8769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Self-Compassion</a:t>
            </a:r>
          </a:p>
        </p:txBody>
      </p:sp>
      <p:graphicFrame>
        <p:nvGraphicFramePr>
          <p:cNvPr id="7" name="Title 1">
            <a:extLst>
              <a:ext uri="{FF2B5EF4-FFF2-40B4-BE49-F238E27FC236}">
                <a16:creationId xmlns:a16="http://schemas.microsoft.com/office/drawing/2014/main" id="{E21AD542-FF52-4FD6-88A6-DD4F7B79CC96}"/>
              </a:ext>
            </a:extLst>
          </p:cNvPr>
          <p:cNvGraphicFramePr/>
          <p:nvPr>
            <p:extLst>
              <p:ext uri="{D42A27DB-BD31-4B8C-83A1-F6EECF244321}">
                <p14:modId xmlns:p14="http://schemas.microsoft.com/office/powerpoint/2010/main" val="3453955509"/>
              </p:ext>
            </p:extLst>
          </p:nvPr>
        </p:nvGraphicFramePr>
        <p:xfrm>
          <a:off x="838200" y="1919288"/>
          <a:ext cx="10515600" cy="3820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421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87502" cy="1325563"/>
          </a:xfrm>
        </p:spPr>
        <p:txBody>
          <a:bodyPr vert="horz" lIns="91440" tIns="45720" rIns="91440" bIns="45720" rtlCol="0" anchor="ctr">
            <a:normAutofit/>
          </a:bodyPr>
          <a:lstStyle/>
          <a:p>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Supportive Touch</a:t>
            </a:r>
          </a:p>
        </p:txBody>
      </p:sp>
      <p:sp>
        <p:nvSpPr>
          <p:cNvPr id="5" name="Title 1">
            <a:extLst>
              <a:ext uri="{FF2B5EF4-FFF2-40B4-BE49-F238E27FC236}">
                <a16:creationId xmlns:a16="http://schemas.microsoft.com/office/drawing/2014/main" id="{41970A88-90FC-B343-97BF-D0AFB40323A9}"/>
              </a:ext>
            </a:extLst>
          </p:cNvPr>
          <p:cNvSpPr txBox="1">
            <a:spLocks/>
          </p:cNvSpPr>
          <p:nvPr/>
        </p:nvSpPr>
        <p:spPr>
          <a:xfrm>
            <a:off x="838200" y="1825625"/>
            <a:ext cx="5387502" cy="435133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571500" indent="-228600">
              <a:spcAft>
                <a:spcPts val="600"/>
              </a:spcAft>
              <a:buFont typeface="Arial" panose="020B0604020202020204" pitchFamily="34" charset="0"/>
              <a:buChar char="•"/>
            </a:pPr>
            <a:r>
              <a:rPr lang="en-US" sz="3400" b="0" dirty="0">
                <a:solidFill>
                  <a:srgbClr val="FFFFFF"/>
                </a:solidFill>
                <a:latin typeface="Calibri" panose="020F0502020204030204" pitchFamily="34" charset="0"/>
                <a:ea typeface="+mn-ea"/>
                <a:cs typeface="Calibri" panose="020F0502020204030204" pitchFamily="34" charset="0"/>
              </a:rPr>
              <a:t>Touch activates the parasympathetic nervous system to help us calm down and feel safe.</a:t>
            </a:r>
          </a:p>
          <a:p>
            <a:pPr marL="571500" indent="-228600">
              <a:spcAft>
                <a:spcPts val="600"/>
              </a:spcAft>
              <a:buFont typeface="Arial" panose="020B0604020202020204" pitchFamily="34" charset="0"/>
              <a:buChar char="•"/>
            </a:pPr>
            <a:r>
              <a:rPr lang="en-US" sz="3400" b="0" dirty="0">
                <a:solidFill>
                  <a:srgbClr val="FFFFFF"/>
                </a:solidFill>
                <a:latin typeface="Calibri" panose="020F0502020204030204" pitchFamily="34" charset="0"/>
                <a:ea typeface="+mn-ea"/>
                <a:cs typeface="Calibri" panose="020F0502020204030204" pitchFamily="34" charset="0"/>
              </a:rPr>
              <a:t>Physical touch releases oxytocin, provides a sense of security and calms stress</a:t>
            </a:r>
          </a:p>
        </p:txBody>
      </p:sp>
      <p:pic>
        <p:nvPicPr>
          <p:cNvPr id="4" name="Picture 3" descr="A close-up of a person holding his hands together&#10;&#10;Description automatically generated with low confidence">
            <a:extLst>
              <a:ext uri="{FF2B5EF4-FFF2-40B4-BE49-F238E27FC236}">
                <a16:creationId xmlns:a16="http://schemas.microsoft.com/office/drawing/2014/main" id="{C5B7808D-EE77-C940-AF77-DF2017EE3BA5}"/>
              </a:ext>
            </a:extLst>
          </p:cNvPr>
          <p:cNvPicPr>
            <a:picLocks noChangeAspect="1"/>
          </p:cNvPicPr>
          <p:nvPr/>
        </p:nvPicPr>
        <p:blipFill rotWithShape="1">
          <a:blip r:embed="rId4"/>
          <a:srcRect r="2" b="14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B383AFB-4707-6D4E-A147-94B54A0658B5}"/>
              </a:ext>
            </a:extLst>
          </p:cNvPr>
          <p:cNvSpPr txBox="1"/>
          <p:nvPr/>
        </p:nvSpPr>
        <p:spPr>
          <a:xfrm>
            <a:off x="838200" y="6123543"/>
            <a:ext cx="6092456" cy="369332"/>
          </a:xfrm>
          <a:prstGeom prst="rect">
            <a:avLst/>
          </a:prstGeom>
          <a:noFill/>
        </p:spPr>
        <p:txBody>
          <a:bodyPr wrap="square">
            <a:spAutoFit/>
          </a:bodyPr>
          <a:lstStyle/>
          <a:p>
            <a:r>
              <a:rPr lang="en-US" dirty="0"/>
              <a:t>https://self-</a:t>
            </a:r>
            <a:r>
              <a:rPr lang="en-US" dirty="0" err="1"/>
              <a:t>compassion.org</a:t>
            </a:r>
            <a:r>
              <a:rPr lang="en-US" dirty="0"/>
              <a:t>/exercise-4-supportive-touch/</a:t>
            </a:r>
          </a:p>
        </p:txBody>
      </p:sp>
    </p:spTree>
    <p:custDataLst>
      <p:tags r:id="rId1"/>
    </p:custDataLst>
    <p:extLst>
      <p:ext uri="{BB962C8B-B14F-4D97-AF65-F5344CB8AC3E}">
        <p14:creationId xmlns:p14="http://schemas.microsoft.com/office/powerpoint/2010/main" val="351111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RAIN</a:t>
            </a:r>
          </a:p>
        </p:txBody>
      </p:sp>
      <p:sp>
        <p:nvSpPr>
          <p:cNvPr id="5" name="Title 1">
            <a:extLst>
              <a:ext uri="{FF2B5EF4-FFF2-40B4-BE49-F238E27FC236}">
                <a16:creationId xmlns:a16="http://schemas.microsoft.com/office/drawing/2014/main" id="{41970A88-90FC-B343-97BF-D0AFB40323A9}"/>
              </a:ext>
            </a:extLst>
          </p:cNvPr>
          <p:cNvSpPr txBox="1">
            <a:spLocks/>
          </p:cNvSpPr>
          <p:nvPr/>
        </p:nvSpPr>
        <p:spPr>
          <a:xfrm>
            <a:off x="838200" y="1518721"/>
            <a:ext cx="10515600" cy="38205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Recognize what is happening;</a:t>
            </a:r>
          </a:p>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Allow the experience to be there, just as it is;</a:t>
            </a:r>
          </a:p>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Investigate with interest and care;</a:t>
            </a:r>
          </a:p>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Nurture with self-compassion</a:t>
            </a:r>
          </a:p>
        </p:txBody>
      </p:sp>
      <p:sp>
        <p:nvSpPr>
          <p:cNvPr id="6" name="TextBox 5">
            <a:extLst>
              <a:ext uri="{FF2B5EF4-FFF2-40B4-BE49-F238E27FC236}">
                <a16:creationId xmlns:a16="http://schemas.microsoft.com/office/drawing/2014/main" id="{D383DE4F-4421-A543-9E17-A6E8760350D0}"/>
              </a:ext>
            </a:extLst>
          </p:cNvPr>
          <p:cNvSpPr txBox="1"/>
          <p:nvPr/>
        </p:nvSpPr>
        <p:spPr>
          <a:xfrm>
            <a:off x="1026042" y="5610077"/>
            <a:ext cx="6092456" cy="369332"/>
          </a:xfrm>
          <a:prstGeom prst="rect">
            <a:avLst/>
          </a:prstGeom>
          <a:noFill/>
        </p:spPr>
        <p:txBody>
          <a:bodyPr wrap="square">
            <a:spAutoFit/>
          </a:bodyPr>
          <a:lstStyle/>
          <a:p>
            <a:r>
              <a:rPr lang="en-US" dirty="0"/>
              <a:t>https://</a:t>
            </a:r>
            <a:r>
              <a:rPr lang="en-US" dirty="0" err="1"/>
              <a:t>www.tarabrach.com</a:t>
            </a:r>
            <a:r>
              <a:rPr lang="en-US" dirty="0"/>
              <a:t>/</a:t>
            </a:r>
          </a:p>
        </p:txBody>
      </p:sp>
    </p:spTree>
    <p:custDataLst>
      <p:tags r:id="rId1"/>
    </p:custDataLst>
    <p:extLst>
      <p:ext uri="{BB962C8B-B14F-4D97-AF65-F5344CB8AC3E}">
        <p14:creationId xmlns:p14="http://schemas.microsoft.com/office/powerpoint/2010/main" val="336906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49" y="165423"/>
            <a:ext cx="10515600" cy="1325563"/>
          </a:xfrm>
        </p:spPr>
        <p:txBody>
          <a:bodyPr/>
          <a:lstStyle/>
          <a:p>
            <a:r>
              <a:rPr lang="en-US" dirty="0">
                <a:solidFill>
                  <a:schemeClr val="tx2"/>
                </a:solidFill>
              </a:rPr>
              <a:t>Mindfulness</a:t>
            </a:r>
          </a:p>
        </p:txBody>
      </p:sp>
      <p:pic>
        <p:nvPicPr>
          <p:cNvPr id="7" name="Picture 6" descr="A picture containing diagram&#10;&#10;Description automatically generated">
            <a:extLst>
              <a:ext uri="{FF2B5EF4-FFF2-40B4-BE49-F238E27FC236}">
                <a16:creationId xmlns:a16="http://schemas.microsoft.com/office/drawing/2014/main" id="{B8F2A301-93E1-1D43-B33A-56FE4F5ED07A}"/>
              </a:ext>
            </a:extLst>
          </p:cNvPr>
          <p:cNvPicPr>
            <a:picLocks noChangeAspect="1"/>
          </p:cNvPicPr>
          <p:nvPr/>
        </p:nvPicPr>
        <p:blipFill>
          <a:blip r:embed="rId4"/>
          <a:stretch>
            <a:fillRect/>
          </a:stretch>
        </p:blipFill>
        <p:spPr>
          <a:xfrm>
            <a:off x="648419" y="1490986"/>
            <a:ext cx="5942507" cy="4893283"/>
          </a:xfrm>
          <a:prstGeom prst="rect">
            <a:avLst/>
          </a:prstGeom>
        </p:spPr>
      </p:pic>
      <p:sp>
        <p:nvSpPr>
          <p:cNvPr id="8" name="Title 1">
            <a:extLst>
              <a:ext uri="{FF2B5EF4-FFF2-40B4-BE49-F238E27FC236}">
                <a16:creationId xmlns:a16="http://schemas.microsoft.com/office/drawing/2014/main" id="{31C83BB7-31FD-6F47-92D2-438F5056B496}"/>
              </a:ext>
            </a:extLst>
          </p:cNvPr>
          <p:cNvSpPr txBox="1">
            <a:spLocks/>
          </p:cNvSpPr>
          <p:nvPr/>
        </p:nvSpPr>
        <p:spPr>
          <a:xfrm>
            <a:off x="7228936" y="1751304"/>
            <a:ext cx="4314645" cy="38205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sz="4000" b="0" dirty="0">
                <a:solidFill>
                  <a:srgbClr val="FFFFFF"/>
                </a:solidFill>
                <a:latin typeface="Calibri" panose="020F0502020204030204" pitchFamily="34" charset="0"/>
                <a:cs typeface="Calibri" panose="020F0502020204030204" pitchFamily="34" charset="0"/>
              </a:rPr>
              <a:t>Mindfulness is being fully present and aware of what we are sensing and feeling in the moment, without interpretation or judgment. </a:t>
            </a:r>
          </a:p>
        </p:txBody>
      </p:sp>
    </p:spTree>
    <p:custDataLst>
      <p:tags r:id="rId1"/>
    </p:custDataLst>
    <p:extLst>
      <p:ext uri="{BB962C8B-B14F-4D97-AF65-F5344CB8AC3E}">
        <p14:creationId xmlns:p14="http://schemas.microsoft.com/office/powerpoint/2010/main" val="345375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Mental Wellness Check</a:t>
            </a:r>
          </a:p>
        </p:txBody>
      </p:sp>
      <p:sp>
        <p:nvSpPr>
          <p:cNvPr id="5" name="Title 1">
            <a:extLst>
              <a:ext uri="{FF2B5EF4-FFF2-40B4-BE49-F238E27FC236}">
                <a16:creationId xmlns:a16="http://schemas.microsoft.com/office/drawing/2014/main" id="{41970A88-90FC-B343-97BF-D0AFB40323A9}"/>
              </a:ext>
            </a:extLst>
          </p:cNvPr>
          <p:cNvSpPr txBox="1">
            <a:spLocks/>
          </p:cNvSpPr>
          <p:nvPr/>
        </p:nvSpPr>
        <p:spPr>
          <a:xfrm>
            <a:off x="838200" y="2027349"/>
            <a:ext cx="10515600" cy="38205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Am I aware of my emotions, thoughts, and experiences?</a:t>
            </a:r>
          </a:p>
          <a:p>
            <a:pPr marL="571500" indent="-571500">
              <a:buFont typeface="Arial" panose="020B0604020202020204" pitchFamily="34" charset="0"/>
              <a:buChar char="•"/>
            </a:pPr>
            <a:endParaRPr lang="en-US" sz="4000" b="0" dirty="0">
              <a:solidFill>
                <a:schemeClr val="tx2"/>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Am I open to difficult thoughts, emotions, and experiences without avoiding them?</a:t>
            </a:r>
          </a:p>
          <a:p>
            <a:pPr marL="571500" indent="-571500">
              <a:buFont typeface="Arial" panose="020B0604020202020204" pitchFamily="34" charset="0"/>
              <a:buChar char="•"/>
            </a:pPr>
            <a:endParaRPr lang="en-US" sz="4000" b="0" dirty="0">
              <a:solidFill>
                <a:schemeClr val="tx2"/>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4000" b="0" dirty="0">
                <a:solidFill>
                  <a:schemeClr val="tx2"/>
                </a:solidFill>
                <a:latin typeface="Calibri" panose="020F0502020204030204" pitchFamily="34" charset="0"/>
                <a:cs typeface="Calibri" panose="020F0502020204030204" pitchFamily="34" charset="0"/>
              </a:rPr>
              <a:t>Am I engaged with the present moment?</a:t>
            </a:r>
          </a:p>
        </p:txBody>
      </p:sp>
    </p:spTree>
    <p:custDataLst>
      <p:tags r:id="rId1"/>
    </p:custDataLst>
    <p:extLst>
      <p:ext uri="{BB962C8B-B14F-4D97-AF65-F5344CB8AC3E}">
        <p14:creationId xmlns:p14="http://schemas.microsoft.com/office/powerpoint/2010/main" val="99854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214" y="0"/>
            <a:ext cx="4576884" cy="1622321"/>
          </a:xfrm>
        </p:spPr>
        <p:txBody>
          <a:bodyPr vert="horz" lIns="91440" tIns="45720" rIns="91440" bIns="45720" rtlCol="0" anchor="ctr">
            <a:normAutofit/>
          </a:bodyPr>
          <a:lstStyle/>
          <a:p>
            <a:r>
              <a:rPr lang="en-US" sz="40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Images/Comics</a:t>
            </a:r>
          </a:p>
        </p:txBody>
      </p:sp>
      <p:sp>
        <p:nvSpPr>
          <p:cNvPr id="6" name="TextBox 5">
            <a:extLst>
              <a:ext uri="{FF2B5EF4-FFF2-40B4-BE49-F238E27FC236}">
                <a16:creationId xmlns:a16="http://schemas.microsoft.com/office/drawing/2014/main" id="{6ADCF074-627D-874E-A290-D5B2FC8E519A}"/>
              </a:ext>
            </a:extLst>
          </p:cNvPr>
          <p:cNvSpPr txBox="1"/>
          <p:nvPr/>
        </p:nvSpPr>
        <p:spPr>
          <a:xfrm>
            <a:off x="484214" y="1367140"/>
            <a:ext cx="3505494" cy="378541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800" dirty="0">
                <a:solidFill>
                  <a:srgbClr val="FFFFFF"/>
                </a:solidFill>
              </a:rPr>
              <a:t>Gemma </a:t>
            </a:r>
            <a:r>
              <a:rPr lang="en-US" sz="2800" dirty="0" err="1">
                <a:solidFill>
                  <a:srgbClr val="FFFFFF"/>
                </a:solidFill>
              </a:rPr>
              <a:t>Correll</a:t>
            </a:r>
            <a:endParaRPr lang="en-US" sz="2800" dirty="0">
              <a:solidFill>
                <a:srgbClr val="FFFFFF"/>
              </a:solidFill>
            </a:endParaRPr>
          </a:p>
          <a:p>
            <a:pPr marL="342900" indent="-228600">
              <a:lnSpc>
                <a:spcPct val="90000"/>
              </a:lnSpc>
              <a:spcAft>
                <a:spcPts val="600"/>
              </a:spcAft>
              <a:buFont typeface="Arial" panose="020B0604020202020204" pitchFamily="34" charset="0"/>
              <a:buChar char="•"/>
            </a:pPr>
            <a:r>
              <a:rPr lang="en-US" sz="2800" dirty="0">
                <a:solidFill>
                  <a:srgbClr val="FFFFFF"/>
                </a:solidFill>
              </a:rPr>
              <a:t>Introvert Doodles</a:t>
            </a:r>
          </a:p>
          <a:p>
            <a:pPr marL="342900" indent="-228600">
              <a:lnSpc>
                <a:spcPct val="90000"/>
              </a:lnSpc>
              <a:spcAft>
                <a:spcPts val="600"/>
              </a:spcAft>
              <a:buFont typeface="Arial" panose="020B0604020202020204" pitchFamily="34" charset="0"/>
              <a:buChar char="•"/>
            </a:pPr>
            <a:r>
              <a:rPr lang="en-US" sz="2800" dirty="0">
                <a:solidFill>
                  <a:srgbClr val="FFFFFF"/>
                </a:solidFill>
              </a:rPr>
              <a:t>Jang and Fox</a:t>
            </a:r>
          </a:p>
          <a:p>
            <a:pPr marL="342900" indent="-228600">
              <a:lnSpc>
                <a:spcPct val="90000"/>
              </a:lnSpc>
              <a:spcAft>
                <a:spcPts val="600"/>
              </a:spcAft>
              <a:buFont typeface="Arial" panose="020B0604020202020204" pitchFamily="34" charset="0"/>
              <a:buChar char="•"/>
            </a:pPr>
            <a:r>
              <a:rPr lang="en-US" sz="2800" dirty="0">
                <a:solidFill>
                  <a:srgbClr val="FFFFFF"/>
                </a:solidFill>
              </a:rPr>
              <a:t>The Awkward Yeti</a:t>
            </a:r>
          </a:p>
          <a:p>
            <a:pPr marL="342900" indent="-228600">
              <a:lnSpc>
                <a:spcPct val="90000"/>
              </a:lnSpc>
              <a:spcAft>
                <a:spcPts val="600"/>
              </a:spcAft>
              <a:buFont typeface="Arial" panose="020B0604020202020204" pitchFamily="34" charset="0"/>
              <a:buChar char="•"/>
            </a:pPr>
            <a:r>
              <a:rPr lang="en-US" sz="2800" dirty="0">
                <a:solidFill>
                  <a:srgbClr val="FFFFFF"/>
                </a:solidFill>
              </a:rPr>
              <a:t>Charlie </a:t>
            </a:r>
            <a:r>
              <a:rPr lang="en-US" sz="2800" dirty="0" err="1">
                <a:solidFill>
                  <a:srgbClr val="FFFFFF"/>
                </a:solidFill>
              </a:rPr>
              <a:t>Macksey</a:t>
            </a:r>
            <a:endParaRPr lang="en-US" sz="2800" dirty="0">
              <a:solidFill>
                <a:srgbClr val="FFFFFF"/>
              </a:solidFill>
            </a:endParaRPr>
          </a:p>
          <a:p>
            <a:pPr marL="342900" indent="-228600">
              <a:lnSpc>
                <a:spcPct val="90000"/>
              </a:lnSpc>
              <a:spcAft>
                <a:spcPts val="600"/>
              </a:spcAft>
              <a:buFont typeface="Arial" panose="020B0604020202020204" pitchFamily="34" charset="0"/>
              <a:buChar char="•"/>
            </a:pPr>
            <a:r>
              <a:rPr lang="en-US" sz="2800" dirty="0">
                <a:solidFill>
                  <a:srgbClr val="FFFFFF"/>
                </a:solidFill>
              </a:rPr>
              <a:t>Allie </a:t>
            </a:r>
            <a:r>
              <a:rPr lang="en-US" sz="2800" dirty="0" err="1">
                <a:solidFill>
                  <a:srgbClr val="FFFFFF"/>
                </a:solidFill>
              </a:rPr>
              <a:t>Brosh</a:t>
            </a:r>
            <a:endParaRPr lang="en-US" sz="2800" dirty="0">
              <a:solidFill>
                <a:srgbClr val="FFFFFF"/>
              </a:solidFill>
            </a:endParaRPr>
          </a:p>
          <a:p>
            <a:pPr marL="342900" indent="-228600">
              <a:lnSpc>
                <a:spcPct val="90000"/>
              </a:lnSpc>
              <a:spcAft>
                <a:spcPts val="600"/>
              </a:spcAft>
              <a:buFont typeface="Arial" panose="020B0604020202020204" pitchFamily="34" charset="0"/>
              <a:buChar char="•"/>
            </a:pPr>
            <a:r>
              <a:rPr lang="en-US" sz="2800" dirty="0" err="1">
                <a:solidFill>
                  <a:srgbClr val="FFFFFF"/>
                </a:solidFill>
              </a:rPr>
              <a:t>Lunarbaboon</a:t>
            </a:r>
            <a:endParaRPr lang="en-US" sz="2800" dirty="0">
              <a:solidFill>
                <a:srgbClr val="FFFFFF"/>
              </a:solidFill>
            </a:endParaRPr>
          </a:p>
          <a:p>
            <a:pPr marL="342900" indent="-228600">
              <a:lnSpc>
                <a:spcPct val="90000"/>
              </a:lnSpc>
              <a:spcAft>
                <a:spcPts val="600"/>
              </a:spcAft>
              <a:buFont typeface="Arial" panose="020B0604020202020204" pitchFamily="34" charset="0"/>
              <a:buChar char="•"/>
            </a:pPr>
            <a:r>
              <a:rPr lang="en-US" sz="2800" dirty="0" err="1">
                <a:solidFill>
                  <a:srgbClr val="FFFFFF"/>
                </a:solidFill>
              </a:rPr>
              <a:t>Magnificatz.com</a:t>
            </a:r>
            <a:endParaRPr lang="en-US" sz="2800" dirty="0">
              <a:solidFill>
                <a:srgbClr val="FFFFFF"/>
              </a:solidFill>
            </a:endParaRPr>
          </a:p>
          <a:p>
            <a:pPr marL="342900" indent="-228600">
              <a:lnSpc>
                <a:spcPct val="90000"/>
              </a:lnSpc>
              <a:spcAft>
                <a:spcPts val="600"/>
              </a:spcAft>
              <a:buFont typeface="Arial" panose="020B0604020202020204" pitchFamily="34" charset="0"/>
              <a:buChar char="•"/>
            </a:pPr>
            <a:r>
              <a:rPr lang="en-US" sz="2800" dirty="0">
                <a:solidFill>
                  <a:srgbClr val="FFFFFF"/>
                </a:solidFill>
              </a:rPr>
              <a:t>Dilbert</a:t>
            </a:r>
          </a:p>
          <a:p>
            <a:pPr marL="342900" indent="-228600">
              <a:lnSpc>
                <a:spcPct val="90000"/>
              </a:lnSpc>
              <a:spcAft>
                <a:spcPts val="600"/>
              </a:spcAft>
              <a:buFont typeface="Arial" panose="020B0604020202020204" pitchFamily="34" charset="0"/>
              <a:buChar char="•"/>
            </a:pPr>
            <a:r>
              <a:rPr lang="en-US" sz="2800" dirty="0">
                <a:solidFill>
                  <a:srgbClr val="FFFFFF"/>
                </a:solidFill>
              </a:rPr>
              <a:t>Sarah Anderson</a:t>
            </a:r>
          </a:p>
          <a:p>
            <a:pPr marL="342900" indent="-228600">
              <a:lnSpc>
                <a:spcPct val="90000"/>
              </a:lnSpc>
              <a:spcAft>
                <a:spcPts val="600"/>
              </a:spcAft>
              <a:buFont typeface="Arial" panose="020B0604020202020204" pitchFamily="34" charset="0"/>
              <a:buChar char="•"/>
            </a:pPr>
            <a:r>
              <a:rPr lang="en-US" sz="2800" dirty="0">
                <a:solidFill>
                  <a:srgbClr val="FFFFFF"/>
                </a:solidFill>
              </a:rPr>
              <a:t>Shitty </a:t>
            </a:r>
            <a:r>
              <a:rPr lang="en-US" sz="2800" dirty="0" err="1">
                <a:solidFill>
                  <a:srgbClr val="FFFFFF"/>
                </a:solidFill>
              </a:rPr>
              <a:t>Watercolour</a:t>
            </a:r>
            <a:endParaRPr lang="en-US" sz="2800" dirty="0">
              <a:solidFill>
                <a:srgbClr val="FFFFFF"/>
              </a:solidFill>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envelope, white goods, refrigerator&#10;&#10;Description automatically generated">
            <a:extLst>
              <a:ext uri="{FF2B5EF4-FFF2-40B4-BE49-F238E27FC236}">
                <a16:creationId xmlns:a16="http://schemas.microsoft.com/office/drawing/2014/main" id="{DD1CB6A3-9DC8-1F43-8260-9762D273311E}"/>
              </a:ext>
            </a:extLst>
          </p:cNvPr>
          <p:cNvPicPr>
            <a:picLocks noChangeAspect="1"/>
          </p:cNvPicPr>
          <p:nvPr/>
        </p:nvPicPr>
        <p:blipFill>
          <a:blip r:embed="rId4"/>
          <a:stretch>
            <a:fillRect/>
          </a:stretch>
        </p:blipFill>
        <p:spPr>
          <a:xfrm>
            <a:off x="5528713" y="807593"/>
            <a:ext cx="5773628" cy="5239568"/>
          </a:xfrm>
          <a:prstGeom prst="rect">
            <a:avLst/>
          </a:prstGeom>
          <a:effectLst/>
        </p:spPr>
      </p:pic>
    </p:spTree>
    <p:custDataLst>
      <p:tags r:id="rId1"/>
    </p:custDataLst>
    <p:extLst>
      <p:ext uri="{BB962C8B-B14F-4D97-AF65-F5344CB8AC3E}">
        <p14:creationId xmlns:p14="http://schemas.microsoft.com/office/powerpoint/2010/main" val="361324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50" y="399541"/>
            <a:ext cx="10515600" cy="1325563"/>
          </a:xfrm>
        </p:spPr>
        <p:txBody>
          <a:bodyPr>
            <a:normAutofit/>
          </a:bodyPr>
          <a:lstStyle/>
          <a:p>
            <a:r>
              <a:rPr lang="en-US" sz="4000" dirty="0">
                <a:solidFill>
                  <a:schemeClr val="tx2"/>
                </a:solidFill>
              </a:rPr>
              <a:t>Cultivating A Meaningful Connection</a:t>
            </a:r>
          </a:p>
        </p:txBody>
      </p:sp>
      <p:sp>
        <p:nvSpPr>
          <p:cNvPr id="4" name="TextBox 3">
            <a:extLst>
              <a:ext uri="{FF2B5EF4-FFF2-40B4-BE49-F238E27FC236}">
                <a16:creationId xmlns:a16="http://schemas.microsoft.com/office/drawing/2014/main" id="{951D881F-32B4-F644-BEF1-9A83FB5AC4A8}"/>
              </a:ext>
            </a:extLst>
          </p:cNvPr>
          <p:cNvSpPr txBox="1"/>
          <p:nvPr/>
        </p:nvSpPr>
        <p:spPr>
          <a:xfrm>
            <a:off x="569343" y="1759073"/>
            <a:ext cx="5124091" cy="3416320"/>
          </a:xfrm>
          <a:prstGeom prst="rect">
            <a:avLst/>
          </a:prstGeom>
          <a:noFill/>
        </p:spPr>
        <p:txBody>
          <a:bodyPr wrap="square">
            <a:spAutoFit/>
          </a:bodyPr>
          <a:lstStyle/>
          <a:p>
            <a:pPr marL="457200" indent="-457200">
              <a:buFont typeface="Arial" panose="020B0604020202020204" pitchFamily="34" charset="0"/>
              <a:buChar char="•"/>
            </a:pPr>
            <a:r>
              <a:rPr lang="en-US" sz="2400" b="0" i="0" u="none" strike="noStrike" dirty="0">
                <a:solidFill>
                  <a:schemeClr val="tx2"/>
                </a:solidFill>
                <a:effectLst/>
              </a:rPr>
              <a:t>Check on someone</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Prioritize your own well being</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Take a risk</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Give someone feedback</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Participate in an event</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Share your failures and encourage others to</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Clarify your values and boundaries</a:t>
            </a:r>
            <a:endParaRPr lang="en-US" sz="2400" dirty="0">
              <a:solidFill>
                <a:schemeClr val="tx2"/>
              </a:solidFill>
            </a:endParaRPr>
          </a:p>
          <a:p>
            <a:pPr marL="457200" indent="-457200">
              <a:buFont typeface="Arial" panose="020B0604020202020204" pitchFamily="34" charset="0"/>
              <a:buChar char="•"/>
            </a:pPr>
            <a:r>
              <a:rPr lang="en-US" sz="2400" b="0" i="0" u="none" strike="noStrike" dirty="0">
                <a:solidFill>
                  <a:schemeClr val="tx2"/>
                </a:solidFill>
                <a:effectLst/>
              </a:rPr>
              <a:t>Journal</a:t>
            </a:r>
            <a:endParaRPr lang="en-US" sz="2400" dirty="0">
              <a:solidFill>
                <a:schemeClr val="tx2"/>
              </a:solidFill>
            </a:endParaRPr>
          </a:p>
        </p:txBody>
      </p:sp>
      <p:sp>
        <p:nvSpPr>
          <p:cNvPr id="6" name="TextBox 5">
            <a:extLst>
              <a:ext uri="{FF2B5EF4-FFF2-40B4-BE49-F238E27FC236}">
                <a16:creationId xmlns:a16="http://schemas.microsoft.com/office/drawing/2014/main" id="{75C7F927-B934-E74F-8874-FE7B31E5A4C7}"/>
              </a:ext>
            </a:extLst>
          </p:cNvPr>
          <p:cNvSpPr txBox="1"/>
          <p:nvPr/>
        </p:nvSpPr>
        <p:spPr>
          <a:xfrm>
            <a:off x="6096000" y="1759073"/>
            <a:ext cx="5526657" cy="3785652"/>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dirty="0">
                <a:solidFill>
                  <a:schemeClr val="tx2"/>
                </a:solidFill>
                <a:effectLst/>
              </a:rPr>
              <a:t>Do a gratitude check</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Watch something that makes you laugh</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Cultivate an environment that makes you feel good</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Label your feelings</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Sleep</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Clean up your sleep environment</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Extend grace</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Do a Random Act of Kindness</a:t>
            </a:r>
            <a:endParaRPr lang="en-US" sz="2400" dirty="0">
              <a:solidFill>
                <a:schemeClr val="tx2"/>
              </a:solidFill>
            </a:endParaRPr>
          </a:p>
          <a:p>
            <a:pPr marL="342900" indent="-342900">
              <a:buFont typeface="Arial" panose="020B0604020202020204" pitchFamily="34" charset="0"/>
              <a:buChar char="•"/>
            </a:pPr>
            <a:r>
              <a:rPr lang="en-US" sz="2400" b="0" i="0" u="none" strike="noStrike" dirty="0">
                <a:solidFill>
                  <a:schemeClr val="tx2"/>
                </a:solidFill>
                <a:effectLst/>
              </a:rPr>
              <a:t>Volunteer</a:t>
            </a:r>
            <a:endParaRPr lang="en-US" sz="2400" dirty="0">
              <a:solidFill>
                <a:schemeClr val="tx2"/>
              </a:solidFill>
            </a:endParaRPr>
          </a:p>
        </p:txBody>
      </p:sp>
    </p:spTree>
    <p:custDataLst>
      <p:tags r:id="rId1"/>
    </p:custDataLst>
    <p:extLst>
      <p:ext uri="{BB962C8B-B14F-4D97-AF65-F5344CB8AC3E}">
        <p14:creationId xmlns:p14="http://schemas.microsoft.com/office/powerpoint/2010/main" val="175423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50" y="399541"/>
            <a:ext cx="10515600" cy="1325563"/>
          </a:xfrm>
        </p:spPr>
        <p:txBody>
          <a:bodyPr>
            <a:normAutofit/>
          </a:bodyPr>
          <a:lstStyle/>
          <a:p>
            <a:r>
              <a:rPr lang="en-US" sz="4000" dirty="0">
                <a:solidFill>
                  <a:schemeClr val="tx2"/>
                </a:solidFill>
              </a:rPr>
              <a:t>Toxic Positivity</a:t>
            </a:r>
          </a:p>
        </p:txBody>
      </p:sp>
      <p:sp>
        <p:nvSpPr>
          <p:cNvPr id="4" name="TextBox 3">
            <a:extLst>
              <a:ext uri="{FF2B5EF4-FFF2-40B4-BE49-F238E27FC236}">
                <a16:creationId xmlns:a16="http://schemas.microsoft.com/office/drawing/2014/main" id="{951D881F-32B4-F644-BEF1-9A83FB5AC4A8}"/>
              </a:ext>
            </a:extLst>
          </p:cNvPr>
          <p:cNvSpPr txBox="1"/>
          <p:nvPr/>
        </p:nvSpPr>
        <p:spPr>
          <a:xfrm>
            <a:off x="660355" y="1725104"/>
            <a:ext cx="5435645" cy="3539430"/>
          </a:xfrm>
          <a:prstGeom prst="rect">
            <a:avLst/>
          </a:prstGeom>
          <a:noFill/>
        </p:spPr>
        <p:txBody>
          <a:bodyPr wrap="square">
            <a:spAutoFit/>
          </a:bodyPr>
          <a:lstStyle/>
          <a:p>
            <a:pPr marL="342900" indent="-342900">
              <a:buFont typeface="+mj-lt"/>
              <a:buAutoNum type="arabicPeriod"/>
            </a:pPr>
            <a:r>
              <a:rPr lang="en-US" sz="2800" dirty="0">
                <a:solidFill>
                  <a:srgbClr val="FFFFFF"/>
                </a:solidFill>
              </a:rPr>
              <a:t>Hiding your true feelings</a:t>
            </a:r>
          </a:p>
          <a:p>
            <a:pPr marL="342900" indent="-342900">
              <a:buFont typeface="+mj-lt"/>
              <a:buAutoNum type="arabicPeriod"/>
            </a:pPr>
            <a:r>
              <a:rPr lang="en-US" sz="2800" dirty="0">
                <a:solidFill>
                  <a:srgbClr val="FFFFFF"/>
                </a:solidFill>
              </a:rPr>
              <a:t>Get on with it!</a:t>
            </a:r>
          </a:p>
          <a:p>
            <a:pPr marL="342900" indent="-342900">
              <a:buFont typeface="+mj-lt"/>
              <a:buAutoNum type="arabicPeriod"/>
            </a:pPr>
            <a:r>
              <a:rPr lang="en-US" sz="2800" dirty="0">
                <a:solidFill>
                  <a:srgbClr val="FFFFFF"/>
                </a:solidFill>
              </a:rPr>
              <a:t>Feeling guilty for your feelings</a:t>
            </a:r>
          </a:p>
          <a:p>
            <a:pPr marL="342900" indent="-342900">
              <a:buFont typeface="+mj-lt"/>
              <a:buAutoNum type="arabicPeriod"/>
            </a:pPr>
            <a:r>
              <a:rPr lang="en-US" sz="2800" dirty="0">
                <a:solidFill>
                  <a:srgbClr val="FFFFFF"/>
                </a:solidFill>
              </a:rPr>
              <a:t>Don’t worry, be happy!</a:t>
            </a:r>
          </a:p>
          <a:p>
            <a:pPr marL="342900" indent="-342900">
              <a:buFont typeface="+mj-lt"/>
              <a:buAutoNum type="arabicPeriod"/>
            </a:pPr>
            <a:r>
              <a:rPr lang="en-US" sz="2800" dirty="0">
                <a:solidFill>
                  <a:srgbClr val="FFFFFF"/>
                </a:solidFill>
              </a:rPr>
              <a:t>It could be worse…</a:t>
            </a:r>
          </a:p>
          <a:p>
            <a:pPr marL="342900" indent="-342900">
              <a:buFont typeface="+mj-lt"/>
              <a:buAutoNum type="arabicPeriod"/>
            </a:pPr>
            <a:r>
              <a:rPr lang="en-US" sz="2800" dirty="0">
                <a:solidFill>
                  <a:srgbClr val="FFFFFF"/>
                </a:solidFill>
              </a:rPr>
              <a:t>Shaming others for expressing feelings other than positivity</a:t>
            </a:r>
          </a:p>
          <a:p>
            <a:pPr marL="342900" indent="-342900">
              <a:buFont typeface="+mj-lt"/>
              <a:buAutoNum type="arabicPeriod"/>
            </a:pPr>
            <a:r>
              <a:rPr lang="en-US" sz="2800" dirty="0">
                <a:solidFill>
                  <a:srgbClr val="FFFFFF"/>
                </a:solidFill>
              </a:rPr>
              <a:t>It is what it is</a:t>
            </a:r>
          </a:p>
        </p:txBody>
      </p:sp>
      <p:pic>
        <p:nvPicPr>
          <p:cNvPr id="5" name="Picture 4" descr="Text&#10;&#10;Description automatically generated">
            <a:extLst>
              <a:ext uri="{FF2B5EF4-FFF2-40B4-BE49-F238E27FC236}">
                <a16:creationId xmlns:a16="http://schemas.microsoft.com/office/drawing/2014/main" id="{4B5EF948-5B20-B94A-A933-F70019F34FA8}"/>
              </a:ext>
            </a:extLst>
          </p:cNvPr>
          <p:cNvPicPr>
            <a:picLocks noChangeAspect="1"/>
          </p:cNvPicPr>
          <p:nvPr/>
        </p:nvPicPr>
        <p:blipFill>
          <a:blip r:embed="rId4"/>
          <a:stretch>
            <a:fillRect/>
          </a:stretch>
        </p:blipFill>
        <p:spPr>
          <a:xfrm>
            <a:off x="6705600" y="0"/>
            <a:ext cx="5486400" cy="6858000"/>
          </a:xfrm>
          <a:prstGeom prst="rect">
            <a:avLst/>
          </a:prstGeom>
        </p:spPr>
      </p:pic>
    </p:spTree>
    <p:custDataLst>
      <p:tags r:id="rId1"/>
    </p:custDataLst>
    <p:extLst>
      <p:ext uri="{BB962C8B-B14F-4D97-AF65-F5344CB8AC3E}">
        <p14:creationId xmlns:p14="http://schemas.microsoft.com/office/powerpoint/2010/main" val="1763046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98E02-84C4-1149-BCFB-009029614696}"/>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1388A262-5DA9-764C-BA61-7C7C6D58DD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555" y="182562"/>
            <a:ext cx="11542889" cy="6492875"/>
          </a:xfrm>
          <a:prstGeom prst="rect">
            <a:avLst/>
          </a:prstGeom>
        </p:spPr>
      </p:pic>
    </p:spTree>
    <p:custDataLst>
      <p:tags r:id="rId1"/>
    </p:custDataLst>
    <p:extLst>
      <p:ext uri="{BB962C8B-B14F-4D97-AF65-F5344CB8AC3E}">
        <p14:creationId xmlns:p14="http://schemas.microsoft.com/office/powerpoint/2010/main" val="392763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Would you rather?</a:t>
            </a:r>
          </a:p>
        </p:txBody>
      </p:sp>
      <p:pic>
        <p:nvPicPr>
          <p:cNvPr id="8" name="Picture 7" descr="A picture containing logo&#10;&#10;Description automatically generated">
            <a:extLst>
              <a:ext uri="{FF2B5EF4-FFF2-40B4-BE49-F238E27FC236}">
                <a16:creationId xmlns:a16="http://schemas.microsoft.com/office/drawing/2014/main" id="{8964E265-F618-BA44-B7EC-B94D212E431E}"/>
              </a:ext>
            </a:extLst>
          </p:cNvPr>
          <p:cNvPicPr>
            <a:picLocks noChangeAspect="1"/>
          </p:cNvPicPr>
          <p:nvPr/>
        </p:nvPicPr>
        <p:blipFill>
          <a:blip r:embed="rId4"/>
          <a:stretch>
            <a:fillRect/>
          </a:stretch>
        </p:blipFill>
        <p:spPr>
          <a:xfrm>
            <a:off x="7026349" y="2466753"/>
            <a:ext cx="2828260" cy="2828260"/>
          </a:xfrm>
          <a:prstGeom prst="rect">
            <a:avLst/>
          </a:prstGeom>
        </p:spPr>
      </p:pic>
      <p:sp>
        <p:nvSpPr>
          <p:cNvPr id="12" name="TextBox 11">
            <a:extLst>
              <a:ext uri="{FF2B5EF4-FFF2-40B4-BE49-F238E27FC236}">
                <a16:creationId xmlns:a16="http://schemas.microsoft.com/office/drawing/2014/main" id="{576C9262-4E66-1740-89EB-F95BC86BEA39}"/>
              </a:ext>
            </a:extLst>
          </p:cNvPr>
          <p:cNvSpPr txBox="1"/>
          <p:nvPr/>
        </p:nvSpPr>
        <p:spPr>
          <a:xfrm>
            <a:off x="2975346" y="2876855"/>
            <a:ext cx="1341474" cy="3170099"/>
          </a:xfrm>
          <a:prstGeom prst="rect">
            <a:avLst/>
          </a:prstGeom>
          <a:noFill/>
        </p:spPr>
        <p:txBody>
          <a:bodyPr wrap="square">
            <a:spAutoFit/>
          </a:bodyPr>
          <a:lstStyle/>
          <a:p>
            <a:pPr algn="ctr"/>
            <a:r>
              <a:rPr lang="en-US" sz="20000" dirty="0"/>
              <a:t>❤️</a:t>
            </a:r>
          </a:p>
        </p:txBody>
      </p:sp>
    </p:spTree>
    <p:custDataLst>
      <p:tags r:id="rId1"/>
    </p:custDataLst>
    <p:extLst>
      <p:ext uri="{BB962C8B-B14F-4D97-AF65-F5344CB8AC3E}">
        <p14:creationId xmlns:p14="http://schemas.microsoft.com/office/powerpoint/2010/main" val="218222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E9A5888-0D4F-7740-BA0F-558CC3D1EC61}"/>
              </a:ext>
            </a:extLst>
          </p:cNvPr>
          <p:cNvPicPr>
            <a:picLocks noChangeAspect="1"/>
          </p:cNvPicPr>
          <p:nvPr/>
        </p:nvPicPr>
        <p:blipFill>
          <a:blip r:embed="rId4"/>
          <a:stretch>
            <a:fillRect/>
          </a:stretch>
        </p:blipFill>
        <p:spPr>
          <a:xfrm>
            <a:off x="-4257" y="0"/>
            <a:ext cx="12196257" cy="6858000"/>
          </a:xfrm>
          <a:prstGeom prst="rect">
            <a:avLst/>
          </a:prstGeom>
        </p:spPr>
      </p:pic>
      <p:sp>
        <p:nvSpPr>
          <p:cNvPr id="2" name="Title 1"/>
          <p:cNvSpPr>
            <a:spLocks noGrp="1"/>
          </p:cNvSpPr>
          <p:nvPr>
            <p:ph type="title"/>
          </p:nvPr>
        </p:nvSpPr>
        <p:spPr/>
        <p:txBody>
          <a:bodyPr/>
          <a:lstStyle/>
          <a:p>
            <a:pPr algn="ctr"/>
            <a:r>
              <a:rPr lang="en-US" dirty="0">
                <a:solidFill>
                  <a:schemeClr val="bg2"/>
                </a:solidFill>
              </a:rPr>
              <a:t>Resilience</a:t>
            </a:r>
          </a:p>
        </p:txBody>
      </p:sp>
    </p:spTree>
    <p:custDataLst>
      <p:tags r:id="rId1"/>
    </p:custDataLst>
    <p:extLst>
      <p:ext uri="{BB962C8B-B14F-4D97-AF65-F5344CB8AC3E}">
        <p14:creationId xmlns:p14="http://schemas.microsoft.com/office/powerpoint/2010/main" val="285327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635"/>
            <a:ext cx="10515600" cy="1325563"/>
          </a:xfrm>
        </p:spPr>
        <p:txBody>
          <a:bodyPr/>
          <a:lstStyle/>
          <a:p>
            <a:pPr algn="ctr"/>
            <a:r>
              <a:rPr lang="en-US" b="1" dirty="0"/>
              <a:t>Case Study</a:t>
            </a:r>
          </a:p>
        </p:txBody>
      </p:sp>
      <p:sp>
        <p:nvSpPr>
          <p:cNvPr id="3" name="Content Placeholder 2"/>
          <p:cNvSpPr>
            <a:spLocks noGrp="1"/>
          </p:cNvSpPr>
          <p:nvPr>
            <p:ph idx="1"/>
          </p:nvPr>
        </p:nvSpPr>
        <p:spPr>
          <a:xfrm>
            <a:off x="838200" y="1552198"/>
            <a:ext cx="10515600" cy="3034327"/>
          </a:xfrm>
        </p:spPr>
        <p:txBody>
          <a:bodyPr>
            <a:noAutofit/>
          </a:bodyPr>
          <a:lstStyle/>
          <a:p>
            <a:pPr marL="0" indent="0">
              <a:lnSpc>
                <a:spcPct val="100000"/>
              </a:lnSpc>
              <a:buNone/>
            </a:pPr>
            <a:r>
              <a:rPr lang="en-US" sz="1800" dirty="0"/>
              <a:t>“Alex” is a peer mentor working with mothers in recovery from substance use disorder. In the past three months two of Alex’s co-workers have resigned and Alex’s caseload has been increased by 25% to help make sure every client has a peer mentor. </a:t>
            </a:r>
          </a:p>
          <a:p>
            <a:pPr marL="0" indent="0">
              <a:lnSpc>
                <a:spcPct val="100000"/>
              </a:lnSpc>
              <a:buNone/>
            </a:pPr>
            <a:endParaRPr lang="en-US" sz="1800" dirty="0"/>
          </a:p>
          <a:p>
            <a:pPr marL="0" indent="0">
              <a:lnSpc>
                <a:spcPct val="100000"/>
              </a:lnSpc>
              <a:buNone/>
            </a:pPr>
            <a:r>
              <a:rPr lang="en-US" sz="1800" dirty="0"/>
              <a:t>Alex recently recovered from COVID and has two elementary age children who have been in quarantine four times this year. Alex’s supervisor has allowed Alex to work flexible hours.</a:t>
            </a:r>
          </a:p>
          <a:p>
            <a:pPr marL="0" indent="0">
              <a:lnSpc>
                <a:spcPct val="100000"/>
              </a:lnSpc>
              <a:buNone/>
            </a:pPr>
            <a:endParaRPr lang="en-US" sz="1800" dirty="0"/>
          </a:p>
          <a:p>
            <a:pPr marL="0" indent="0">
              <a:lnSpc>
                <a:spcPct val="100000"/>
              </a:lnSpc>
              <a:buNone/>
            </a:pPr>
            <a:r>
              <a:rPr lang="en-US" sz="1800" dirty="0"/>
              <a:t>Alex feels fatigued every day and is questioning if it is worth staying at a position that they feel like they are constantly helping others but not getting help in return. The only time Alex feels like they are not overwhelmed is when they are on Tik Tok, so Alex is taking regular breaks at work to watch Tik Tok videos.</a:t>
            </a:r>
          </a:p>
          <a:p>
            <a:pPr marL="0" indent="0">
              <a:lnSpc>
                <a:spcPct val="100000"/>
              </a:lnSpc>
              <a:buNone/>
            </a:pPr>
            <a:endParaRPr lang="en-US" sz="1800" dirty="0"/>
          </a:p>
          <a:p>
            <a:pPr marL="0" indent="0">
              <a:lnSpc>
                <a:spcPct val="100000"/>
              </a:lnSpc>
              <a:buNone/>
            </a:pPr>
            <a:r>
              <a:rPr lang="en-US" sz="1800" dirty="0"/>
              <a:t>Alex’s work has an employee assistance program but Alex isn’t sure how to start using it and doesn’t want to ask anyone because of how it might look if they had to tell someone they needed help. </a:t>
            </a:r>
          </a:p>
        </p:txBody>
      </p:sp>
    </p:spTree>
    <p:custDataLst>
      <p:tags r:id="rId1"/>
    </p:custDataLst>
    <p:extLst>
      <p:ext uri="{BB962C8B-B14F-4D97-AF65-F5344CB8AC3E}">
        <p14:creationId xmlns:p14="http://schemas.microsoft.com/office/powerpoint/2010/main" val="56741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1168"/>
            <a:ext cx="10515600" cy="1325563"/>
          </a:xfrm>
        </p:spPr>
        <p:txBody>
          <a:bodyPr/>
          <a:lstStyle/>
          <a:p>
            <a:pPr algn="ctr"/>
            <a:r>
              <a:rPr lang="en-US" b="1" dirty="0"/>
              <a:t>Thank you!</a:t>
            </a:r>
          </a:p>
        </p:txBody>
      </p:sp>
      <p:sp>
        <p:nvSpPr>
          <p:cNvPr id="3" name="Content Placeholder 2"/>
          <p:cNvSpPr>
            <a:spLocks noGrp="1"/>
          </p:cNvSpPr>
          <p:nvPr>
            <p:ph idx="1"/>
          </p:nvPr>
        </p:nvSpPr>
        <p:spPr>
          <a:xfrm>
            <a:off x="838200" y="3058885"/>
            <a:ext cx="10515600" cy="3034327"/>
          </a:xfrm>
        </p:spPr>
        <p:txBody>
          <a:bodyPr>
            <a:normAutofit/>
          </a:bodyPr>
          <a:lstStyle/>
          <a:p>
            <a:pPr marL="0" indent="0" algn="ctr">
              <a:buNone/>
            </a:pPr>
            <a:r>
              <a:rPr lang="en-US" sz="3200" b="1" dirty="0"/>
              <a:t>Kristen Dahl, LPCC, </a:t>
            </a:r>
            <a:r>
              <a:rPr lang="en-US" b="1" dirty="0"/>
              <a:t>MCHES</a:t>
            </a:r>
            <a:r>
              <a:rPr lang="en-US" dirty="0"/>
              <a:t>®</a:t>
            </a:r>
            <a:endParaRPr lang="en-US" sz="3200" b="1" dirty="0"/>
          </a:p>
          <a:p>
            <a:pPr marL="0" indent="0" algn="ctr">
              <a:buNone/>
            </a:pPr>
            <a:r>
              <a:rPr lang="en-US" sz="3200" b="1" dirty="0"/>
              <a:t>Human Development Institute</a:t>
            </a:r>
          </a:p>
          <a:p>
            <a:pPr marL="0" indent="0" algn="ctr">
              <a:buNone/>
            </a:pPr>
            <a:r>
              <a:rPr lang="en-US" sz="3200" b="1" dirty="0"/>
              <a:t>University of Kentucky</a:t>
            </a:r>
          </a:p>
          <a:p>
            <a:pPr marL="0" indent="0" algn="ctr">
              <a:buNone/>
            </a:pPr>
            <a:r>
              <a:rPr lang="en-US" sz="3200" b="1" dirty="0">
                <a:hlinkClick r:id="rId4">
                  <a:extLst>
                    <a:ext uri="{A12FA001-AC4F-418D-AE19-62706E023703}">
                      <ahyp:hlinkClr xmlns:ahyp="http://schemas.microsoft.com/office/drawing/2018/hyperlinkcolor" val="tx"/>
                    </a:ext>
                  </a:extLst>
                </a:hlinkClick>
              </a:rPr>
              <a:t>Kristen.dahl@uky.edu</a:t>
            </a:r>
            <a:endParaRPr lang="en-US" sz="3200" b="1" dirty="0"/>
          </a:p>
          <a:p>
            <a:pPr marL="0" indent="0" algn="ctr">
              <a:buNone/>
            </a:pPr>
            <a:r>
              <a:rPr lang="en-US" sz="3200" b="1" dirty="0"/>
              <a:t>https://</a:t>
            </a:r>
            <a:r>
              <a:rPr lang="en-US" sz="3200" b="1" dirty="0" err="1"/>
              <a:t>hdi.uky.edu</a:t>
            </a:r>
            <a:r>
              <a:rPr lang="en-US" sz="3200" b="1" dirty="0"/>
              <a:t>/</a:t>
            </a:r>
          </a:p>
          <a:p>
            <a:pPr marL="0" indent="0" algn="ctr">
              <a:buNone/>
            </a:pPr>
            <a:endParaRPr lang="en-US" sz="3200" b="1" dirty="0"/>
          </a:p>
          <a:p>
            <a:pPr marL="0" indent="0" algn="ctr">
              <a:buNone/>
            </a:pPr>
            <a:endParaRPr lang="en-US" b="1" dirty="0"/>
          </a:p>
        </p:txBody>
      </p:sp>
    </p:spTree>
    <p:custDataLst>
      <p:tags r:id="rId1"/>
    </p:custDataLst>
    <p:extLst>
      <p:ext uri="{BB962C8B-B14F-4D97-AF65-F5344CB8AC3E}">
        <p14:creationId xmlns:p14="http://schemas.microsoft.com/office/powerpoint/2010/main" val="3691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Course Technology Materials</a:t>
            </a:r>
          </a:p>
        </p:txBody>
      </p:sp>
      <p:sp>
        <p:nvSpPr>
          <p:cNvPr id="9" name="TextBox 8">
            <a:extLst>
              <a:ext uri="{FF2B5EF4-FFF2-40B4-BE49-F238E27FC236}">
                <a16:creationId xmlns:a16="http://schemas.microsoft.com/office/drawing/2014/main" id="{C345E8B6-975F-2849-BE9D-70CB7CC9A5C5}"/>
              </a:ext>
            </a:extLst>
          </p:cNvPr>
          <p:cNvSpPr txBox="1"/>
          <p:nvPr/>
        </p:nvSpPr>
        <p:spPr>
          <a:xfrm>
            <a:off x="852377" y="2847417"/>
            <a:ext cx="7480005" cy="769441"/>
          </a:xfrm>
          <a:prstGeom prst="rect">
            <a:avLst/>
          </a:prstGeom>
          <a:noFill/>
        </p:spPr>
        <p:txBody>
          <a:bodyPr wrap="square">
            <a:spAutoFit/>
          </a:bodyPr>
          <a:lstStyle/>
          <a:p>
            <a:r>
              <a:rPr lang="en-US" sz="4400" b="1" dirty="0">
                <a:solidFill>
                  <a:srgbClr val="FFFFFF"/>
                </a:solidFill>
                <a:latin typeface="Calibri" panose="020F0502020204030204" pitchFamily="34" charset="0"/>
                <a:cs typeface="Calibri" panose="020F0502020204030204" pitchFamily="34" charset="0"/>
              </a:rPr>
              <a:t>https://</a:t>
            </a:r>
            <a:r>
              <a:rPr lang="en-US" sz="4400" b="1" dirty="0" err="1">
                <a:solidFill>
                  <a:srgbClr val="FFFFFF"/>
                </a:solidFill>
                <a:latin typeface="Calibri" panose="020F0502020204030204" pitchFamily="34" charset="0"/>
                <a:cs typeface="Calibri" panose="020F0502020204030204" pitchFamily="34" charset="0"/>
              </a:rPr>
              <a:t>bit.ly</a:t>
            </a:r>
            <a:r>
              <a:rPr lang="en-US" sz="4400" b="1" dirty="0">
                <a:solidFill>
                  <a:srgbClr val="FFFFFF"/>
                </a:solidFill>
                <a:latin typeface="Calibri" panose="020F0502020204030204" pitchFamily="34" charset="0"/>
                <a:cs typeface="Calibri" panose="020F0502020204030204" pitchFamily="34" charset="0"/>
              </a:rPr>
              <a:t>/scope472022</a:t>
            </a:r>
          </a:p>
        </p:txBody>
      </p:sp>
    </p:spTree>
    <p:custDataLst>
      <p:tags r:id="rId1"/>
    </p:custDataLst>
    <p:extLst>
      <p:ext uri="{BB962C8B-B14F-4D97-AF65-F5344CB8AC3E}">
        <p14:creationId xmlns:p14="http://schemas.microsoft.com/office/powerpoint/2010/main" val="85140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lock, several&#10;&#10;Description automatically generated">
            <a:extLst>
              <a:ext uri="{FF2B5EF4-FFF2-40B4-BE49-F238E27FC236}">
                <a16:creationId xmlns:a16="http://schemas.microsoft.com/office/drawing/2014/main" id="{684304B2-3916-6846-AFEB-A16882CEBC3D}"/>
              </a:ext>
            </a:extLst>
          </p:cNvPr>
          <p:cNvPicPr>
            <a:picLocks noChangeAspect="1"/>
          </p:cNvPicPr>
          <p:nvPr/>
        </p:nvPicPr>
        <p:blipFill>
          <a:blip r:embed="rId4"/>
          <a:stretch>
            <a:fillRect/>
          </a:stretch>
        </p:blipFill>
        <p:spPr>
          <a:xfrm>
            <a:off x="2561730" y="9370"/>
            <a:ext cx="7068540" cy="6848630"/>
          </a:xfrm>
          <a:prstGeom prst="rect">
            <a:avLst/>
          </a:prstGeom>
        </p:spPr>
      </p:pic>
    </p:spTree>
    <p:custDataLst>
      <p:tags r:id="rId1"/>
    </p:custDataLst>
    <p:extLst>
      <p:ext uri="{BB962C8B-B14F-4D97-AF65-F5344CB8AC3E}">
        <p14:creationId xmlns:p14="http://schemas.microsoft.com/office/powerpoint/2010/main" val="27460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Learning Objectives</a:t>
            </a:r>
          </a:p>
        </p:txBody>
      </p:sp>
      <p:sp>
        <p:nvSpPr>
          <p:cNvPr id="6" name="TextBox 5">
            <a:extLst>
              <a:ext uri="{FF2B5EF4-FFF2-40B4-BE49-F238E27FC236}">
                <a16:creationId xmlns:a16="http://schemas.microsoft.com/office/drawing/2014/main" id="{03DB565A-1382-4C4E-8AA8-276709CE132C}"/>
              </a:ext>
            </a:extLst>
          </p:cNvPr>
          <p:cNvSpPr txBox="1"/>
          <p:nvPr/>
        </p:nvSpPr>
        <p:spPr>
          <a:xfrm>
            <a:off x="838199" y="2074671"/>
            <a:ext cx="9135533" cy="3108543"/>
          </a:xfrm>
          <a:prstGeom prst="rect">
            <a:avLst/>
          </a:prstGeom>
          <a:noFill/>
        </p:spPr>
        <p:txBody>
          <a:bodyPr wrap="square">
            <a:spAutoFit/>
          </a:bodyPr>
          <a:lstStyle/>
          <a:p>
            <a:pPr marL="285750" indent="-285750">
              <a:buFont typeface="Courier New" panose="02070309020205020404" pitchFamily="49" charset="0"/>
              <a:buChar char="o"/>
            </a:pPr>
            <a:r>
              <a:rPr lang="en-US" sz="2800" dirty="0">
                <a:solidFill>
                  <a:schemeClr val="tx2"/>
                </a:solidFill>
              </a:rPr>
              <a:t>How to recognize responses to secondary traumatic stress in yourself and others </a:t>
            </a:r>
          </a:p>
          <a:p>
            <a:endParaRPr lang="en-US" sz="2800" dirty="0">
              <a:solidFill>
                <a:schemeClr val="tx2"/>
              </a:solidFill>
            </a:endParaRPr>
          </a:p>
          <a:p>
            <a:pPr marL="285750" indent="-285750">
              <a:buFont typeface="Courier New" panose="02070309020205020404" pitchFamily="49" charset="0"/>
              <a:buChar char="o"/>
            </a:pPr>
            <a:r>
              <a:rPr lang="en-US" sz="2800" dirty="0">
                <a:solidFill>
                  <a:schemeClr val="tx2"/>
                </a:solidFill>
              </a:rPr>
              <a:t>Strategies to practice self-compassion when working with challenging clients or situations </a:t>
            </a:r>
          </a:p>
          <a:p>
            <a:endParaRPr lang="en-US" sz="2800" dirty="0">
              <a:solidFill>
                <a:schemeClr val="tx2"/>
              </a:solidFill>
            </a:endParaRPr>
          </a:p>
          <a:p>
            <a:pPr marL="285750" indent="-285750">
              <a:buFont typeface="Courier New" panose="02070309020205020404" pitchFamily="49" charset="0"/>
              <a:buChar char="o"/>
            </a:pPr>
            <a:r>
              <a:rPr lang="en-US" sz="2800" dirty="0">
                <a:solidFill>
                  <a:schemeClr val="tx2"/>
                </a:solidFill>
              </a:rPr>
              <a:t>Mindfulness techniques that encourage resilience </a:t>
            </a:r>
          </a:p>
        </p:txBody>
      </p:sp>
    </p:spTree>
    <p:custDataLst>
      <p:tags r:id="rId1"/>
    </p:custDataLst>
    <p:extLst>
      <p:ext uri="{BB962C8B-B14F-4D97-AF65-F5344CB8AC3E}">
        <p14:creationId xmlns:p14="http://schemas.microsoft.com/office/powerpoint/2010/main" val="364572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6285613" cy="1807305"/>
          </a:xfrm>
        </p:spPr>
        <p:txBody>
          <a:bodyPr vert="horz" lIns="91440" tIns="45720" rIns="91440" bIns="45720" rtlCol="0" anchor="ctr">
            <a:normAutofit/>
          </a:bodyPr>
          <a:lstStyle/>
          <a:p>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Helping Professionals</a:t>
            </a:r>
          </a:p>
        </p:txBody>
      </p:sp>
      <p:pic>
        <p:nvPicPr>
          <p:cNvPr id="5" name="Picture 4" descr="A picture containing text, person&#10;&#10;Description automatically generated">
            <a:extLst>
              <a:ext uri="{FF2B5EF4-FFF2-40B4-BE49-F238E27FC236}">
                <a16:creationId xmlns:a16="http://schemas.microsoft.com/office/drawing/2014/main" id="{001E6958-EC0C-BE4F-B2E2-BD4E1B18BCFE}"/>
              </a:ext>
            </a:extLst>
          </p:cNvPr>
          <p:cNvPicPr>
            <a:picLocks noChangeAspect="1"/>
          </p:cNvPicPr>
          <p:nvPr/>
        </p:nvPicPr>
        <p:blipFill rotWithShape="1">
          <a:blip r:embed="rId4"/>
          <a:srcRect l="1275" r="447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27" name="Title 1">
            <a:extLst>
              <a:ext uri="{FF2B5EF4-FFF2-40B4-BE49-F238E27FC236}">
                <a16:creationId xmlns:a16="http://schemas.microsoft.com/office/drawing/2014/main" id="{0EE7A18F-4A61-48B8-913F-1CBE84CA56C5}"/>
              </a:ext>
            </a:extLst>
          </p:cNvPr>
          <p:cNvGraphicFramePr/>
          <p:nvPr>
            <p:extLst>
              <p:ext uri="{D42A27DB-BD31-4B8C-83A1-F6EECF244321}">
                <p14:modId xmlns:p14="http://schemas.microsoft.com/office/powerpoint/2010/main" val="3580521737"/>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a:extLst>
              <a:ext uri="{FF2B5EF4-FFF2-40B4-BE49-F238E27FC236}">
                <a16:creationId xmlns:a16="http://schemas.microsoft.com/office/drawing/2014/main" id="{72543DEB-4D45-5B4F-90C2-7F20552487F1}"/>
              </a:ext>
            </a:extLst>
          </p:cNvPr>
          <p:cNvSpPr txBox="1"/>
          <p:nvPr/>
        </p:nvSpPr>
        <p:spPr>
          <a:xfrm>
            <a:off x="487480" y="6332815"/>
            <a:ext cx="6092456" cy="369332"/>
          </a:xfrm>
          <a:prstGeom prst="rect">
            <a:avLst/>
          </a:prstGeom>
          <a:noFill/>
        </p:spPr>
        <p:txBody>
          <a:bodyPr wrap="square">
            <a:spAutoFit/>
          </a:bodyPr>
          <a:lstStyle/>
          <a:p>
            <a:r>
              <a:rPr lang="en-US" dirty="0"/>
              <a:t>https://</a:t>
            </a:r>
            <a:r>
              <a:rPr lang="en-US" dirty="0" err="1"/>
              <a:t>www.tendacademy.ca</a:t>
            </a:r>
            <a:r>
              <a:rPr lang="en-US" dirty="0"/>
              <a:t>/</a:t>
            </a:r>
            <a:r>
              <a:rPr lang="en-US" dirty="0" err="1"/>
              <a:t>venn</a:t>
            </a:r>
            <a:r>
              <a:rPr lang="en-US" dirty="0"/>
              <a:t>-diagram/</a:t>
            </a:r>
          </a:p>
        </p:txBody>
      </p:sp>
    </p:spTree>
    <p:custDataLst>
      <p:tags r:id="rId1"/>
    </p:custDataLst>
    <p:extLst>
      <p:ext uri="{BB962C8B-B14F-4D97-AF65-F5344CB8AC3E}">
        <p14:creationId xmlns:p14="http://schemas.microsoft.com/office/powerpoint/2010/main" val="199400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colorful&#10;&#10;Description automatically generated">
            <a:extLst>
              <a:ext uri="{FF2B5EF4-FFF2-40B4-BE49-F238E27FC236}">
                <a16:creationId xmlns:a16="http://schemas.microsoft.com/office/drawing/2014/main" id="{9EB79ECF-34F6-514B-81C4-FEBAD4758E12}"/>
              </a:ext>
            </a:extLst>
          </p:cNvPr>
          <p:cNvPicPr>
            <a:picLocks noChangeAspect="1"/>
          </p:cNvPicPr>
          <p:nvPr/>
        </p:nvPicPr>
        <p:blipFill rotWithShape="1">
          <a:blip r:embed="rId4"/>
          <a:srcRect l="20688"/>
          <a:stretch/>
        </p:blipFill>
        <p:spPr>
          <a:xfrm>
            <a:off x="2522358" y="10"/>
            <a:ext cx="9669642" cy="6857990"/>
          </a:xfrm>
          <a:prstGeom prst="rect">
            <a:avLst/>
          </a:prstGeom>
        </p:spPr>
      </p:pic>
      <p:sp>
        <p:nvSpPr>
          <p:cNvPr id="41" name="Rectangle 4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9">
            <a:extLst>
              <a:ext uri="{FF2B5EF4-FFF2-40B4-BE49-F238E27FC236}">
                <a16:creationId xmlns:a16="http://schemas.microsoft.com/office/drawing/2014/main" id="{60989501-288F-EF40-9D58-E40050D08AEE}"/>
              </a:ext>
            </a:extLst>
          </p:cNvPr>
          <p:cNvSpPr>
            <a:spLocks noGrp="1"/>
          </p:cNvSpPr>
          <p:nvPr>
            <p:ph type="title"/>
          </p:nvPr>
        </p:nvSpPr>
        <p:spPr>
          <a:xfrm>
            <a:off x="845902" y="764712"/>
            <a:ext cx="3973385" cy="3692028"/>
          </a:xfrm>
          <a:noFill/>
        </p:spPr>
        <p:txBody>
          <a:bodyPr vert="horz" lIns="91440" tIns="45720" rIns="91440" bIns="45720" rtlCol="0" anchor="b">
            <a:normAutofit/>
          </a:bodyPr>
          <a:lstStyle/>
          <a:p>
            <a:r>
              <a:rPr lang="en-US" sz="5200" dirty="0">
                <a:solidFill>
                  <a:srgbClr val="FFFFFF"/>
                </a:solidFill>
                <a:latin typeface="Open Sans" panose="020B0606030504020204" pitchFamily="34" charset="0"/>
                <a:ea typeface="Open Sans" panose="020B0606030504020204" pitchFamily="34" charset="0"/>
                <a:cs typeface="Open Sans" panose="020B0606030504020204" pitchFamily="34" charset="0"/>
              </a:rPr>
              <a:t>Secondary Traumatic Stress</a:t>
            </a:r>
          </a:p>
        </p:txBody>
      </p:sp>
    </p:spTree>
    <p:custDataLst>
      <p:tags r:id="rId1"/>
    </p:custDataLst>
    <p:extLst>
      <p:ext uri="{BB962C8B-B14F-4D97-AF65-F5344CB8AC3E}">
        <p14:creationId xmlns:p14="http://schemas.microsoft.com/office/powerpoint/2010/main" val="228854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a:extLst>
              <a:ext uri="{FF2B5EF4-FFF2-40B4-BE49-F238E27FC236}">
                <a16:creationId xmlns:a16="http://schemas.microsoft.com/office/drawing/2014/main" id="{66D387F5-88F3-0D44-9750-435CA85CB426}"/>
              </a:ext>
            </a:extLst>
          </p:cNvPr>
          <p:cNvPicPr>
            <a:picLocks noChangeAspect="1"/>
          </p:cNvPicPr>
          <p:nvPr/>
        </p:nvPicPr>
        <p:blipFill>
          <a:blip r:embed="rId4"/>
          <a:stretch>
            <a:fillRect/>
          </a:stretch>
        </p:blipFill>
        <p:spPr>
          <a:xfrm>
            <a:off x="558800" y="2275434"/>
            <a:ext cx="5537200" cy="5521819"/>
          </a:xfrm>
          <a:prstGeom prst="rect">
            <a:avLst/>
          </a:prstGeom>
        </p:spPr>
      </p:pic>
      <p:pic>
        <p:nvPicPr>
          <p:cNvPr id="5" name="Picture 4" descr="Calendar&#10;&#10;Description automatically generated">
            <a:extLst>
              <a:ext uri="{FF2B5EF4-FFF2-40B4-BE49-F238E27FC236}">
                <a16:creationId xmlns:a16="http://schemas.microsoft.com/office/drawing/2014/main" id="{ED209F96-723A-3743-9F6B-C94EC3C56D2B}"/>
              </a:ext>
            </a:extLst>
          </p:cNvPr>
          <p:cNvPicPr>
            <a:picLocks noChangeAspect="1"/>
          </p:cNvPicPr>
          <p:nvPr/>
        </p:nvPicPr>
        <p:blipFill>
          <a:blip r:embed="rId4"/>
          <a:stretch>
            <a:fillRect/>
          </a:stretch>
        </p:blipFill>
        <p:spPr>
          <a:xfrm>
            <a:off x="6096000" y="-315367"/>
            <a:ext cx="5537200" cy="5521819"/>
          </a:xfrm>
          <a:prstGeom prst="rect">
            <a:avLst/>
          </a:prstGeom>
        </p:spPr>
      </p:pic>
      <p:sp>
        <p:nvSpPr>
          <p:cNvPr id="3" name="Rectangle 2">
            <a:extLst>
              <a:ext uri="{FF2B5EF4-FFF2-40B4-BE49-F238E27FC236}">
                <a16:creationId xmlns:a16="http://schemas.microsoft.com/office/drawing/2014/main" id="{B7E200B6-0206-384F-894E-201CAFE85276}"/>
              </a:ext>
            </a:extLst>
          </p:cNvPr>
          <p:cNvSpPr/>
          <p:nvPr/>
        </p:nvSpPr>
        <p:spPr>
          <a:xfrm>
            <a:off x="5207000" y="0"/>
            <a:ext cx="6781800" cy="2275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solidFill>
                  <a:schemeClr val="tx2"/>
                </a:solidFill>
              </a:rPr>
              <a:t>Secondary Traumatic Stress Responses</a:t>
            </a:r>
          </a:p>
        </p:txBody>
      </p:sp>
      <p:sp>
        <p:nvSpPr>
          <p:cNvPr id="7" name="Rectangle 6">
            <a:extLst>
              <a:ext uri="{FF2B5EF4-FFF2-40B4-BE49-F238E27FC236}">
                <a16:creationId xmlns:a16="http://schemas.microsoft.com/office/drawing/2014/main" id="{BDAE8835-AAE1-DB43-B1C5-3332E6680857}"/>
              </a:ext>
            </a:extLst>
          </p:cNvPr>
          <p:cNvSpPr/>
          <p:nvPr/>
        </p:nvSpPr>
        <p:spPr>
          <a:xfrm>
            <a:off x="330200" y="5206999"/>
            <a:ext cx="5765800" cy="2844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60AF54-9393-144F-86AF-4DA902BDBA36}"/>
              </a:ext>
            </a:extLst>
          </p:cNvPr>
          <p:cNvSpPr/>
          <p:nvPr/>
        </p:nvSpPr>
        <p:spPr>
          <a:xfrm>
            <a:off x="558800" y="4902200"/>
            <a:ext cx="5765800" cy="3042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9190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E200B6-0206-384F-894E-201CAFE85276}"/>
              </a:ext>
            </a:extLst>
          </p:cNvPr>
          <p:cNvSpPr/>
          <p:nvPr/>
        </p:nvSpPr>
        <p:spPr>
          <a:xfrm>
            <a:off x="5207000" y="0"/>
            <a:ext cx="6781800" cy="2275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solidFill>
                  <a:schemeClr val="tx2"/>
                </a:solidFill>
              </a:rPr>
              <a:t>Coping with Secondary Traumatic Stress</a:t>
            </a:r>
          </a:p>
        </p:txBody>
      </p:sp>
      <p:pic>
        <p:nvPicPr>
          <p:cNvPr id="5" name="Picture 4" descr="Diagram, venn diagram, circle&#10;&#10;Description automatically generated">
            <a:extLst>
              <a:ext uri="{FF2B5EF4-FFF2-40B4-BE49-F238E27FC236}">
                <a16:creationId xmlns:a16="http://schemas.microsoft.com/office/drawing/2014/main" id="{E9EAF17C-AA7D-8041-A825-CF9B246AB646}"/>
              </a:ext>
            </a:extLst>
          </p:cNvPr>
          <p:cNvPicPr>
            <a:picLocks noChangeAspect="1"/>
          </p:cNvPicPr>
          <p:nvPr/>
        </p:nvPicPr>
        <p:blipFill>
          <a:blip r:embed="rId4"/>
          <a:stretch>
            <a:fillRect/>
          </a:stretch>
        </p:blipFill>
        <p:spPr>
          <a:xfrm>
            <a:off x="1029587" y="1690689"/>
            <a:ext cx="4177414" cy="4177414"/>
          </a:xfrm>
          <a:prstGeom prst="rect">
            <a:avLst/>
          </a:prstGeom>
        </p:spPr>
      </p:pic>
      <p:pic>
        <p:nvPicPr>
          <p:cNvPr id="6" name="Picture 5" descr="A group of cartoon characters&#10;&#10;Description automatically generated with low confidence">
            <a:extLst>
              <a:ext uri="{FF2B5EF4-FFF2-40B4-BE49-F238E27FC236}">
                <a16:creationId xmlns:a16="http://schemas.microsoft.com/office/drawing/2014/main" id="{0C0269D3-C75C-8241-9EEE-C376599AE60C}"/>
              </a:ext>
            </a:extLst>
          </p:cNvPr>
          <p:cNvPicPr>
            <a:picLocks noChangeAspect="1"/>
          </p:cNvPicPr>
          <p:nvPr/>
        </p:nvPicPr>
        <p:blipFill>
          <a:blip r:embed="rId5"/>
          <a:stretch>
            <a:fillRect/>
          </a:stretch>
        </p:blipFill>
        <p:spPr>
          <a:xfrm>
            <a:off x="6096001" y="1674838"/>
            <a:ext cx="4193266" cy="4193266"/>
          </a:xfrm>
          <a:prstGeom prst="rect">
            <a:avLst/>
          </a:prstGeom>
        </p:spPr>
      </p:pic>
    </p:spTree>
    <p:custDataLst>
      <p:tags r:id="rId1"/>
    </p:custDataLst>
    <p:extLst>
      <p:ext uri="{BB962C8B-B14F-4D97-AF65-F5344CB8AC3E}">
        <p14:creationId xmlns:p14="http://schemas.microsoft.com/office/powerpoint/2010/main" val="1598206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3667"/>
      </a:dk1>
      <a:lt1>
        <a:srgbClr val="78AB3C"/>
      </a:lt1>
      <a:dk2>
        <a:srgbClr val="001E38"/>
      </a:dk2>
      <a:lt2>
        <a:srgbClr val="E7E6E6"/>
      </a:lt2>
      <a:accent1>
        <a:srgbClr val="2E5B83"/>
      </a:accent1>
      <a:accent2>
        <a:srgbClr val="FE8F1D"/>
      </a:accent2>
      <a:accent3>
        <a:srgbClr val="706C68"/>
      </a:accent3>
      <a:accent4>
        <a:srgbClr val="FFBA00"/>
      </a:accent4>
      <a:accent5>
        <a:srgbClr val="3E3B39"/>
      </a:accent5>
      <a:accent6>
        <a:srgbClr val="8FBA5F"/>
      </a:accent6>
      <a:hlink>
        <a:srgbClr val="002E56"/>
      </a:hlink>
      <a:folHlink>
        <a:srgbClr val="93209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1" ma:contentTypeDescription="Create a new document." ma:contentTypeScope="" ma:versionID="0b5519dc046ef5e7239a4748543891fb">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f000f0f01c8e33d57f91919a679c9ba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648A07-88C2-4081-95FD-EF09AE4DF6C5}"/>
</file>

<file path=customXml/itemProps2.xml><?xml version="1.0" encoding="utf-8"?>
<ds:datastoreItem xmlns:ds="http://schemas.openxmlformats.org/officeDocument/2006/customXml" ds:itemID="{3345D3B0-2F6E-467A-89F7-D00F5426C3B9}">
  <ds:schemaRefs>
    <ds:schemaRef ds:uri="http://schemas.microsoft.com/sharepoint/v3/contenttype/forms"/>
  </ds:schemaRefs>
</ds:datastoreItem>
</file>

<file path=customXml/itemProps3.xml><?xml version="1.0" encoding="utf-8"?>
<ds:datastoreItem xmlns:ds="http://schemas.openxmlformats.org/officeDocument/2006/customXml" ds:itemID="{B883AD20-41F8-4641-99E2-8472EFC11D60}">
  <ds:schemaRef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purl.org/dc/elements/1.1/"/>
    <ds:schemaRef ds:uri="c999920d-d9b2-4ca2-9d03-9b7a74afb6cb"/>
    <ds:schemaRef ds:uri="http://schemas.openxmlformats.org/package/2006/metadata/core-properties"/>
    <ds:schemaRef ds:uri="887d7ccb-fdfb-4585-aeb1-e000dbea85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36403</TotalTime>
  <Words>611</Words>
  <Application>Microsoft Office PowerPoint</Application>
  <PresentationFormat>Widescreen</PresentationFormat>
  <Paragraphs>126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Heavy</vt:lpstr>
      <vt:lpstr>Calibri</vt:lpstr>
      <vt:lpstr>Courier New</vt:lpstr>
      <vt:lpstr>Open Sans</vt:lpstr>
      <vt:lpstr>Open Sans Extrabold</vt:lpstr>
      <vt:lpstr>Office Theme</vt:lpstr>
      <vt:lpstr>PowerPoint Presentation</vt:lpstr>
      <vt:lpstr>Would you rather?</vt:lpstr>
      <vt:lpstr>Course Technology Materials</vt:lpstr>
      <vt:lpstr>PowerPoint Presentation</vt:lpstr>
      <vt:lpstr>Learning Objectives</vt:lpstr>
      <vt:lpstr>Helping Professionals</vt:lpstr>
      <vt:lpstr>Secondary Traumatic Stress</vt:lpstr>
      <vt:lpstr>Secondary Traumatic Stress Responses</vt:lpstr>
      <vt:lpstr>Coping with Secondary Traumatic Stress</vt:lpstr>
      <vt:lpstr>Trauma-Informed Approach</vt:lpstr>
      <vt:lpstr>Self-Compassion</vt:lpstr>
      <vt:lpstr>Supportive Touch</vt:lpstr>
      <vt:lpstr>RAIN</vt:lpstr>
      <vt:lpstr>Mindfulness</vt:lpstr>
      <vt:lpstr>Mental Wellness Check</vt:lpstr>
      <vt:lpstr>Images/Comics</vt:lpstr>
      <vt:lpstr>Cultivating A Meaningful Connection</vt:lpstr>
      <vt:lpstr>Toxic Positivity</vt:lpstr>
      <vt:lpstr>PowerPoint Presentation</vt:lpstr>
      <vt:lpstr>Resilience</vt:lpstr>
      <vt:lpstr>Case Study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Eisenbaum, Elaine</dc:creator>
  <cp:lastModifiedBy>Gooden, Caroline J.</cp:lastModifiedBy>
  <cp:revision>250</cp:revision>
  <cp:lastPrinted>2021-07-14T15:59:59Z</cp:lastPrinted>
  <dcterms:created xsi:type="dcterms:W3CDTF">2017-04-05T18:08:43Z</dcterms:created>
  <dcterms:modified xsi:type="dcterms:W3CDTF">2022-04-07T13:05:02Z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04E2FFF7-070F-4F2C-B874-0374F4A58133</vt:lpwstr>
  </property>
  <property fmtid="{D5CDD505-2E9C-101B-9397-08002B2CF9AE}" pid="3" name="ArticulatePath">
    <vt:lpwstr>Incorporating Universal Design to Increase Engagement copy</vt:lpwstr>
  </property>
  <property fmtid="{D5CDD505-2E9C-101B-9397-08002B2CF9AE}" pid="4" name="ContentTypeId">
    <vt:lpwstr>0x010100067A8616F49C214EBF48B3B3A5040748</vt:lpwstr>
  </property>
</Properties>
</file>