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65" r:id="rId5"/>
    <p:sldId id="282" r:id="rId6"/>
    <p:sldId id="286" r:id="rId7"/>
    <p:sldId id="281" r:id="rId8"/>
    <p:sldId id="287" r:id="rId9"/>
    <p:sldId id="289" r:id="rId10"/>
    <p:sldId id="288" r:id="rId11"/>
    <p:sldId id="290" r:id="rId12"/>
    <p:sldId id="285" r:id="rId13"/>
    <p:sldId id="284" r:id="rId14"/>
    <p:sldId id="292"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CF6CB-49B2-4B52-AA0E-AF06AEE1D4D4}" v="30" dt="2022-02-24T20:14:35.073"/>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706" autoAdjust="0"/>
  </p:normalViewPr>
  <p:slideViewPr>
    <p:cSldViewPr snapToGrid="0">
      <p:cViewPr varScale="1">
        <p:scale>
          <a:sx n="86" d="100"/>
          <a:sy n="86" d="100"/>
        </p:scale>
        <p:origin x="374" y="58"/>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en, Caroline J." userId="S::cjgood2@uky.edu::c8447a8f-bb57-4b94-b973-2a32a1aae41a" providerId="AD" clId="Web-{FC2CF6CB-49B2-4B52-AA0E-AF06AEE1D4D4}"/>
    <pc:docChg chg="modSld">
      <pc:chgData name="Gooden, Caroline J." userId="S::cjgood2@uky.edu::c8447a8f-bb57-4b94-b973-2a32a1aae41a" providerId="AD" clId="Web-{FC2CF6CB-49B2-4B52-AA0E-AF06AEE1D4D4}" dt="2022-02-24T20:14:33.745" v="27" actId="20577"/>
      <pc:docMkLst>
        <pc:docMk/>
      </pc:docMkLst>
      <pc:sldChg chg="modSp">
        <pc:chgData name="Gooden, Caroline J." userId="S::cjgood2@uky.edu::c8447a8f-bb57-4b94-b973-2a32a1aae41a" providerId="AD" clId="Web-{FC2CF6CB-49B2-4B52-AA0E-AF06AEE1D4D4}" dt="2022-02-24T20:12:54.213" v="19" actId="20577"/>
        <pc:sldMkLst>
          <pc:docMk/>
          <pc:sldMk cId="1954425460" sldId="285"/>
        </pc:sldMkLst>
        <pc:spChg chg="mod">
          <ac:chgData name="Gooden, Caroline J." userId="S::cjgood2@uky.edu::c8447a8f-bb57-4b94-b973-2a32a1aae41a" providerId="AD" clId="Web-{FC2CF6CB-49B2-4B52-AA0E-AF06AEE1D4D4}" dt="2022-02-24T20:12:54.213" v="19" actId="20577"/>
          <ac:spMkLst>
            <pc:docMk/>
            <pc:sldMk cId="1954425460" sldId="285"/>
            <ac:spMk id="3" creationId="{F815EE8A-D85A-4E6D-BED8-08D55BA5B67F}"/>
          </ac:spMkLst>
        </pc:spChg>
      </pc:sldChg>
      <pc:sldChg chg="modSp">
        <pc:chgData name="Gooden, Caroline J." userId="S::cjgood2@uky.edu::c8447a8f-bb57-4b94-b973-2a32a1aae41a" providerId="AD" clId="Web-{FC2CF6CB-49B2-4B52-AA0E-AF06AEE1D4D4}" dt="2022-02-24T20:12:22.509" v="12" actId="20577"/>
        <pc:sldMkLst>
          <pc:docMk/>
          <pc:sldMk cId="4148947398" sldId="288"/>
        </pc:sldMkLst>
        <pc:spChg chg="mod">
          <ac:chgData name="Gooden, Caroline J." userId="S::cjgood2@uky.edu::c8447a8f-bb57-4b94-b973-2a32a1aae41a" providerId="AD" clId="Web-{FC2CF6CB-49B2-4B52-AA0E-AF06AEE1D4D4}" dt="2022-02-24T20:12:22.509" v="12" actId="20577"/>
          <ac:spMkLst>
            <pc:docMk/>
            <pc:sldMk cId="4148947398" sldId="288"/>
            <ac:spMk id="14" creationId="{00000000-0000-0000-0000-000000000000}"/>
          </ac:spMkLst>
        </pc:spChg>
      </pc:sldChg>
      <pc:sldChg chg="addSp delSp modSp">
        <pc:chgData name="Gooden, Caroline J." userId="S::cjgood2@uky.edu::c8447a8f-bb57-4b94-b973-2a32a1aae41a" providerId="AD" clId="Web-{FC2CF6CB-49B2-4B52-AA0E-AF06AEE1D4D4}" dt="2022-02-24T20:11:57.462" v="5" actId="20577"/>
        <pc:sldMkLst>
          <pc:docMk/>
          <pc:sldMk cId="4259966388" sldId="289"/>
        </pc:sldMkLst>
        <pc:spChg chg="add del mod">
          <ac:chgData name="Gooden, Caroline J." userId="S::cjgood2@uky.edu::c8447a8f-bb57-4b94-b973-2a32a1aae41a" providerId="AD" clId="Web-{FC2CF6CB-49B2-4B52-AA0E-AF06AEE1D4D4}" dt="2022-02-24T20:11:54.134" v="4"/>
          <ac:spMkLst>
            <pc:docMk/>
            <pc:sldMk cId="4259966388" sldId="289"/>
            <ac:spMk id="3" creationId="{4366A0CD-70C9-48A9-BE20-2A8F2D8F853C}"/>
          </ac:spMkLst>
        </pc:spChg>
        <pc:spChg chg="add del mod">
          <ac:chgData name="Gooden, Caroline J." userId="S::cjgood2@uky.edu::c8447a8f-bb57-4b94-b973-2a32a1aae41a" providerId="AD" clId="Web-{FC2CF6CB-49B2-4B52-AA0E-AF06AEE1D4D4}" dt="2022-02-24T20:11:57.462" v="5" actId="20577"/>
          <ac:spMkLst>
            <pc:docMk/>
            <pc:sldMk cId="4259966388" sldId="289"/>
            <ac:spMk id="14" creationId="{00000000-0000-0000-0000-000000000000}"/>
          </ac:spMkLst>
        </pc:spChg>
      </pc:sldChg>
      <pc:sldChg chg="modSp">
        <pc:chgData name="Gooden, Caroline J." userId="S::cjgood2@uky.edu::c8447a8f-bb57-4b94-b973-2a32a1aae41a" providerId="AD" clId="Web-{FC2CF6CB-49B2-4B52-AA0E-AF06AEE1D4D4}" dt="2022-02-24T20:12:44.353" v="17" actId="20577"/>
        <pc:sldMkLst>
          <pc:docMk/>
          <pc:sldMk cId="112224037" sldId="290"/>
        </pc:sldMkLst>
        <pc:spChg chg="mod">
          <ac:chgData name="Gooden, Caroline J." userId="S::cjgood2@uky.edu::c8447a8f-bb57-4b94-b973-2a32a1aae41a" providerId="AD" clId="Web-{FC2CF6CB-49B2-4B52-AA0E-AF06AEE1D4D4}" dt="2022-02-24T20:12:44.353" v="17" actId="20577"/>
          <ac:spMkLst>
            <pc:docMk/>
            <pc:sldMk cId="112224037" sldId="290"/>
            <ac:spMk id="14" creationId="{00000000-0000-0000-0000-000000000000}"/>
          </ac:spMkLst>
        </pc:spChg>
      </pc:sldChg>
      <pc:sldChg chg="modSp">
        <pc:chgData name="Gooden, Caroline J." userId="S::cjgood2@uky.edu::c8447a8f-bb57-4b94-b973-2a32a1aae41a" providerId="AD" clId="Web-{FC2CF6CB-49B2-4B52-AA0E-AF06AEE1D4D4}" dt="2022-02-24T20:13:13.447" v="23" actId="14100"/>
        <pc:sldMkLst>
          <pc:docMk/>
          <pc:sldMk cId="3334946402" sldId="292"/>
        </pc:sldMkLst>
        <pc:spChg chg="mod">
          <ac:chgData name="Gooden, Caroline J." userId="S::cjgood2@uky.edu::c8447a8f-bb57-4b94-b973-2a32a1aae41a" providerId="AD" clId="Web-{FC2CF6CB-49B2-4B52-AA0E-AF06AEE1D4D4}" dt="2022-02-24T20:13:13.447" v="23" actId="14100"/>
          <ac:spMkLst>
            <pc:docMk/>
            <pc:sldMk cId="3334946402" sldId="292"/>
            <ac:spMk id="6" creationId="{520A15B9-A6CB-456F-9923-B280723CD703}"/>
          </ac:spMkLst>
        </pc:spChg>
      </pc:sldChg>
      <pc:sldChg chg="modSp">
        <pc:chgData name="Gooden, Caroline J." userId="S::cjgood2@uky.edu::c8447a8f-bb57-4b94-b973-2a32a1aae41a" providerId="AD" clId="Web-{FC2CF6CB-49B2-4B52-AA0E-AF06AEE1D4D4}" dt="2022-02-24T20:14:33.745" v="27" actId="20577"/>
        <pc:sldMkLst>
          <pc:docMk/>
          <pc:sldMk cId="1479453569" sldId="293"/>
        </pc:sldMkLst>
        <pc:spChg chg="mod">
          <ac:chgData name="Gooden, Caroline J." userId="S::cjgood2@uky.edu::c8447a8f-bb57-4b94-b973-2a32a1aae41a" providerId="AD" clId="Web-{FC2CF6CB-49B2-4B52-AA0E-AF06AEE1D4D4}" dt="2022-02-24T20:14:33.745" v="27" actId="20577"/>
          <ac:spMkLst>
            <pc:docMk/>
            <pc:sldMk cId="1479453569" sldId="293"/>
            <ac:spMk id="6" creationId="{520A15B9-A6CB-456F-9923-B280723CD703}"/>
          </ac:spMkLst>
        </pc:spChg>
      </pc:sldChg>
    </pc:docChg>
  </pc:docChgLst>
  <pc:docChgLst>
    <pc:chgData name="Gooden, Caroline J." userId="c8447a8f-bb57-4b94-b973-2a32a1aae41a" providerId="ADAL" clId="{E6C66AAF-5620-4136-BB4F-DFDAAA21BE1D}"/>
    <pc:docChg chg="delSld">
      <pc:chgData name="Gooden, Caroline J." userId="c8447a8f-bb57-4b94-b973-2a32a1aae41a" providerId="ADAL" clId="{E6C66AAF-5620-4136-BB4F-DFDAAA21BE1D}" dt="2022-02-24T18:00:19.084" v="0" actId="2696"/>
      <pc:docMkLst>
        <pc:docMk/>
      </pc:docMkLst>
      <pc:sldChg chg="del">
        <pc:chgData name="Gooden, Caroline J." userId="c8447a8f-bb57-4b94-b973-2a32a1aae41a" providerId="ADAL" clId="{E6C66AAF-5620-4136-BB4F-DFDAAA21BE1D}" dt="2022-02-24T18:00:19.084" v="0" actId="2696"/>
        <pc:sldMkLst>
          <pc:docMk/>
          <pc:sldMk cId="1495955062" sldId="27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117F0-3A14-4409-87CD-524496C9B22E}"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B2CDC419-85AF-40DE-82EB-203A3C68A207}">
      <dgm:prSet/>
      <dgm:spPr/>
      <dgm:t>
        <a:bodyPr/>
        <a:lstStyle/>
        <a:p>
          <a:r>
            <a:rPr lang="en-US"/>
            <a:t>Started this journey 11 years ago when my family was involved in child welfare</a:t>
          </a:r>
        </a:p>
      </dgm:t>
    </dgm:pt>
    <dgm:pt modelId="{CACEE447-B695-4F43-9505-BD835CC9C60F}" type="parTrans" cxnId="{83E3B7BF-F2D7-4C29-9CC9-422301702150}">
      <dgm:prSet/>
      <dgm:spPr/>
      <dgm:t>
        <a:bodyPr/>
        <a:lstStyle/>
        <a:p>
          <a:endParaRPr lang="en-US"/>
        </a:p>
      </dgm:t>
    </dgm:pt>
    <dgm:pt modelId="{60D1E722-4469-4C76-82DA-1AC12AC4F3D7}" type="sibTrans" cxnId="{83E3B7BF-F2D7-4C29-9CC9-422301702150}">
      <dgm:prSet/>
      <dgm:spPr/>
      <dgm:t>
        <a:bodyPr/>
        <a:lstStyle/>
        <a:p>
          <a:endParaRPr lang="en-US"/>
        </a:p>
      </dgm:t>
    </dgm:pt>
    <dgm:pt modelId="{7294DDD1-FB1E-4D4D-9268-66C0B1811063}">
      <dgm:prSet/>
      <dgm:spPr/>
      <dgm:t>
        <a:bodyPr/>
        <a:lstStyle/>
        <a:p>
          <a:r>
            <a:rPr lang="en-US"/>
            <a:t>Received services through a program that provided Peer Support</a:t>
          </a:r>
        </a:p>
      </dgm:t>
    </dgm:pt>
    <dgm:pt modelId="{96E7F9CF-84CA-4197-8713-1324C0F859C7}" type="parTrans" cxnId="{01B7F9D5-ADEA-47EF-9B1D-DB035D225B02}">
      <dgm:prSet/>
      <dgm:spPr/>
      <dgm:t>
        <a:bodyPr/>
        <a:lstStyle/>
        <a:p>
          <a:endParaRPr lang="en-US"/>
        </a:p>
      </dgm:t>
    </dgm:pt>
    <dgm:pt modelId="{C472CA23-9424-4828-AE9B-B25FAB69C3EE}" type="sibTrans" cxnId="{01B7F9D5-ADEA-47EF-9B1D-DB035D225B02}">
      <dgm:prSet/>
      <dgm:spPr/>
      <dgm:t>
        <a:bodyPr/>
        <a:lstStyle/>
        <a:p>
          <a:endParaRPr lang="en-US"/>
        </a:p>
      </dgm:t>
    </dgm:pt>
    <dgm:pt modelId="{95CC84C2-A61F-4401-AEAA-26255823E1C5}">
      <dgm:prSet/>
      <dgm:spPr/>
      <dgm:t>
        <a:bodyPr/>
        <a:lstStyle/>
        <a:p>
          <a:r>
            <a:rPr lang="en-US"/>
            <a:t>Found support that I had never had before!</a:t>
          </a:r>
        </a:p>
      </dgm:t>
    </dgm:pt>
    <dgm:pt modelId="{2E0F381F-3CB1-4923-9CB6-7FE39299E927}" type="parTrans" cxnId="{8C1775E1-81AA-41F8-BC5B-20AF42D76778}">
      <dgm:prSet/>
      <dgm:spPr/>
      <dgm:t>
        <a:bodyPr/>
        <a:lstStyle/>
        <a:p>
          <a:endParaRPr lang="en-US"/>
        </a:p>
      </dgm:t>
    </dgm:pt>
    <dgm:pt modelId="{7F279F1A-1A65-47A1-89EF-DEA61CCBF0ED}" type="sibTrans" cxnId="{8C1775E1-81AA-41F8-BC5B-20AF42D76778}">
      <dgm:prSet/>
      <dgm:spPr/>
      <dgm:t>
        <a:bodyPr/>
        <a:lstStyle/>
        <a:p>
          <a:endParaRPr lang="en-US"/>
        </a:p>
      </dgm:t>
    </dgm:pt>
    <dgm:pt modelId="{D3115E79-2D65-468D-BE6D-0CA3D9B59872}">
      <dgm:prSet/>
      <dgm:spPr/>
      <dgm:t>
        <a:bodyPr/>
        <a:lstStyle/>
        <a:p>
          <a:r>
            <a:rPr lang="en-US"/>
            <a:t>Completed the program and followed through with training to become certified in Peer Support </a:t>
          </a:r>
        </a:p>
      </dgm:t>
    </dgm:pt>
    <dgm:pt modelId="{6F979923-F927-4BED-AB5D-D326EABB1FD1}" type="parTrans" cxnId="{85E69459-8A2C-4957-B357-7DC6A8C8CD34}">
      <dgm:prSet/>
      <dgm:spPr/>
      <dgm:t>
        <a:bodyPr/>
        <a:lstStyle/>
        <a:p>
          <a:endParaRPr lang="en-US"/>
        </a:p>
      </dgm:t>
    </dgm:pt>
    <dgm:pt modelId="{9114E1D0-4D8B-4E10-9082-5E1B8075DC14}" type="sibTrans" cxnId="{85E69459-8A2C-4957-B357-7DC6A8C8CD34}">
      <dgm:prSet/>
      <dgm:spPr/>
      <dgm:t>
        <a:bodyPr/>
        <a:lstStyle/>
        <a:p>
          <a:endParaRPr lang="en-US"/>
        </a:p>
      </dgm:t>
    </dgm:pt>
    <dgm:pt modelId="{6726AE7D-0787-4448-9C96-05D9BEEA3718}">
      <dgm:prSet/>
      <dgm:spPr/>
      <dgm:t>
        <a:bodyPr/>
        <a:lstStyle/>
        <a:p>
          <a:r>
            <a:rPr lang="en-US"/>
            <a:t>Throughout the next eight years worked with juvenile justice, child welfare, In and outpatient programs, The Trillium Center, Family Advocacy, Parenting with Principles programs, and Early Childhood.</a:t>
          </a:r>
        </a:p>
      </dgm:t>
    </dgm:pt>
    <dgm:pt modelId="{44312371-0C9B-459A-9A4F-4999627647D3}" type="parTrans" cxnId="{C1EDA14B-F84A-4E2F-93D9-0675540D561B}">
      <dgm:prSet/>
      <dgm:spPr/>
      <dgm:t>
        <a:bodyPr/>
        <a:lstStyle/>
        <a:p>
          <a:endParaRPr lang="en-US"/>
        </a:p>
      </dgm:t>
    </dgm:pt>
    <dgm:pt modelId="{E3FD0758-49A9-48ED-9723-E96F1962C40E}" type="sibTrans" cxnId="{C1EDA14B-F84A-4E2F-93D9-0675540D561B}">
      <dgm:prSet/>
      <dgm:spPr/>
      <dgm:t>
        <a:bodyPr/>
        <a:lstStyle/>
        <a:p>
          <a:endParaRPr lang="en-US"/>
        </a:p>
      </dgm:t>
    </dgm:pt>
    <dgm:pt modelId="{49527CCD-FBF6-4652-8F3C-0E805EC7DF01}" type="pres">
      <dgm:prSet presAssocID="{1A6117F0-3A14-4409-87CD-524496C9B22E}" presName="vert0" presStyleCnt="0">
        <dgm:presLayoutVars>
          <dgm:dir/>
          <dgm:animOne val="branch"/>
          <dgm:animLvl val="lvl"/>
        </dgm:presLayoutVars>
      </dgm:prSet>
      <dgm:spPr/>
    </dgm:pt>
    <dgm:pt modelId="{1455C144-86EF-43D6-8355-1D2B3FB3FB58}" type="pres">
      <dgm:prSet presAssocID="{B2CDC419-85AF-40DE-82EB-203A3C68A207}" presName="thickLine" presStyleLbl="alignNode1" presStyleIdx="0" presStyleCnt="5"/>
      <dgm:spPr/>
    </dgm:pt>
    <dgm:pt modelId="{41DFB1E2-27A7-4E5C-B135-87A5DD4C6A20}" type="pres">
      <dgm:prSet presAssocID="{B2CDC419-85AF-40DE-82EB-203A3C68A207}" presName="horz1" presStyleCnt="0"/>
      <dgm:spPr/>
    </dgm:pt>
    <dgm:pt modelId="{B4591C8D-3036-467A-ABFF-005140A7A1E0}" type="pres">
      <dgm:prSet presAssocID="{B2CDC419-85AF-40DE-82EB-203A3C68A207}" presName="tx1" presStyleLbl="revTx" presStyleIdx="0" presStyleCnt="5"/>
      <dgm:spPr/>
    </dgm:pt>
    <dgm:pt modelId="{E00BDA43-EBDC-43B8-AF19-199B2FF3B460}" type="pres">
      <dgm:prSet presAssocID="{B2CDC419-85AF-40DE-82EB-203A3C68A207}" presName="vert1" presStyleCnt="0"/>
      <dgm:spPr/>
    </dgm:pt>
    <dgm:pt modelId="{F9AABB8D-1F48-4E2D-A726-2D35DC87AC5A}" type="pres">
      <dgm:prSet presAssocID="{7294DDD1-FB1E-4D4D-9268-66C0B1811063}" presName="thickLine" presStyleLbl="alignNode1" presStyleIdx="1" presStyleCnt="5"/>
      <dgm:spPr/>
    </dgm:pt>
    <dgm:pt modelId="{186CCBDC-4E9A-4FC4-8A86-784166E9755E}" type="pres">
      <dgm:prSet presAssocID="{7294DDD1-FB1E-4D4D-9268-66C0B1811063}" presName="horz1" presStyleCnt="0"/>
      <dgm:spPr/>
    </dgm:pt>
    <dgm:pt modelId="{51C1BAC5-61E7-487E-AE99-D2D7DBFF3228}" type="pres">
      <dgm:prSet presAssocID="{7294DDD1-FB1E-4D4D-9268-66C0B1811063}" presName="tx1" presStyleLbl="revTx" presStyleIdx="1" presStyleCnt="5"/>
      <dgm:spPr/>
    </dgm:pt>
    <dgm:pt modelId="{FA75EC9D-E0F2-42B4-8DD4-F390C424BD20}" type="pres">
      <dgm:prSet presAssocID="{7294DDD1-FB1E-4D4D-9268-66C0B1811063}" presName="vert1" presStyleCnt="0"/>
      <dgm:spPr/>
    </dgm:pt>
    <dgm:pt modelId="{816914AB-E411-4E82-814D-1F55EB03E5EA}" type="pres">
      <dgm:prSet presAssocID="{95CC84C2-A61F-4401-AEAA-26255823E1C5}" presName="thickLine" presStyleLbl="alignNode1" presStyleIdx="2" presStyleCnt="5"/>
      <dgm:spPr/>
    </dgm:pt>
    <dgm:pt modelId="{A92E7B0B-57C7-4904-A9E8-024DB0AD042A}" type="pres">
      <dgm:prSet presAssocID="{95CC84C2-A61F-4401-AEAA-26255823E1C5}" presName="horz1" presStyleCnt="0"/>
      <dgm:spPr/>
    </dgm:pt>
    <dgm:pt modelId="{F1A576A0-6840-4F30-8EA0-0F4B1241BE76}" type="pres">
      <dgm:prSet presAssocID="{95CC84C2-A61F-4401-AEAA-26255823E1C5}" presName="tx1" presStyleLbl="revTx" presStyleIdx="2" presStyleCnt="5"/>
      <dgm:spPr/>
    </dgm:pt>
    <dgm:pt modelId="{5DA6AEA2-FFC8-4C68-A282-95796A20590A}" type="pres">
      <dgm:prSet presAssocID="{95CC84C2-A61F-4401-AEAA-26255823E1C5}" presName="vert1" presStyleCnt="0"/>
      <dgm:spPr/>
    </dgm:pt>
    <dgm:pt modelId="{E84A80C1-C386-4619-A44B-2267688EFEE9}" type="pres">
      <dgm:prSet presAssocID="{D3115E79-2D65-468D-BE6D-0CA3D9B59872}" presName="thickLine" presStyleLbl="alignNode1" presStyleIdx="3" presStyleCnt="5"/>
      <dgm:spPr/>
    </dgm:pt>
    <dgm:pt modelId="{2F6A97CE-F9C1-4606-9027-F29603C7F41C}" type="pres">
      <dgm:prSet presAssocID="{D3115E79-2D65-468D-BE6D-0CA3D9B59872}" presName="horz1" presStyleCnt="0"/>
      <dgm:spPr/>
    </dgm:pt>
    <dgm:pt modelId="{44BABC39-6309-40F2-8D78-491B512FFE33}" type="pres">
      <dgm:prSet presAssocID="{D3115E79-2D65-468D-BE6D-0CA3D9B59872}" presName="tx1" presStyleLbl="revTx" presStyleIdx="3" presStyleCnt="5"/>
      <dgm:spPr/>
    </dgm:pt>
    <dgm:pt modelId="{9C43017B-A6C2-4BDC-8D22-D82AE0B3615E}" type="pres">
      <dgm:prSet presAssocID="{D3115E79-2D65-468D-BE6D-0CA3D9B59872}" presName="vert1" presStyleCnt="0"/>
      <dgm:spPr/>
    </dgm:pt>
    <dgm:pt modelId="{50240340-739E-463B-9BAE-7F8F41D34265}" type="pres">
      <dgm:prSet presAssocID="{6726AE7D-0787-4448-9C96-05D9BEEA3718}" presName="thickLine" presStyleLbl="alignNode1" presStyleIdx="4" presStyleCnt="5"/>
      <dgm:spPr/>
    </dgm:pt>
    <dgm:pt modelId="{5211362C-E4B6-43FB-A96E-9AECF3D4DFE2}" type="pres">
      <dgm:prSet presAssocID="{6726AE7D-0787-4448-9C96-05D9BEEA3718}" presName="horz1" presStyleCnt="0"/>
      <dgm:spPr/>
    </dgm:pt>
    <dgm:pt modelId="{507A441C-2FBA-4C94-A84C-D12A5FA32F5B}" type="pres">
      <dgm:prSet presAssocID="{6726AE7D-0787-4448-9C96-05D9BEEA3718}" presName="tx1" presStyleLbl="revTx" presStyleIdx="4" presStyleCnt="5"/>
      <dgm:spPr/>
    </dgm:pt>
    <dgm:pt modelId="{4B2EBCA5-30D7-4461-836D-8AD3526167F5}" type="pres">
      <dgm:prSet presAssocID="{6726AE7D-0787-4448-9C96-05D9BEEA3718}" presName="vert1" presStyleCnt="0"/>
      <dgm:spPr/>
    </dgm:pt>
  </dgm:ptLst>
  <dgm:cxnLst>
    <dgm:cxn modelId="{B2F3D40A-BD6E-4553-B623-CAECD1822B79}" type="presOf" srcId="{6726AE7D-0787-4448-9C96-05D9BEEA3718}" destId="{507A441C-2FBA-4C94-A84C-D12A5FA32F5B}" srcOrd="0" destOrd="0" presId="urn:microsoft.com/office/officeart/2008/layout/LinedList"/>
    <dgm:cxn modelId="{D46D7D0D-4695-4A41-8D34-1CCED76C748D}" type="presOf" srcId="{95CC84C2-A61F-4401-AEAA-26255823E1C5}" destId="{F1A576A0-6840-4F30-8EA0-0F4B1241BE76}" srcOrd="0" destOrd="0" presId="urn:microsoft.com/office/officeart/2008/layout/LinedList"/>
    <dgm:cxn modelId="{9285CB66-FC60-4351-8C31-5D605F4793F8}" type="presOf" srcId="{D3115E79-2D65-468D-BE6D-0CA3D9B59872}" destId="{44BABC39-6309-40F2-8D78-491B512FFE33}" srcOrd="0" destOrd="0" presId="urn:microsoft.com/office/officeart/2008/layout/LinedList"/>
    <dgm:cxn modelId="{C1EDA14B-F84A-4E2F-93D9-0675540D561B}" srcId="{1A6117F0-3A14-4409-87CD-524496C9B22E}" destId="{6726AE7D-0787-4448-9C96-05D9BEEA3718}" srcOrd="4" destOrd="0" parTransId="{44312371-0C9B-459A-9A4F-4999627647D3}" sibTransId="{E3FD0758-49A9-48ED-9723-E96F1962C40E}"/>
    <dgm:cxn modelId="{85E69459-8A2C-4957-B357-7DC6A8C8CD34}" srcId="{1A6117F0-3A14-4409-87CD-524496C9B22E}" destId="{D3115E79-2D65-468D-BE6D-0CA3D9B59872}" srcOrd="3" destOrd="0" parTransId="{6F979923-F927-4BED-AB5D-D326EABB1FD1}" sibTransId="{9114E1D0-4D8B-4E10-9082-5E1B8075DC14}"/>
    <dgm:cxn modelId="{6B32907F-1014-4EF0-98D2-206F7F044FE6}" type="presOf" srcId="{B2CDC419-85AF-40DE-82EB-203A3C68A207}" destId="{B4591C8D-3036-467A-ABFF-005140A7A1E0}" srcOrd="0" destOrd="0" presId="urn:microsoft.com/office/officeart/2008/layout/LinedList"/>
    <dgm:cxn modelId="{2A09958D-0AEA-4AAF-83EF-A0EEF89B268D}" type="presOf" srcId="{1A6117F0-3A14-4409-87CD-524496C9B22E}" destId="{49527CCD-FBF6-4652-8F3C-0E805EC7DF01}" srcOrd="0" destOrd="0" presId="urn:microsoft.com/office/officeart/2008/layout/LinedList"/>
    <dgm:cxn modelId="{83E3B7BF-F2D7-4C29-9CC9-422301702150}" srcId="{1A6117F0-3A14-4409-87CD-524496C9B22E}" destId="{B2CDC419-85AF-40DE-82EB-203A3C68A207}" srcOrd="0" destOrd="0" parTransId="{CACEE447-B695-4F43-9505-BD835CC9C60F}" sibTransId="{60D1E722-4469-4C76-82DA-1AC12AC4F3D7}"/>
    <dgm:cxn modelId="{50D80BC2-1AEB-437D-969D-10B864B3E1B5}" type="presOf" srcId="{7294DDD1-FB1E-4D4D-9268-66C0B1811063}" destId="{51C1BAC5-61E7-487E-AE99-D2D7DBFF3228}" srcOrd="0" destOrd="0" presId="urn:microsoft.com/office/officeart/2008/layout/LinedList"/>
    <dgm:cxn modelId="{01B7F9D5-ADEA-47EF-9B1D-DB035D225B02}" srcId="{1A6117F0-3A14-4409-87CD-524496C9B22E}" destId="{7294DDD1-FB1E-4D4D-9268-66C0B1811063}" srcOrd="1" destOrd="0" parTransId="{96E7F9CF-84CA-4197-8713-1324C0F859C7}" sibTransId="{C472CA23-9424-4828-AE9B-B25FAB69C3EE}"/>
    <dgm:cxn modelId="{8C1775E1-81AA-41F8-BC5B-20AF42D76778}" srcId="{1A6117F0-3A14-4409-87CD-524496C9B22E}" destId="{95CC84C2-A61F-4401-AEAA-26255823E1C5}" srcOrd="2" destOrd="0" parTransId="{2E0F381F-3CB1-4923-9CB6-7FE39299E927}" sibTransId="{7F279F1A-1A65-47A1-89EF-DEA61CCBF0ED}"/>
    <dgm:cxn modelId="{B77FDB28-ECC8-46E5-BA4E-1D3ED02ED548}" type="presParOf" srcId="{49527CCD-FBF6-4652-8F3C-0E805EC7DF01}" destId="{1455C144-86EF-43D6-8355-1D2B3FB3FB58}" srcOrd="0" destOrd="0" presId="urn:microsoft.com/office/officeart/2008/layout/LinedList"/>
    <dgm:cxn modelId="{D4BC2D58-E291-4F95-A84A-3E91F07321B2}" type="presParOf" srcId="{49527CCD-FBF6-4652-8F3C-0E805EC7DF01}" destId="{41DFB1E2-27A7-4E5C-B135-87A5DD4C6A20}" srcOrd="1" destOrd="0" presId="urn:microsoft.com/office/officeart/2008/layout/LinedList"/>
    <dgm:cxn modelId="{74D42DB6-86C3-4CD9-9652-0F3A59A32C59}" type="presParOf" srcId="{41DFB1E2-27A7-4E5C-B135-87A5DD4C6A20}" destId="{B4591C8D-3036-467A-ABFF-005140A7A1E0}" srcOrd="0" destOrd="0" presId="urn:microsoft.com/office/officeart/2008/layout/LinedList"/>
    <dgm:cxn modelId="{01208F81-722A-49FF-8BD7-1AC313FD0B21}" type="presParOf" srcId="{41DFB1E2-27A7-4E5C-B135-87A5DD4C6A20}" destId="{E00BDA43-EBDC-43B8-AF19-199B2FF3B460}" srcOrd="1" destOrd="0" presId="urn:microsoft.com/office/officeart/2008/layout/LinedList"/>
    <dgm:cxn modelId="{DDD6177F-2768-4690-98E5-98BA75D3DBF6}" type="presParOf" srcId="{49527CCD-FBF6-4652-8F3C-0E805EC7DF01}" destId="{F9AABB8D-1F48-4E2D-A726-2D35DC87AC5A}" srcOrd="2" destOrd="0" presId="urn:microsoft.com/office/officeart/2008/layout/LinedList"/>
    <dgm:cxn modelId="{42C2B2AE-3B84-4D08-9809-919CE10288FE}" type="presParOf" srcId="{49527CCD-FBF6-4652-8F3C-0E805EC7DF01}" destId="{186CCBDC-4E9A-4FC4-8A86-784166E9755E}" srcOrd="3" destOrd="0" presId="urn:microsoft.com/office/officeart/2008/layout/LinedList"/>
    <dgm:cxn modelId="{1BF0C3F3-BC75-4D69-933F-5B560D206421}" type="presParOf" srcId="{186CCBDC-4E9A-4FC4-8A86-784166E9755E}" destId="{51C1BAC5-61E7-487E-AE99-D2D7DBFF3228}" srcOrd="0" destOrd="0" presId="urn:microsoft.com/office/officeart/2008/layout/LinedList"/>
    <dgm:cxn modelId="{B2D9BE77-74C0-4200-B5E8-A9519B97D797}" type="presParOf" srcId="{186CCBDC-4E9A-4FC4-8A86-784166E9755E}" destId="{FA75EC9D-E0F2-42B4-8DD4-F390C424BD20}" srcOrd="1" destOrd="0" presId="urn:microsoft.com/office/officeart/2008/layout/LinedList"/>
    <dgm:cxn modelId="{C0411526-2CF2-4A25-B9DF-9588B1EA6311}" type="presParOf" srcId="{49527CCD-FBF6-4652-8F3C-0E805EC7DF01}" destId="{816914AB-E411-4E82-814D-1F55EB03E5EA}" srcOrd="4" destOrd="0" presId="urn:microsoft.com/office/officeart/2008/layout/LinedList"/>
    <dgm:cxn modelId="{C4E96374-BEE6-4614-B80D-C9F080757497}" type="presParOf" srcId="{49527CCD-FBF6-4652-8F3C-0E805EC7DF01}" destId="{A92E7B0B-57C7-4904-A9E8-024DB0AD042A}" srcOrd="5" destOrd="0" presId="urn:microsoft.com/office/officeart/2008/layout/LinedList"/>
    <dgm:cxn modelId="{0BF6C52D-FBD5-4872-92D6-6C4EF209D5C5}" type="presParOf" srcId="{A92E7B0B-57C7-4904-A9E8-024DB0AD042A}" destId="{F1A576A0-6840-4F30-8EA0-0F4B1241BE76}" srcOrd="0" destOrd="0" presId="urn:microsoft.com/office/officeart/2008/layout/LinedList"/>
    <dgm:cxn modelId="{4E8D5EE0-6723-4A71-91EE-B9F549ABB23E}" type="presParOf" srcId="{A92E7B0B-57C7-4904-A9E8-024DB0AD042A}" destId="{5DA6AEA2-FFC8-4C68-A282-95796A20590A}" srcOrd="1" destOrd="0" presId="urn:microsoft.com/office/officeart/2008/layout/LinedList"/>
    <dgm:cxn modelId="{C7B4204A-FBC3-4A81-B351-062D5D9D589B}" type="presParOf" srcId="{49527CCD-FBF6-4652-8F3C-0E805EC7DF01}" destId="{E84A80C1-C386-4619-A44B-2267688EFEE9}" srcOrd="6" destOrd="0" presId="urn:microsoft.com/office/officeart/2008/layout/LinedList"/>
    <dgm:cxn modelId="{4CD9644F-88AD-4633-A3E5-0A0F25332E00}" type="presParOf" srcId="{49527CCD-FBF6-4652-8F3C-0E805EC7DF01}" destId="{2F6A97CE-F9C1-4606-9027-F29603C7F41C}" srcOrd="7" destOrd="0" presId="urn:microsoft.com/office/officeart/2008/layout/LinedList"/>
    <dgm:cxn modelId="{57CFD3A4-267A-4A48-8827-920CB7AE61FC}" type="presParOf" srcId="{2F6A97CE-F9C1-4606-9027-F29603C7F41C}" destId="{44BABC39-6309-40F2-8D78-491B512FFE33}" srcOrd="0" destOrd="0" presId="urn:microsoft.com/office/officeart/2008/layout/LinedList"/>
    <dgm:cxn modelId="{C9F51CB3-BDB4-44E9-A3BB-C1AA6C75BB99}" type="presParOf" srcId="{2F6A97CE-F9C1-4606-9027-F29603C7F41C}" destId="{9C43017B-A6C2-4BDC-8D22-D82AE0B3615E}" srcOrd="1" destOrd="0" presId="urn:microsoft.com/office/officeart/2008/layout/LinedList"/>
    <dgm:cxn modelId="{91562CCF-8377-42FD-9F77-E2881D47DEFD}" type="presParOf" srcId="{49527CCD-FBF6-4652-8F3C-0E805EC7DF01}" destId="{50240340-739E-463B-9BAE-7F8F41D34265}" srcOrd="8" destOrd="0" presId="urn:microsoft.com/office/officeart/2008/layout/LinedList"/>
    <dgm:cxn modelId="{8CE169EA-CDC2-4134-A60A-F96631EE479E}" type="presParOf" srcId="{49527CCD-FBF6-4652-8F3C-0E805EC7DF01}" destId="{5211362C-E4B6-43FB-A96E-9AECF3D4DFE2}" srcOrd="9" destOrd="0" presId="urn:microsoft.com/office/officeart/2008/layout/LinedList"/>
    <dgm:cxn modelId="{0F3AC845-11DF-4091-A3F9-F6BE926EED63}" type="presParOf" srcId="{5211362C-E4B6-43FB-A96E-9AECF3D4DFE2}" destId="{507A441C-2FBA-4C94-A84C-D12A5FA32F5B}" srcOrd="0" destOrd="0" presId="urn:microsoft.com/office/officeart/2008/layout/LinedList"/>
    <dgm:cxn modelId="{DA856EC6-11E6-4093-AAF0-812698B70250}" type="presParOf" srcId="{5211362C-E4B6-43FB-A96E-9AECF3D4DFE2}" destId="{4B2EBCA5-30D7-4461-836D-8AD3526167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5C144-86EF-43D6-8355-1D2B3FB3FB58}">
      <dsp:nvSpPr>
        <dsp:cNvPr id="0" name=""/>
        <dsp:cNvSpPr/>
      </dsp:nvSpPr>
      <dsp:spPr>
        <a:xfrm>
          <a:off x="0" y="503"/>
          <a:ext cx="9509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4591C8D-3036-467A-ABFF-005140A7A1E0}">
      <dsp:nvSpPr>
        <dsp:cNvPr id="0" name=""/>
        <dsp:cNvSpPr/>
      </dsp:nvSpPr>
      <dsp:spPr>
        <a:xfrm>
          <a:off x="0" y="503"/>
          <a:ext cx="9509760" cy="82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Started this journey 11 years ago when my family was involved in child welfare</a:t>
          </a:r>
        </a:p>
      </dsp:txBody>
      <dsp:txXfrm>
        <a:off x="0" y="503"/>
        <a:ext cx="9509760" cy="825323"/>
      </dsp:txXfrm>
    </dsp:sp>
    <dsp:sp modelId="{F9AABB8D-1F48-4E2D-A726-2D35DC87AC5A}">
      <dsp:nvSpPr>
        <dsp:cNvPr id="0" name=""/>
        <dsp:cNvSpPr/>
      </dsp:nvSpPr>
      <dsp:spPr>
        <a:xfrm>
          <a:off x="0" y="825827"/>
          <a:ext cx="9509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1C1BAC5-61E7-487E-AE99-D2D7DBFF3228}">
      <dsp:nvSpPr>
        <dsp:cNvPr id="0" name=""/>
        <dsp:cNvSpPr/>
      </dsp:nvSpPr>
      <dsp:spPr>
        <a:xfrm>
          <a:off x="0" y="825827"/>
          <a:ext cx="9509760" cy="82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Received services through a program that provided Peer Support</a:t>
          </a:r>
        </a:p>
      </dsp:txBody>
      <dsp:txXfrm>
        <a:off x="0" y="825827"/>
        <a:ext cx="9509760" cy="825323"/>
      </dsp:txXfrm>
    </dsp:sp>
    <dsp:sp modelId="{816914AB-E411-4E82-814D-1F55EB03E5EA}">
      <dsp:nvSpPr>
        <dsp:cNvPr id="0" name=""/>
        <dsp:cNvSpPr/>
      </dsp:nvSpPr>
      <dsp:spPr>
        <a:xfrm>
          <a:off x="0" y="1651151"/>
          <a:ext cx="9509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1A576A0-6840-4F30-8EA0-0F4B1241BE76}">
      <dsp:nvSpPr>
        <dsp:cNvPr id="0" name=""/>
        <dsp:cNvSpPr/>
      </dsp:nvSpPr>
      <dsp:spPr>
        <a:xfrm>
          <a:off x="0" y="1651151"/>
          <a:ext cx="9509760" cy="82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Found support that I had never had before!</a:t>
          </a:r>
        </a:p>
      </dsp:txBody>
      <dsp:txXfrm>
        <a:off x="0" y="1651151"/>
        <a:ext cx="9509760" cy="825323"/>
      </dsp:txXfrm>
    </dsp:sp>
    <dsp:sp modelId="{E84A80C1-C386-4619-A44B-2267688EFEE9}">
      <dsp:nvSpPr>
        <dsp:cNvPr id="0" name=""/>
        <dsp:cNvSpPr/>
      </dsp:nvSpPr>
      <dsp:spPr>
        <a:xfrm>
          <a:off x="0" y="2476475"/>
          <a:ext cx="9509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4BABC39-6309-40F2-8D78-491B512FFE33}">
      <dsp:nvSpPr>
        <dsp:cNvPr id="0" name=""/>
        <dsp:cNvSpPr/>
      </dsp:nvSpPr>
      <dsp:spPr>
        <a:xfrm>
          <a:off x="0" y="2476475"/>
          <a:ext cx="9509760" cy="82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Completed the program and followed through with training to become certified in Peer Support </a:t>
          </a:r>
        </a:p>
      </dsp:txBody>
      <dsp:txXfrm>
        <a:off x="0" y="2476475"/>
        <a:ext cx="9509760" cy="825323"/>
      </dsp:txXfrm>
    </dsp:sp>
    <dsp:sp modelId="{50240340-739E-463B-9BAE-7F8F41D34265}">
      <dsp:nvSpPr>
        <dsp:cNvPr id="0" name=""/>
        <dsp:cNvSpPr/>
      </dsp:nvSpPr>
      <dsp:spPr>
        <a:xfrm>
          <a:off x="0" y="3301799"/>
          <a:ext cx="9509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07A441C-2FBA-4C94-A84C-D12A5FA32F5B}">
      <dsp:nvSpPr>
        <dsp:cNvPr id="0" name=""/>
        <dsp:cNvSpPr/>
      </dsp:nvSpPr>
      <dsp:spPr>
        <a:xfrm>
          <a:off x="0" y="3301799"/>
          <a:ext cx="9509760" cy="82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Throughout the next eight years worked with juvenile justice, child welfare, In and outpatient programs, The Trillium Center, Family Advocacy, Parenting with Principles programs, and Early Childhood.</a:t>
          </a:r>
        </a:p>
      </dsp:txBody>
      <dsp:txXfrm>
        <a:off x="0" y="3301799"/>
        <a:ext cx="9509760" cy="8253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2/24/2022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2/24/2022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2/24/2022</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2/24/2022</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2/24/2022</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2/24/2022</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9E583DDF-CA54-461A-A486-592D2374C532}" type="datetimeFigureOut">
              <a:rPr lang="en-US"/>
              <a:t>2/24/2022</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2/24/2022</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a:p>
        </p:txBody>
      </p:sp>
      <p:sp>
        <p:nvSpPr>
          <p:cNvPr id="4"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2/24/2022</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DD7D43D-6574-4C7B-808D-C6C12215A4D4}" type="datetimeFigureOut">
              <a:rPr lang="en-US"/>
              <a:t>2/24/2022</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a:p>
        </p:txBody>
      </p:sp>
      <p:sp>
        <p:nvSpPr>
          <p:cNvPr id="7" name="Date Placeholder 7"/>
          <p:cNvSpPr>
            <a:spLocks noGrp="1"/>
          </p:cNvSpPr>
          <p:nvPr>
            <p:ph type="dt" sz="half" idx="10"/>
          </p:nvPr>
        </p:nvSpPr>
        <p:spPr/>
        <p:txBody>
          <a:bodyPr/>
          <a:lstStyle/>
          <a:p>
            <a:fld id="{9E583DDF-CA54-461A-A486-592D2374C532}" type="datetimeFigureOut">
              <a:rPr lang="en-US"/>
              <a:t>2/24/2022</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a:p>
        </p:txBody>
      </p:sp>
      <p:sp>
        <p:nvSpPr>
          <p:cNvPr id="3" name="Date Placeholder 3"/>
          <p:cNvSpPr>
            <a:spLocks noGrp="1"/>
          </p:cNvSpPr>
          <p:nvPr>
            <p:ph type="dt" sz="half" idx="10"/>
          </p:nvPr>
        </p:nvSpPr>
        <p:spPr/>
        <p:txBody>
          <a:bodyPr/>
          <a:lstStyle/>
          <a:p>
            <a:fld id="{9E583DDF-CA54-461A-A486-592D2374C532}" type="datetimeFigureOut">
              <a:rPr lang="en-US"/>
              <a:t>2/24/2022</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a:p>
        </p:txBody>
      </p:sp>
      <p:sp>
        <p:nvSpPr>
          <p:cNvPr id="2" name="Date Placeholder 2"/>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2/24/2022</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2/24/2022</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Date Placeholder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2/24/2022</a:t>
            </a:fld>
            <a:endParaRPr lang="en-US"/>
          </a:p>
        </p:txBody>
      </p:sp>
      <p:sp>
        <p:nvSpPr>
          <p:cNvPr id="6" name="Slide Number Placehold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necacademicsupport.pbworks.com/Peer-Coaches" TargetMode="External"/><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Role of Peer Support</a:t>
            </a:r>
          </a:p>
        </p:txBody>
      </p:sp>
      <p:sp>
        <p:nvSpPr>
          <p:cNvPr id="4" name="Subtitle 2"/>
          <p:cNvSpPr>
            <a:spLocks noGrp="1"/>
          </p:cNvSpPr>
          <p:nvPr>
            <p:ph type="subTitle" idx="1"/>
          </p:nvPr>
        </p:nvSpPr>
        <p:spPr/>
        <p:txBody>
          <a:bodyPr/>
          <a:lstStyle/>
          <a:p>
            <a:r>
              <a:rPr lang="en-US" dirty="0"/>
              <a:t>For families in recovery</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70860F-554C-4CF5-A873-696866798ADE}"/>
              </a:ext>
            </a:extLst>
          </p:cNvPr>
          <p:cNvSpPr>
            <a:spLocks noGrp="1"/>
          </p:cNvSpPr>
          <p:nvPr>
            <p:ph type="title"/>
          </p:nvPr>
        </p:nvSpPr>
        <p:spPr>
          <a:xfrm>
            <a:off x="7923214" y="2362200"/>
            <a:ext cx="3200400" cy="1993392"/>
          </a:xfrm>
        </p:spPr>
        <p:txBody>
          <a:bodyPr anchor="b">
            <a:normAutofit/>
          </a:bodyPr>
          <a:lstStyle/>
          <a:p>
            <a:r>
              <a:rPr lang="en-US" dirty="0"/>
              <a:t>Recovery is a long and winding road </a:t>
            </a:r>
          </a:p>
        </p:txBody>
      </p:sp>
      <p:pic>
        <p:nvPicPr>
          <p:cNvPr id="7" name="Picture 6" descr="Highland bridge connects the mountain">
            <a:extLst>
              <a:ext uri="{FF2B5EF4-FFF2-40B4-BE49-F238E27FC236}">
                <a16:creationId xmlns:a16="http://schemas.microsoft.com/office/drawing/2014/main" id="{DBA8DA28-167B-49F3-A86D-1FFCE9BBA009}"/>
              </a:ext>
            </a:extLst>
          </p:cNvPr>
          <p:cNvPicPr>
            <a:picLocks noChangeAspect="1"/>
          </p:cNvPicPr>
          <p:nvPr/>
        </p:nvPicPr>
        <p:blipFill rotWithShape="1">
          <a:blip r:embed="rId2"/>
          <a:srcRect l="27910" r="12090"/>
          <a:stretch/>
        </p:blipFill>
        <p:spPr>
          <a:xfrm>
            <a:off x="20" y="10"/>
            <a:ext cx="7315180" cy="6857990"/>
          </a:xfrm>
          <a:prstGeom prst="rect">
            <a:avLst/>
          </a:prstGeom>
          <a:noFill/>
        </p:spPr>
      </p:pic>
      <p:sp>
        <p:nvSpPr>
          <p:cNvPr id="5" name="Text Placeholder 4">
            <a:extLst>
              <a:ext uri="{FF2B5EF4-FFF2-40B4-BE49-F238E27FC236}">
                <a16:creationId xmlns:a16="http://schemas.microsoft.com/office/drawing/2014/main" id="{D2AE7328-1937-476F-AD89-2EECEC9B222B}"/>
              </a:ext>
            </a:extLst>
          </p:cNvPr>
          <p:cNvSpPr>
            <a:spLocks noGrp="1"/>
          </p:cNvSpPr>
          <p:nvPr>
            <p:ph type="body" sz="half" idx="2"/>
          </p:nvPr>
        </p:nvSpPr>
        <p:spPr>
          <a:xfrm>
            <a:off x="7923214" y="4355592"/>
            <a:ext cx="3200400" cy="1644614"/>
          </a:xfrm>
        </p:spPr>
        <p:txBody>
          <a:bodyPr>
            <a:normAutofit/>
          </a:bodyPr>
          <a:lstStyle/>
          <a:p>
            <a:r>
              <a:rPr lang="en-US" dirty="0"/>
              <a:t>“Our greatest glory is not falling, but in rising up every time we fall”</a:t>
            </a:r>
          </a:p>
        </p:txBody>
      </p:sp>
    </p:spTree>
    <p:extLst>
      <p:ext uri="{BB962C8B-B14F-4D97-AF65-F5344CB8AC3E}">
        <p14:creationId xmlns:p14="http://schemas.microsoft.com/office/powerpoint/2010/main" val="20746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99668F-5BE4-44A9-949F-2CEA0074F779}"/>
              </a:ext>
            </a:extLst>
          </p:cNvPr>
          <p:cNvSpPr>
            <a:spLocks noGrp="1"/>
          </p:cNvSpPr>
          <p:nvPr>
            <p:ph type="title"/>
          </p:nvPr>
        </p:nvSpPr>
        <p:spPr/>
        <p:txBody>
          <a:bodyPr/>
          <a:lstStyle/>
          <a:p>
            <a:r>
              <a:rPr lang="en-US" dirty="0"/>
              <a:t>Case Study </a:t>
            </a:r>
          </a:p>
        </p:txBody>
      </p:sp>
      <p:sp>
        <p:nvSpPr>
          <p:cNvPr id="6" name="Content Placeholder 5">
            <a:extLst>
              <a:ext uri="{FF2B5EF4-FFF2-40B4-BE49-F238E27FC236}">
                <a16:creationId xmlns:a16="http://schemas.microsoft.com/office/drawing/2014/main" id="{520A15B9-A6CB-456F-9923-B280723CD703}"/>
              </a:ext>
            </a:extLst>
          </p:cNvPr>
          <p:cNvSpPr>
            <a:spLocks noGrp="1"/>
          </p:cNvSpPr>
          <p:nvPr>
            <p:ph idx="1"/>
          </p:nvPr>
        </p:nvSpPr>
        <p:spPr>
          <a:xfrm>
            <a:off x="792032" y="1901952"/>
            <a:ext cx="10383818" cy="4407774"/>
          </a:xfrm>
        </p:spPr>
        <p:txBody>
          <a:bodyPr vert="horz" lIns="91440" tIns="45720" rIns="91440" bIns="45720" rtlCol="0" anchor="t">
            <a:normAutofit/>
          </a:bodyPr>
          <a:lstStyle/>
          <a:p>
            <a:pPr marL="45720" indent="0">
              <a:buNone/>
            </a:pPr>
            <a:r>
              <a:rPr lang="en-US" sz="2200" dirty="0">
                <a:latin typeface="Calibri"/>
                <a:ea typeface="Calibri" panose="020F0502020204030204" pitchFamily="34" charset="0"/>
                <a:cs typeface="Times New Roman"/>
              </a:rPr>
              <a:t> </a:t>
            </a:r>
            <a:r>
              <a:rPr lang="en-US" sz="2200" dirty="0">
                <a:effectLst/>
                <a:latin typeface="Calibri"/>
                <a:ea typeface="Calibri" panose="020F0502020204030204" pitchFamily="34" charset="0"/>
                <a:cs typeface="Times New Roman"/>
              </a:rPr>
              <a:t>Mckenna is a 23-year-old female who lives in a rural area. Makenna started smoking marijuana when she was 13 years old to cope with her anxiety. Her parents are divorced, and she doesn’t see her dad very often. She graduated high school and moved in with her boyfriend. They started using opiates together and when Mckenna became pregnant, her boyfriend kicked her out of the house. She is currently homeless and couch hopping. She didn’t have good prenatal care and when her baby was born it tested positive for opiates. Social services are involved, and her baby is currently being cared for by her mom. Social Services has put a plan in place for Mckenna to get her baby back into her care. Mckenna must attend an inpatient treatment program (6 months) and upon discharge from treatment, Mckenna will transition into a sober living house and attend support meetings. Mckenna is engaged in the ideal of treatment but has a lack of confidence in herself and needs support and encouragement.</a:t>
            </a:r>
            <a:r>
              <a:rPr lang="en-US" sz="2200" dirty="0">
                <a:latin typeface="Calibri"/>
                <a:ea typeface="Calibri" panose="020F0502020204030204" pitchFamily="34" charset="0"/>
                <a:cs typeface="Times New Roman"/>
              </a:rPr>
              <a:t> </a:t>
            </a:r>
            <a:endParaRPr lang="en-US"/>
          </a:p>
          <a:p>
            <a:endParaRPr lang="en-US" dirty="0"/>
          </a:p>
        </p:txBody>
      </p:sp>
    </p:spTree>
    <p:extLst>
      <p:ext uri="{BB962C8B-B14F-4D97-AF65-F5344CB8AC3E}">
        <p14:creationId xmlns:p14="http://schemas.microsoft.com/office/powerpoint/2010/main" val="33349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99668F-5BE4-44A9-949F-2CEA0074F779}"/>
              </a:ext>
            </a:extLst>
          </p:cNvPr>
          <p:cNvSpPr>
            <a:spLocks noGrp="1"/>
          </p:cNvSpPr>
          <p:nvPr>
            <p:ph type="title"/>
          </p:nvPr>
        </p:nvSpPr>
        <p:spPr/>
        <p:txBody>
          <a:bodyPr/>
          <a:lstStyle/>
          <a:p>
            <a:r>
              <a:rPr lang="en-US" dirty="0"/>
              <a:t>What can we do to support Mckenna in her recovery? </a:t>
            </a:r>
          </a:p>
        </p:txBody>
      </p:sp>
      <p:sp>
        <p:nvSpPr>
          <p:cNvPr id="6" name="Content Placeholder 5">
            <a:extLst>
              <a:ext uri="{FF2B5EF4-FFF2-40B4-BE49-F238E27FC236}">
                <a16:creationId xmlns:a16="http://schemas.microsoft.com/office/drawing/2014/main" id="{520A15B9-A6CB-456F-9923-B280723CD703}"/>
              </a:ext>
            </a:extLst>
          </p:cNvPr>
          <p:cNvSpPr>
            <a:spLocks noGrp="1"/>
          </p:cNvSpPr>
          <p:nvPr>
            <p:ph idx="1"/>
          </p:nvPr>
        </p:nvSpPr>
        <p:spPr/>
        <p:txBody>
          <a:bodyPr vert="horz" lIns="91440" tIns="45720" rIns="91440" bIns="45720" rtlCol="0" anchor="t">
            <a:norm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resources could benefit Mckenna?</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barriers does Mckenna face?</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are Mckenna’s strengths?</a:t>
            </a:r>
          </a:p>
          <a:p>
            <a:pPr marL="0" marR="0">
              <a:lnSpc>
                <a:spcPct val="107000"/>
              </a:lnSpc>
              <a:spcBef>
                <a:spcPts val="0"/>
              </a:spcBef>
              <a:spcAft>
                <a:spcPts val="800"/>
              </a:spcAft>
            </a:pPr>
            <a:r>
              <a:rPr lang="en-US" sz="2400" dirty="0">
                <a:effectLst/>
                <a:latin typeface="Calibri"/>
                <a:ea typeface="Calibri" panose="020F0502020204030204" pitchFamily="34" charset="0"/>
                <a:cs typeface="Times New Roman"/>
              </a:rPr>
              <a:t>How can Mckenna benefit </a:t>
            </a:r>
            <a:r>
              <a:rPr lang="en-US" sz="2400" dirty="0">
                <a:latin typeface="Calibri"/>
                <a:ea typeface="Calibri" panose="020F0502020204030204" pitchFamily="34" charset="0"/>
                <a:cs typeface="Times New Roman"/>
              </a:rPr>
              <a:t>from</a:t>
            </a:r>
            <a:r>
              <a:rPr lang="en-US" sz="2400" dirty="0">
                <a:effectLst/>
                <a:latin typeface="Calibri"/>
                <a:ea typeface="Calibri" panose="020F0502020204030204" pitchFamily="34" charset="0"/>
                <a:cs typeface="Times New Roman"/>
              </a:rPr>
              <a:t> a Peer Support Specialist?</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are some positive approaches that you, your agency, or program could utilize to support Mckenna in her recovery journey? </a:t>
            </a:r>
          </a:p>
          <a:p>
            <a:endParaRPr lang="en-US" dirty="0"/>
          </a:p>
        </p:txBody>
      </p:sp>
    </p:spTree>
    <p:extLst>
      <p:ext uri="{BB962C8B-B14F-4D97-AF65-F5344CB8AC3E}">
        <p14:creationId xmlns:p14="http://schemas.microsoft.com/office/powerpoint/2010/main" val="147945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01B8-AB1B-4E5C-96B8-F26D7746C32C}"/>
              </a:ext>
            </a:extLst>
          </p:cNvPr>
          <p:cNvSpPr>
            <a:spLocks noGrp="1"/>
          </p:cNvSpPr>
          <p:nvPr>
            <p:ph type="title"/>
          </p:nvPr>
        </p:nvSpPr>
        <p:spPr>
          <a:xfrm>
            <a:off x="1341120" y="467360"/>
            <a:ext cx="9509760" cy="1233424"/>
          </a:xfrm>
        </p:spPr>
        <p:txBody>
          <a:bodyPr anchor="b">
            <a:normAutofit/>
          </a:bodyPr>
          <a:lstStyle/>
          <a:p>
            <a:r>
              <a:rPr lang="en-US" dirty="0"/>
              <a:t>What is Peer Support?</a:t>
            </a:r>
          </a:p>
        </p:txBody>
      </p:sp>
      <p:sp>
        <p:nvSpPr>
          <p:cNvPr id="3" name="Content Placeholder 2">
            <a:extLst>
              <a:ext uri="{FF2B5EF4-FFF2-40B4-BE49-F238E27FC236}">
                <a16:creationId xmlns:a16="http://schemas.microsoft.com/office/drawing/2014/main" id="{788553EB-48E6-451A-9E6D-22BF627BDCCC}"/>
              </a:ext>
            </a:extLst>
          </p:cNvPr>
          <p:cNvSpPr>
            <a:spLocks noGrp="1"/>
          </p:cNvSpPr>
          <p:nvPr>
            <p:ph sz="half" idx="1"/>
          </p:nvPr>
        </p:nvSpPr>
        <p:spPr>
          <a:xfrm>
            <a:off x="1341120" y="1901952"/>
            <a:ext cx="4572000" cy="4123944"/>
          </a:xfrm>
        </p:spPr>
        <p:txBody>
          <a:bodyPr>
            <a:normAutofit/>
          </a:bodyPr>
          <a:lstStyle/>
          <a:p>
            <a:endParaRPr lang="en-US" dirty="0"/>
          </a:p>
          <a:p>
            <a:r>
              <a:rPr lang="en-US" dirty="0"/>
              <a:t>Peer Support is peer to peer! Exchanging knowledge, experience, emotional, social, and practical help to each other.</a:t>
            </a:r>
          </a:p>
          <a:p>
            <a:r>
              <a:rPr lang="en-US" dirty="0"/>
              <a:t>They go by many names: Peer Supports, Peer Mentors, Peer Coaches, Peer Advocates, and so on….</a:t>
            </a:r>
          </a:p>
          <a:p>
            <a:r>
              <a:rPr lang="en-US" dirty="0"/>
              <a:t>But they all have one thing in common…….</a:t>
            </a:r>
          </a:p>
          <a:p>
            <a:endParaRPr lang="en-US" dirty="0"/>
          </a:p>
        </p:txBody>
      </p:sp>
      <p:pic>
        <p:nvPicPr>
          <p:cNvPr id="5" name="Picture 4" descr="Text&#10;&#10;Description automatically generated">
            <a:extLst>
              <a:ext uri="{FF2B5EF4-FFF2-40B4-BE49-F238E27FC236}">
                <a16:creationId xmlns:a16="http://schemas.microsoft.com/office/drawing/2014/main" id="{E4DBF340-E985-409D-9747-3FFCF388738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78880" y="2249424"/>
            <a:ext cx="4572000" cy="3429000"/>
          </a:xfrm>
          <a:prstGeom prst="rect">
            <a:avLst/>
          </a:prstGeom>
          <a:noFill/>
        </p:spPr>
      </p:pic>
      <p:sp>
        <p:nvSpPr>
          <p:cNvPr id="6" name="TextBox 5">
            <a:extLst>
              <a:ext uri="{FF2B5EF4-FFF2-40B4-BE49-F238E27FC236}">
                <a16:creationId xmlns:a16="http://schemas.microsoft.com/office/drawing/2014/main" id="{634F7CFE-CBFA-4DE4-B782-F15C4A007386}"/>
              </a:ext>
            </a:extLst>
          </p:cNvPr>
          <p:cNvSpPr txBox="1"/>
          <p:nvPr/>
        </p:nvSpPr>
        <p:spPr>
          <a:xfrm>
            <a:off x="8337051" y="5478369"/>
            <a:ext cx="251382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necacademicsupport.pbworks.com/Peer-Coach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57273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AB3-48C5-4258-9A51-8A2E9A0AAFC3}"/>
              </a:ext>
            </a:extLst>
          </p:cNvPr>
          <p:cNvSpPr>
            <a:spLocks noGrp="1"/>
          </p:cNvSpPr>
          <p:nvPr>
            <p:ph type="title"/>
          </p:nvPr>
        </p:nvSpPr>
        <p:spPr>
          <a:xfrm>
            <a:off x="1524000" y="1143000"/>
            <a:ext cx="9144000" cy="2667000"/>
          </a:xfrm>
        </p:spPr>
        <p:txBody>
          <a:bodyPr/>
          <a:lstStyle/>
          <a:p>
            <a:r>
              <a:rPr lang="en-US" dirty="0"/>
              <a:t>They use their lived experiences to help others</a:t>
            </a:r>
          </a:p>
        </p:txBody>
      </p:sp>
    </p:spTree>
    <p:extLst>
      <p:ext uri="{BB962C8B-B14F-4D97-AF65-F5344CB8AC3E}">
        <p14:creationId xmlns:p14="http://schemas.microsoft.com/office/powerpoint/2010/main" val="179035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Amanda Metcalf</a:t>
            </a:r>
          </a:p>
        </p:txBody>
      </p:sp>
      <p:sp>
        <p:nvSpPr>
          <p:cNvPr id="14" name="Content Placeholder 2"/>
          <p:cNvSpPr>
            <a:spLocks noGrp="1"/>
          </p:cNvSpPr>
          <p:nvPr>
            <p:ph idx="1"/>
          </p:nvPr>
        </p:nvSpPr>
        <p:spPr/>
        <p:txBody>
          <a:bodyPr/>
          <a:lstStyle/>
          <a:p>
            <a:pPr marL="45720" indent="0">
              <a:buNone/>
            </a:pPr>
            <a:r>
              <a:rPr lang="en-US" dirty="0"/>
              <a:t>Family Leadership Coordinator for Kentucky Partnership for Families and Children, System of Care FIVE</a:t>
            </a:r>
          </a:p>
          <a:p>
            <a:pPr marL="45720" indent="0">
              <a:buNone/>
            </a:pPr>
            <a:r>
              <a:rPr lang="en-US" dirty="0"/>
              <a:t>Wife and a mother to FIVE!!!</a:t>
            </a:r>
          </a:p>
          <a:p>
            <a:pPr marL="45720" indent="0">
              <a:buNone/>
            </a:pPr>
            <a:r>
              <a:rPr lang="en-US" dirty="0"/>
              <a:t>Love to play Pokémon Go and avid coffee drinker</a:t>
            </a:r>
          </a:p>
          <a:p>
            <a:pPr marL="45720" indent="0">
              <a:buNone/>
            </a:pPr>
            <a:r>
              <a:rPr lang="en-US" dirty="0"/>
              <a:t>A person in long term recovery</a:t>
            </a:r>
          </a:p>
          <a:p>
            <a:pPr marL="45720" indent="0">
              <a:buNone/>
            </a:pPr>
            <a:r>
              <a:rPr lang="en-US" dirty="0"/>
              <a:t>Someone who has received Peer Support Services and has been the one to provide Peer Support services</a:t>
            </a:r>
          </a:p>
        </p:txBody>
      </p:sp>
      <p:pic>
        <p:nvPicPr>
          <p:cNvPr id="3" name="Picture 2" descr="A picture containing text, indoor, baby, picture frame&#10;&#10;Description automatically generated">
            <a:extLst>
              <a:ext uri="{FF2B5EF4-FFF2-40B4-BE49-F238E27FC236}">
                <a16:creationId xmlns:a16="http://schemas.microsoft.com/office/drawing/2014/main" id="{DA47AD07-5A6E-4DEC-B2EE-28A705A87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018036" y="4250152"/>
            <a:ext cx="1646701" cy="2634273"/>
          </a:xfrm>
          <a:prstGeom prst="rect">
            <a:avLst/>
          </a:prstGeom>
        </p:spPr>
      </p:pic>
      <p:pic>
        <p:nvPicPr>
          <p:cNvPr id="5" name="Picture 4" descr="A picture containing outdoor, standing&#10;&#10;Description automatically generated">
            <a:extLst>
              <a:ext uri="{FF2B5EF4-FFF2-40B4-BE49-F238E27FC236}">
                <a16:creationId xmlns:a16="http://schemas.microsoft.com/office/drawing/2014/main" id="{7B14EFFA-9D80-4D34-B205-06CFD38E6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538" y="4743939"/>
            <a:ext cx="2634274" cy="1646702"/>
          </a:xfrm>
          <a:prstGeom prst="rect">
            <a:avLst/>
          </a:prstGeom>
        </p:spPr>
      </p:pic>
    </p:spTree>
    <p:extLst>
      <p:ext uri="{BB962C8B-B14F-4D97-AF65-F5344CB8AC3E}">
        <p14:creationId xmlns:p14="http://schemas.microsoft.com/office/powerpoint/2010/main" val="353613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341120" y="467360"/>
            <a:ext cx="9509760" cy="1233424"/>
          </a:xfrm>
        </p:spPr>
        <p:txBody>
          <a:bodyPr anchor="b">
            <a:normAutofit/>
          </a:bodyPr>
          <a:lstStyle/>
          <a:p>
            <a:r>
              <a:rPr lang="en-US" dirty="0"/>
              <a:t>A bit of back story </a:t>
            </a:r>
          </a:p>
        </p:txBody>
      </p:sp>
      <p:graphicFrame>
        <p:nvGraphicFramePr>
          <p:cNvPr id="16" name="Content Placeholder 2">
            <a:extLst>
              <a:ext uri="{FF2B5EF4-FFF2-40B4-BE49-F238E27FC236}">
                <a16:creationId xmlns:a16="http://schemas.microsoft.com/office/drawing/2014/main" id="{73782FD3-90CF-43EE-A580-6264EA60CC4F}"/>
              </a:ext>
            </a:extLst>
          </p:cNvPr>
          <p:cNvGraphicFramePr>
            <a:graphicFrameLocks noGrp="1"/>
          </p:cNvGraphicFramePr>
          <p:nvPr>
            <p:ph idx="1"/>
            <p:extLst>
              <p:ext uri="{D42A27DB-BD31-4B8C-83A1-F6EECF244321}">
                <p14:modId xmlns:p14="http://schemas.microsoft.com/office/powerpoint/2010/main" val="2090873932"/>
              </p:ext>
            </p:extLst>
          </p:nvPr>
        </p:nvGraphicFramePr>
        <p:xfrm>
          <a:off x="1341120" y="1901952"/>
          <a:ext cx="9509760" cy="4127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What Peer Support did for me and my family </a:t>
            </a:r>
          </a:p>
        </p:txBody>
      </p:sp>
      <p:sp>
        <p:nvSpPr>
          <p:cNvPr id="14" name="Content Placeholder 2"/>
          <p:cNvSpPr>
            <a:spLocks noGrp="1"/>
          </p:cNvSpPr>
          <p:nvPr>
            <p:ph idx="1"/>
          </p:nvPr>
        </p:nvSpPr>
        <p:spPr>
          <a:xfrm>
            <a:off x="623944" y="1901952"/>
            <a:ext cx="10630347" cy="4531038"/>
          </a:xfrm>
        </p:spPr>
        <p:txBody>
          <a:bodyPr vert="horz" lIns="91440" tIns="45720" rIns="91440" bIns="45720" rtlCol="0" anchor="t">
            <a:normAutofit/>
          </a:bodyPr>
          <a:lstStyle/>
          <a:p>
            <a:pPr marL="45720" indent="0">
              <a:buNone/>
            </a:pPr>
            <a:r>
              <a:rPr lang="en-US" sz="2200" dirty="0"/>
              <a:t>I would not be where I am today if it wasn’t for peer support! I had never received any type of support like that before. My family was homeless, lost and hopeless. When I found my peer support specialist, she told me that I had a purpose. She asked me what I wanted my life to look like. She listened to me and heard me through the pain and anger I felt. She held hope for me when I had none. She gave me the tools I needed to pick myself back up and be the person and mother I wanted to be. It was the first time since I was twelve that I had long term sobriety and had felt what recovery was really like. If I fell, she was there to listen and help me back up. She was nonjudgmental but held me accountable for my actions and decisions. After completing treatment and attending a leadership training I pulled her aside and told her that I didn’t want to stop, I wanted to help others like I was helped. I wanted to hold hope for others like hope was held for me. My Peer Support Specialist gave me the courage, strength and encouragement to continue my journey and hold hope for other families that may have lost </a:t>
            </a:r>
            <a:r>
              <a:rPr lang="en-US" sz="2200" dirty="0" err="1"/>
              <a:t>their’s</a:t>
            </a:r>
            <a:r>
              <a:rPr lang="en-US" sz="2200" dirty="0"/>
              <a:t>.</a:t>
            </a:r>
            <a:endParaRPr lang="en-US"/>
          </a:p>
        </p:txBody>
      </p:sp>
    </p:spTree>
    <p:extLst>
      <p:ext uri="{BB962C8B-B14F-4D97-AF65-F5344CB8AC3E}">
        <p14:creationId xmlns:p14="http://schemas.microsoft.com/office/powerpoint/2010/main" val="425996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Morgan Eversole</a:t>
            </a:r>
          </a:p>
        </p:txBody>
      </p:sp>
      <p:sp>
        <p:nvSpPr>
          <p:cNvPr id="14" name="Content Placeholder 2"/>
          <p:cNvSpPr>
            <a:spLocks noGrp="1"/>
          </p:cNvSpPr>
          <p:nvPr>
            <p:ph idx="1"/>
          </p:nvPr>
        </p:nvSpPr>
        <p:spPr/>
        <p:txBody>
          <a:bodyPr vert="horz" lIns="91440" tIns="45720" rIns="91440" bIns="45720" rtlCol="0" anchor="t">
            <a:normAutofit/>
          </a:bodyPr>
          <a:lstStyle/>
          <a:p>
            <a:pPr marL="45720" indent="0">
              <a:buNone/>
            </a:pPr>
            <a:r>
              <a:rPr lang="en-US" sz="2200" dirty="0">
                <a:effectLst/>
                <a:latin typeface="Calibri"/>
                <a:ea typeface="Calibri" panose="020F0502020204030204" pitchFamily="34" charset="0"/>
                <a:cs typeface="Times New Roman"/>
              </a:rPr>
              <a:t>During active addiction, I was a lost soul, broken, defected, sick, lonely, and delusional. There was a time where I could not make any decisions for myself due to only choosing destructive behavior. While in treatment, I met an angel who would guide me through my journey until I could direct myself.</a:t>
            </a:r>
            <a:r>
              <a:rPr lang="en-US" sz="2200" dirty="0">
                <a:latin typeface="Calibri"/>
                <a:ea typeface="Calibri" panose="020F0502020204030204" pitchFamily="34" charset="0"/>
                <a:cs typeface="Times New Roman"/>
              </a:rPr>
              <a:t> </a:t>
            </a:r>
            <a:r>
              <a:rPr lang="en-US" sz="2200" dirty="0">
                <a:effectLst/>
                <a:latin typeface="Calibri"/>
                <a:ea typeface="Calibri" panose="020F0502020204030204" pitchFamily="34" charset="0"/>
                <a:cs typeface="Times New Roman"/>
              </a:rPr>
              <a:t> She validated my emotions and my feelings and allowed me to feel them fully with love and support. Never in my life was I allowed to just feel. Growing up my mother told me how to feel and only emotion she wanted to see was happy, so my Peer support specialist was a fresh </a:t>
            </a:r>
            <a:r>
              <a:rPr lang="en-US" sz="2200" dirty="0">
                <a:latin typeface="Calibri"/>
                <a:ea typeface="Calibri" panose="020F0502020204030204" pitchFamily="34" charset="0"/>
                <a:cs typeface="Times New Roman"/>
              </a:rPr>
              <a:t>breath</a:t>
            </a:r>
            <a:r>
              <a:rPr lang="en-US" sz="2200" dirty="0">
                <a:effectLst/>
                <a:latin typeface="Calibri"/>
                <a:ea typeface="Calibri" panose="020F0502020204030204" pitchFamily="34" charset="0"/>
                <a:cs typeface="Times New Roman"/>
              </a:rPr>
              <a:t> of air.</a:t>
            </a:r>
            <a:r>
              <a:rPr lang="en-US" sz="2200" dirty="0">
                <a:latin typeface="Calibri"/>
                <a:ea typeface="Calibri" panose="020F0502020204030204" pitchFamily="34" charset="0"/>
                <a:cs typeface="Times New Roman"/>
              </a:rPr>
              <a:t> </a:t>
            </a:r>
            <a:r>
              <a:rPr lang="en-US" sz="2200" dirty="0">
                <a:effectLst/>
                <a:latin typeface="Calibri"/>
                <a:ea typeface="Calibri" panose="020F0502020204030204" pitchFamily="34" charset="0"/>
                <a:cs typeface="Times New Roman"/>
              </a:rPr>
              <a:t> She loved me with no judgement while still holding me accountable. I knew in my heart she wanted to see me happy and whole. She was such an inspiration; I wanted to be just like her! To this day, she still has a major impact on my recovery.</a:t>
            </a:r>
            <a:r>
              <a:rPr lang="en-US" sz="2200" dirty="0">
                <a:latin typeface="Calibri"/>
                <a:ea typeface="Calibri" panose="020F0502020204030204" pitchFamily="34" charset="0"/>
                <a:cs typeface="Times New Roman"/>
              </a:rPr>
              <a:t> </a:t>
            </a:r>
            <a:endParaRPr lang="en-US" sz="2200" dirty="0">
              <a:effectLst/>
              <a:latin typeface="Calibri"/>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4894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Morgan Eversole</a:t>
            </a:r>
          </a:p>
        </p:txBody>
      </p:sp>
      <p:sp>
        <p:nvSpPr>
          <p:cNvPr id="14" name="Content Placeholder 2"/>
          <p:cNvSpPr>
            <a:spLocks noGrp="1"/>
          </p:cNvSpPr>
          <p:nvPr>
            <p:ph idx="1"/>
          </p:nvPr>
        </p:nvSpPr>
        <p:spPr/>
        <p:txBody>
          <a:bodyPr vert="horz" lIns="91440" tIns="45720" rIns="91440" bIns="45720" rtlCol="0" anchor="t">
            <a:normAutofit/>
          </a:bodyPr>
          <a:lstStyle/>
          <a:p>
            <a:pPr marL="45720" indent="0">
              <a:buNone/>
            </a:pPr>
            <a:r>
              <a:rPr lang="en-US" sz="2400" dirty="0">
                <a:effectLst/>
                <a:latin typeface="Calibri"/>
                <a:ea typeface="Calibri" panose="020F0502020204030204" pitchFamily="34" charset="0"/>
                <a:cs typeface="Times New Roman"/>
              </a:rPr>
              <a:t>Being a peer support specialist gives me the opportunity daily to help others grow into their true self’s. This job fulfills my heart and spirit more than my wallet. Watching humans put in hard work and grow is one of the most beautiful blessings in life.</a:t>
            </a:r>
            <a:r>
              <a:rPr lang="en-US" sz="2400" dirty="0">
                <a:latin typeface="Calibri"/>
                <a:ea typeface="Calibri" panose="020F0502020204030204" pitchFamily="34" charset="0"/>
                <a:cs typeface="Times New Roman"/>
              </a:rPr>
              <a:t> </a:t>
            </a:r>
            <a:r>
              <a:rPr lang="en-US" sz="2400" dirty="0">
                <a:effectLst/>
                <a:latin typeface="Calibri"/>
                <a:ea typeface="Calibri" panose="020F0502020204030204" pitchFamily="34" charset="0"/>
                <a:cs typeface="Times New Roman"/>
              </a:rPr>
              <a:t> To know that I’m part of such a beautiful process allows me to grow with my clients. Usually they teach me more about myself than I teach them</a:t>
            </a:r>
            <a:r>
              <a:rPr lang="en-US" sz="2400" dirty="0">
                <a:latin typeface="Calibri"/>
                <a:ea typeface="Calibri" panose="020F0502020204030204" pitchFamily="34" charset="0"/>
                <a:cs typeface="Times New Roman"/>
              </a:rPr>
              <a:t>,</a:t>
            </a:r>
            <a:r>
              <a:rPr lang="en-US" sz="2400" dirty="0">
                <a:effectLst/>
                <a:latin typeface="Calibri"/>
                <a:ea typeface="Calibri" panose="020F0502020204030204" pitchFamily="34" charset="0"/>
                <a:cs typeface="Times New Roman"/>
              </a:rPr>
              <a:t> and all things finally come full circle. I get to give them the love and support just like my favorite Peer support gave to me.</a:t>
            </a:r>
            <a:r>
              <a:rPr lang="en-US" sz="2400" dirty="0">
                <a:latin typeface="Calibri"/>
                <a:ea typeface="Calibri" panose="020F0502020204030204" pitchFamily="34" charset="0"/>
                <a:cs typeface="Times New Roman"/>
              </a:rPr>
              <a:t> </a:t>
            </a:r>
            <a:endParaRPr lang="en-US" sz="1800" dirty="0">
              <a:effectLst/>
              <a:latin typeface="Calibri"/>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222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1D40-E2F4-45B7-842F-9522846D7A38}"/>
              </a:ext>
            </a:extLst>
          </p:cNvPr>
          <p:cNvSpPr>
            <a:spLocks noGrp="1"/>
          </p:cNvSpPr>
          <p:nvPr>
            <p:ph type="title"/>
          </p:nvPr>
        </p:nvSpPr>
        <p:spPr/>
        <p:txBody>
          <a:bodyPr/>
          <a:lstStyle/>
          <a:p>
            <a:r>
              <a:rPr lang="en-US" dirty="0"/>
              <a:t>Positive Approaches</a:t>
            </a:r>
          </a:p>
        </p:txBody>
      </p:sp>
      <p:sp>
        <p:nvSpPr>
          <p:cNvPr id="3" name="Content Placeholder 2">
            <a:extLst>
              <a:ext uri="{FF2B5EF4-FFF2-40B4-BE49-F238E27FC236}">
                <a16:creationId xmlns:a16="http://schemas.microsoft.com/office/drawing/2014/main" id="{F815EE8A-D85A-4E6D-BED8-08D55BA5B67F}"/>
              </a:ext>
            </a:extLst>
          </p:cNvPr>
          <p:cNvSpPr>
            <a:spLocks noGrp="1"/>
          </p:cNvSpPr>
          <p:nvPr>
            <p:ph sz="half" idx="1"/>
          </p:nvPr>
        </p:nvSpPr>
        <p:spPr/>
        <p:txBody>
          <a:bodyPr vert="horz" lIns="91440" tIns="45720" rIns="91440" bIns="45720" rtlCol="0" anchor="t">
            <a:normAutofit/>
          </a:bodyPr>
          <a:lstStyle/>
          <a:p>
            <a:r>
              <a:rPr lang="en-US" dirty="0"/>
              <a:t>Being nonjudgmental (withholding judgment for understanding)</a:t>
            </a:r>
          </a:p>
          <a:p>
            <a:r>
              <a:rPr lang="en-US" dirty="0"/>
              <a:t>Listening (even if you don’t quite understand)</a:t>
            </a:r>
          </a:p>
          <a:p>
            <a:r>
              <a:rPr lang="en-US" dirty="0"/>
              <a:t>Validate feelings (it’s okay to feel that way)</a:t>
            </a:r>
          </a:p>
          <a:p>
            <a:r>
              <a:rPr lang="en-US" dirty="0"/>
              <a:t>Hold accountable (but caring)</a:t>
            </a:r>
          </a:p>
          <a:p>
            <a:r>
              <a:rPr lang="en-US" dirty="0"/>
              <a:t>Give a them a voice to be heard (it may be the first time)</a:t>
            </a:r>
          </a:p>
          <a:p>
            <a:endParaRPr lang="en-US" dirty="0"/>
          </a:p>
        </p:txBody>
      </p:sp>
      <p:sp>
        <p:nvSpPr>
          <p:cNvPr id="4" name="Content Placeholder 3">
            <a:extLst>
              <a:ext uri="{FF2B5EF4-FFF2-40B4-BE49-F238E27FC236}">
                <a16:creationId xmlns:a16="http://schemas.microsoft.com/office/drawing/2014/main" id="{9C61961E-C4CA-4B49-8DF1-35E7815D4D02}"/>
              </a:ext>
            </a:extLst>
          </p:cNvPr>
          <p:cNvSpPr>
            <a:spLocks noGrp="1"/>
          </p:cNvSpPr>
          <p:nvPr>
            <p:ph sz="half" idx="2"/>
          </p:nvPr>
        </p:nvSpPr>
        <p:spPr/>
        <p:txBody>
          <a:bodyPr/>
          <a:lstStyle/>
          <a:p>
            <a:r>
              <a:rPr lang="en-US" dirty="0"/>
              <a:t>Look for the strengths (even if others may not see them that way)</a:t>
            </a:r>
          </a:p>
          <a:p>
            <a:r>
              <a:rPr lang="en-US" dirty="0"/>
              <a:t>Do what you say (some of us have been let down before)</a:t>
            </a:r>
          </a:p>
          <a:p>
            <a:r>
              <a:rPr lang="en-US" dirty="0"/>
              <a:t>Ask what’s important to them (it may look different than what you think)</a:t>
            </a:r>
          </a:p>
          <a:p>
            <a:r>
              <a:rPr lang="en-US" dirty="0"/>
              <a:t>And remember, we all have families (treat others as you would treat your own family)</a:t>
            </a:r>
          </a:p>
        </p:txBody>
      </p:sp>
    </p:spTree>
    <p:extLst>
      <p:ext uri="{BB962C8B-B14F-4D97-AF65-F5344CB8AC3E}">
        <p14:creationId xmlns:p14="http://schemas.microsoft.com/office/powerpoint/2010/main" val="195442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7A8616F49C214EBF48B3B3A5040748" ma:contentTypeVersion="11" ma:contentTypeDescription="Create a new document." ma:contentTypeScope="" ma:versionID="0b5519dc046ef5e7239a4748543891fb">
  <xsd:schema xmlns:xsd="http://www.w3.org/2001/XMLSchema" xmlns:xs="http://www.w3.org/2001/XMLSchema" xmlns:p="http://schemas.microsoft.com/office/2006/metadata/properties" xmlns:ns2="bac928cc-b4c5-4aa0-91c6-070a9d3f3412" xmlns:ns3="c1f88acd-0c25-41d2-ae93-87255261f4ff" targetNamespace="http://schemas.microsoft.com/office/2006/metadata/properties" ma:root="true" ma:fieldsID="f000f0f01c8e33d57f91919a679c9ba0" ns2:_="" ns3:_="">
    <xsd:import namespace="bac928cc-b4c5-4aa0-91c6-070a9d3f3412"/>
    <xsd:import namespace="c1f88acd-0c25-41d2-ae93-87255261f4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28cc-b4c5-4aa0-91c6-070a9d3f34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88acd-0c25-41d2-ae93-87255261f4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7C3420-FF69-45A6-BD5A-76816BA149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928cc-b4c5-4aa0-91c6-070a9d3f3412"/>
    <ds:schemaRef ds:uri="c1f88acd-0c25-41d2-ae93-87255261f4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5AD409-6FDE-4875-AC21-6D3ED8BF963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5EFC8EA-71E3-4720-8371-36478C608D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105</TotalTime>
  <Words>1150</Words>
  <Application>Microsoft Office PowerPoint</Application>
  <PresentationFormat>Widescreen</PresentationFormat>
  <Paragraphs>48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Banded Design Blue 16x9</vt:lpstr>
      <vt:lpstr>The Role of Peer Support</vt:lpstr>
      <vt:lpstr>What is Peer Support?</vt:lpstr>
      <vt:lpstr>They use their lived experiences to help others</vt:lpstr>
      <vt:lpstr>Amanda Metcalf</vt:lpstr>
      <vt:lpstr>A bit of back story </vt:lpstr>
      <vt:lpstr>What Peer Support did for me and my family </vt:lpstr>
      <vt:lpstr>Morgan Eversole</vt:lpstr>
      <vt:lpstr>Morgan Eversole</vt:lpstr>
      <vt:lpstr>Positive Approaches</vt:lpstr>
      <vt:lpstr>Recovery is a long and winding road </vt:lpstr>
      <vt:lpstr>Case Study </vt:lpstr>
      <vt:lpstr>What can we do to support Mckenna in her recovery?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Amanda Metcalf</dc:creator>
  <cp:lastModifiedBy>Gooden, Caroline J.</cp:lastModifiedBy>
  <cp:revision>22</cp:revision>
  <dcterms:created xsi:type="dcterms:W3CDTF">2022-02-24T03:43:28Z</dcterms:created>
  <dcterms:modified xsi:type="dcterms:W3CDTF">2022-02-24T20:14:41Z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0x010100067A8616F49C214EBF48B3B3A5040748</vt:lpwstr>
  </property>
</Properties>
</file>