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445" r:id="rId2"/>
    <p:sldId id="446" r:id="rId3"/>
    <p:sldId id="455" r:id="rId4"/>
    <p:sldId id="448" r:id="rId5"/>
    <p:sldId id="447" r:id="rId6"/>
    <p:sldId id="257" r:id="rId7"/>
    <p:sldId id="435" r:id="rId8"/>
    <p:sldId id="270" r:id="rId9"/>
    <p:sldId id="402" r:id="rId10"/>
    <p:sldId id="437" r:id="rId11"/>
    <p:sldId id="443" r:id="rId12"/>
    <p:sldId id="456" r:id="rId13"/>
    <p:sldId id="440" r:id="rId14"/>
    <p:sldId id="452" r:id="rId15"/>
    <p:sldId id="449" r:id="rId16"/>
    <p:sldId id="441" r:id="rId17"/>
    <p:sldId id="450" r:id="rId18"/>
    <p:sldId id="451" r:id="rId19"/>
    <p:sldId id="453" r:id="rId20"/>
    <p:sldId id="45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6" autoAdjust="0"/>
    <p:restoredTop sz="86456" autoAdjust="0"/>
  </p:normalViewPr>
  <p:slideViewPr>
    <p:cSldViewPr snapToGrid="0">
      <p:cViewPr varScale="1">
        <p:scale>
          <a:sx n="49" d="100"/>
          <a:sy n="49" d="100"/>
        </p:scale>
        <p:origin x="186" y="36"/>
      </p:cViewPr>
      <p:guideLst/>
    </p:cSldViewPr>
  </p:slideViewPr>
  <p:outlineViewPr>
    <p:cViewPr>
      <p:scale>
        <a:sx n="33" d="100"/>
        <a:sy n="33" d="100"/>
      </p:scale>
      <p:origin x="0" y="-21725"/>
    </p:cViewPr>
  </p:outlineViewPr>
  <p:notesTextViewPr>
    <p:cViewPr>
      <p:scale>
        <a:sx n="1" d="1"/>
        <a:sy n="1" d="1"/>
      </p:scale>
      <p:origin x="0" y="0"/>
    </p:cViewPr>
  </p:notesTextViewPr>
  <p:sorterViewPr>
    <p:cViewPr>
      <p:scale>
        <a:sx n="100" d="100"/>
        <a:sy n="100" d="100"/>
      </p:scale>
      <p:origin x="0" y="-6053"/>
    </p:cViewPr>
  </p:sorterViewPr>
  <p:notesViewPr>
    <p:cSldViewPr snapToGrid="0">
      <p:cViewPr varScale="1">
        <p:scale>
          <a:sx n="62" d="100"/>
          <a:sy n="62" d="100"/>
        </p:scale>
        <p:origin x="161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AC6FB-D7F7-4D98-81C4-5176DCACF564}"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3C1DD-6C42-441A-85AB-52B5E44202D4}" type="slidenum">
              <a:rPr lang="en-US" smtClean="0"/>
              <a:t>‹#›</a:t>
            </a:fld>
            <a:endParaRPr lang="en-US"/>
          </a:p>
        </p:txBody>
      </p:sp>
    </p:spTree>
    <p:extLst>
      <p:ext uri="{BB962C8B-B14F-4D97-AF65-F5344CB8AC3E}">
        <p14:creationId xmlns:p14="http://schemas.microsoft.com/office/powerpoint/2010/main" val="12547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ncbddd/fasd/treatments.html#ref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39838" y="600075"/>
            <a:ext cx="4529137" cy="2547938"/>
          </a:xfrm>
          <a:ln/>
        </p:spPr>
      </p:sp>
      <p:sp>
        <p:nvSpPr>
          <p:cNvPr id="79875" name="Rectangle 3"/>
          <p:cNvSpPr>
            <a:spLocks noGrp="1" noChangeArrowheads="1"/>
          </p:cNvSpPr>
          <p:nvPr>
            <p:ph type="body" idx="1"/>
          </p:nvPr>
        </p:nvSpPr>
        <p:spPr>
          <a:xfrm>
            <a:off x="520701" y="3297836"/>
            <a:ext cx="5922963" cy="5246557"/>
          </a:xfrm>
          <a:noFill/>
        </p:spPr>
        <p:txBody>
          <a:bodyPr/>
          <a:lstStyle/>
          <a:p>
            <a:endParaRPr lang="en-US"/>
          </a:p>
        </p:txBody>
      </p:sp>
    </p:spTree>
    <p:extLst>
      <p:ext uri="{BB962C8B-B14F-4D97-AF65-F5344CB8AC3E}">
        <p14:creationId xmlns:p14="http://schemas.microsoft.com/office/powerpoint/2010/main" val="87461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Department of Health and Human Services (DHHS) R</a:t>
            </a:r>
            <a:r>
              <a:rPr lang="en-US" b="0" i="0" dirty="0">
                <a:effectLst/>
                <a:latin typeface="Roboto" panose="02000000000000000000" pitchFamily="2" charset="0"/>
              </a:rPr>
              <a:t>ecovering Hope - Part 1 - Mothers &amp; Children on FASD- there are three parts (https://www.youtube.com/watch?v=LCz7C05kTRw), Part 2 - https://www.youtube.com/watch?v=02By-2riXzA, Part 3; https://www.youtube.com/watch?v=rkNRMqRYHdA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FCA3C1DD-6C42-441A-85AB-52B5E44202D4}" type="slidenum">
              <a:rPr lang="en-US" smtClean="0"/>
              <a:t>11</a:t>
            </a:fld>
            <a:endParaRPr lang="en-US"/>
          </a:p>
        </p:txBody>
      </p:sp>
    </p:spTree>
    <p:extLst>
      <p:ext uri="{BB962C8B-B14F-4D97-AF65-F5344CB8AC3E}">
        <p14:creationId xmlns:p14="http://schemas.microsoft.com/office/powerpoint/2010/main" val="124924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Good buddies - Children with FASDs often have difficulty learning subtle social skills from their own experiences; those kinds of skills are typically “learned by osmosis” on the playground, such as how to slip into a group, appropriate sharing, or dealing with teasing. This intervention uses a group format to teach age-appropriate social skills over 12 weekly sessions for parent and child. Sessions are organized around and toward each child hosting a play date with a classmate or peer.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Families moving forward - This intervention is most appropriate for children with severe, clinically significant behavior problems based in part on positive behavior support techniques. It is a feasible, low-intensity, sustained model of supportive consultation with a parent or caregiver (rather than directly with the child). The intervention lasts 9 to 11 months, with at least 16 every-other-week sessions, typically lasting 90 minutes each. Services are carried out by mental health providers with specialized training.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Deficits in mathematical functioning have been reported consistently among alcohol-affected individuals. The MILE program is designed to improve the child’s mathematical knowledge and skill. Children complete 6 weeks of one-to-one tutoring using specifically adapted materials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vertical number line, timers, etc.) that are appropriate to their academic level. Parents also receive training on behavioral regulation techniques to optimize the child’s readiness to learn.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Parents and Children Together (PACT) a neurocognitive habilitation program to improve self-regulation and executive function</a:t>
            </a:r>
            <a:r>
              <a:rPr lang="en-US" sz="1200" b="0" i="0" u="none" strike="noStrike" kern="1200" baseline="30000" dirty="0">
                <a:solidFill>
                  <a:schemeClr val="tx1"/>
                </a:solidFill>
                <a:effectLst/>
                <a:latin typeface="+mn-lt"/>
                <a:ea typeface="+mn-ea"/>
                <a:cs typeface="+mn-cs"/>
                <a:hlinkClick r:id="rId3"/>
              </a:rPr>
              <a:t>4</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Building upon techniques developed from the brain injury literature, this intervention used 12 weekly sessions with parents and children to address and improve behavior regulation and executive function (that is, planning, organizing, and understanding of others). It uses a particularly engaging metaphor of “how does my engine run” to teach children awareness of their current behavioral state and specific techniques for optimizing that state for the current situation.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O’Connor MJ, Frankel F, Paley B, et al. A controlled social skills training for children with fetal alcohol spectrum disorders. J Consult Clin Psychol. 2006;74(4):639–648.</a:t>
            </a:r>
          </a:p>
          <a:p>
            <a:r>
              <a:rPr lang="en-US" sz="1200" b="0" i="0" kern="1200" dirty="0">
                <a:solidFill>
                  <a:schemeClr val="tx1"/>
                </a:solidFill>
                <a:effectLst/>
                <a:latin typeface="+mn-lt"/>
                <a:ea typeface="+mn-ea"/>
                <a:cs typeface="+mn-cs"/>
              </a:rPr>
              <a:t>Carmichael Olson H, Leavitt S. Families Moving Forward. Platform Presentation on October 23, 2010. FASD Fall Conference at Emory University, Atlanta, GA</a:t>
            </a:r>
          </a:p>
          <a:p>
            <a:r>
              <a:rPr lang="en-US" sz="1200" b="0" i="0" kern="1200" dirty="0">
                <a:solidFill>
                  <a:schemeClr val="tx1"/>
                </a:solidFill>
                <a:effectLst/>
                <a:latin typeface="+mn-lt"/>
                <a:ea typeface="+mn-ea"/>
                <a:cs typeface="+mn-cs"/>
              </a:rPr>
              <a:t>Kable </a:t>
            </a:r>
            <a:r>
              <a:rPr lang="en-US" sz="1200" b="0" i="0" kern="1200" dirty="0" err="1">
                <a:solidFill>
                  <a:schemeClr val="tx1"/>
                </a:solidFill>
                <a:effectLst/>
                <a:latin typeface="+mn-lt"/>
                <a:ea typeface="+mn-ea"/>
                <a:cs typeface="+mn-cs"/>
              </a:rPr>
              <a:t>JA,Coles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CD,Taddeo</a:t>
            </a:r>
            <a:r>
              <a:rPr lang="en-US" sz="1200" b="0" i="0" kern="1200" dirty="0">
                <a:solidFill>
                  <a:schemeClr val="tx1"/>
                </a:solidFill>
                <a:effectLst/>
                <a:latin typeface="+mn-lt"/>
                <a:ea typeface="+mn-ea"/>
                <a:cs typeface="+mn-cs"/>
              </a:rPr>
              <a:t> E. Socio-cognitive habilitation using the math interactive learning experience program for alcohol affected children. Alcohol Clin Exp Res. 2007; 31: 1425-1434. Bertrand J, Floyd L, </a:t>
            </a:r>
            <a:r>
              <a:rPr lang="en-US" sz="1200" b="0" i="0" kern="1200" dirty="0" err="1">
                <a:solidFill>
                  <a:schemeClr val="tx1"/>
                </a:solidFill>
                <a:effectLst/>
                <a:latin typeface="+mn-lt"/>
                <a:ea typeface="+mn-ea"/>
                <a:cs typeface="+mn-cs"/>
              </a:rPr>
              <a:t>Chasnoff</a:t>
            </a:r>
            <a:r>
              <a:rPr lang="en-US" sz="1200" b="0" i="0" kern="1200" dirty="0">
                <a:solidFill>
                  <a:schemeClr val="tx1"/>
                </a:solidFill>
                <a:effectLst/>
                <a:latin typeface="+mn-lt"/>
                <a:ea typeface="+mn-ea"/>
                <a:cs typeface="+mn-cs"/>
              </a:rPr>
              <a:t> I, Wells A, Bailey G, et al. Interventions for children with fetal alcohol spectrum disorders (FASDs): Overview of findings for five innovative research projects. Res Dev </a:t>
            </a:r>
            <a:r>
              <a:rPr lang="en-US" sz="1200" b="0" i="0" kern="1200" dirty="0" err="1">
                <a:solidFill>
                  <a:schemeClr val="tx1"/>
                </a:solidFill>
                <a:effectLst/>
                <a:latin typeface="+mn-lt"/>
                <a:ea typeface="+mn-ea"/>
                <a:cs typeface="+mn-cs"/>
              </a:rPr>
              <a:t>Disab</a:t>
            </a:r>
            <a:r>
              <a:rPr lang="en-US" sz="1200" b="0" i="0" kern="1200" dirty="0">
                <a:solidFill>
                  <a:schemeClr val="tx1"/>
                </a:solidFill>
                <a:effectLst/>
                <a:latin typeface="+mn-lt"/>
                <a:ea typeface="+mn-ea"/>
                <a:cs typeface="+mn-cs"/>
              </a:rPr>
              <a:t>. 2009;30(5):986–1006.</a:t>
            </a:r>
          </a:p>
          <a:p>
            <a:r>
              <a:rPr lang="en-US" sz="1200" b="0" i="0" kern="1200" dirty="0">
                <a:solidFill>
                  <a:schemeClr val="tx1"/>
                </a:solidFill>
                <a:effectLst/>
                <a:latin typeface="+mn-lt"/>
                <a:ea typeface="+mn-ea"/>
                <a:cs typeface="+mn-cs"/>
              </a:rPr>
              <a:t>Wells, A.M., </a:t>
            </a:r>
            <a:r>
              <a:rPr lang="en-US" sz="1200" b="0" i="0" kern="1200" dirty="0" err="1">
                <a:solidFill>
                  <a:schemeClr val="tx1"/>
                </a:solidFill>
                <a:effectLst/>
                <a:latin typeface="+mn-lt"/>
                <a:ea typeface="+mn-ea"/>
                <a:cs typeface="+mn-cs"/>
              </a:rPr>
              <a:t>Chasnoff</a:t>
            </a:r>
            <a:r>
              <a:rPr lang="en-US" sz="1200" b="0" i="0" kern="1200" dirty="0">
                <a:solidFill>
                  <a:schemeClr val="tx1"/>
                </a:solidFill>
                <a:effectLst/>
                <a:latin typeface="+mn-lt"/>
                <a:ea typeface="+mn-ea"/>
                <a:cs typeface="+mn-cs"/>
              </a:rPr>
              <a:t>, I.J., Schmidt, C.A., Telford, E., &amp; Schwartz, L. (2012). Neurocognitive habilitation therapy for children with fetal alcohol spectrum disorders: An adaptation of the Alert Program®. American Journal of Occupational Therapy, 66, 24-34.</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A3C1DD-6C42-441A-85AB-52B5E44202D4}" type="slidenum">
              <a:rPr lang="en-US" smtClean="0"/>
              <a:t>16</a:t>
            </a:fld>
            <a:endParaRPr lang="en-US"/>
          </a:p>
        </p:txBody>
      </p:sp>
    </p:spTree>
    <p:extLst>
      <p:ext uri="{BB962C8B-B14F-4D97-AF65-F5344CB8AC3E}">
        <p14:creationId xmlns:p14="http://schemas.microsoft.com/office/powerpoint/2010/main" val="23025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400444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12222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B9F4C6-9AC8-4B3C-890F-3C50AE63366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424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61F4FB9-01C9-43AE-B007-2EB43273430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15276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61F4FB9-01C9-43AE-B007-2EB43273430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B9F4C6-9AC8-4B3C-890F-3C50AE63366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3686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61F4FB9-01C9-43AE-B007-2EB43273430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47298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95610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40034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
            <a:ext cx="9855200" cy="1143000"/>
          </a:xfrm>
        </p:spPr>
        <p:txBody>
          <a:bodyPr/>
          <a:lstStyle/>
          <a:p>
            <a:r>
              <a:rPr lang="en-US"/>
              <a:t>Click to edit Master title style</a:t>
            </a:r>
          </a:p>
        </p:txBody>
      </p:sp>
      <p:sp>
        <p:nvSpPr>
          <p:cNvPr id="3" name="ClipArt Placeholder 2"/>
          <p:cNvSpPr>
            <a:spLocks noGrp="1"/>
          </p:cNvSpPr>
          <p:nvPr>
            <p:ph type="clipArt" sz="half" idx="1"/>
          </p:nvPr>
        </p:nvSpPr>
        <p:spPr>
          <a:xfrm>
            <a:off x="1320800" y="1447800"/>
            <a:ext cx="4876800" cy="4876800"/>
          </a:xfrm>
        </p:spPr>
        <p:txBody>
          <a:bodyPr/>
          <a:lstStyle/>
          <a:p>
            <a:pPr lvl="0"/>
            <a:endParaRPr lang="en-US" noProof="0"/>
          </a:p>
        </p:txBody>
      </p:sp>
      <p:sp>
        <p:nvSpPr>
          <p:cNvPr id="4" name="Text Placeholder 3"/>
          <p:cNvSpPr>
            <a:spLocks noGrp="1"/>
          </p:cNvSpPr>
          <p:nvPr>
            <p:ph type="body" sz="half" idx="2"/>
          </p:nvPr>
        </p:nvSpPr>
        <p:spPr>
          <a:xfrm>
            <a:off x="6400800" y="1447800"/>
            <a:ext cx="4876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F1A238B4-E2F6-46B9-B922-5E84AD51CF4E}" type="slidenum">
              <a:rPr lang="en-US"/>
              <a:pPr>
                <a:defRPr/>
              </a:pPr>
              <a:t>‹#›</a:t>
            </a:fld>
            <a:endParaRPr lang="en-US"/>
          </a:p>
        </p:txBody>
      </p:sp>
    </p:spTree>
    <p:extLst>
      <p:ext uri="{BB962C8B-B14F-4D97-AF65-F5344CB8AC3E}">
        <p14:creationId xmlns:p14="http://schemas.microsoft.com/office/powerpoint/2010/main" val="393229305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244913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F4FB9-01C9-43AE-B007-2EB432734308}"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299474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F4FB9-01C9-43AE-B007-2EB43273430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284964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F4FB9-01C9-43AE-B007-2EB432734308}"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141339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F4FB9-01C9-43AE-B007-2EB432734308}"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3794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F4FB9-01C9-43AE-B007-2EB432734308}"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24197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F4FB9-01C9-43AE-B007-2EB43273430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267721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F4FB9-01C9-43AE-B007-2EB432734308}"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B9F4C6-9AC8-4B3C-890F-3C50AE633667}" type="slidenum">
              <a:rPr lang="en-US" smtClean="0"/>
              <a:t>‹#›</a:t>
            </a:fld>
            <a:endParaRPr lang="en-US"/>
          </a:p>
        </p:txBody>
      </p:sp>
    </p:spTree>
    <p:extLst>
      <p:ext uri="{BB962C8B-B14F-4D97-AF65-F5344CB8AC3E}">
        <p14:creationId xmlns:p14="http://schemas.microsoft.com/office/powerpoint/2010/main" val="33160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61F4FB9-01C9-43AE-B007-2EB432734308}" type="datetimeFigureOut">
              <a:rPr lang="en-US" smtClean="0"/>
              <a:t>11/15/2021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0B9F4C6-9AC8-4B3C-890F-3C50AE633667}" type="slidenum">
              <a:rPr lang="en-US" smtClean="0"/>
              <a:t>‹#›</a:t>
            </a:fld>
            <a:endParaRPr lang="en-US"/>
          </a:p>
        </p:txBody>
      </p:sp>
    </p:spTree>
    <p:extLst>
      <p:ext uri="{BB962C8B-B14F-4D97-AF65-F5344CB8AC3E}">
        <p14:creationId xmlns:p14="http://schemas.microsoft.com/office/powerpoint/2010/main" val="42869788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barron@uk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LCz7C05kTRw?start=581&amp;feature=oembed"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me-over.to/FAS/cantwont.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bddd/fasd/index.html" TargetMode="External"/><Relationship Id="rId2" Type="http://schemas.openxmlformats.org/officeDocument/2006/relationships/hyperlink" Target="http://fasdunited.org/" TargetMode="External"/><Relationship Id="rId1" Type="http://schemas.openxmlformats.org/officeDocument/2006/relationships/slideLayout" Target="../slideLayouts/slideLayout2.xml"/><Relationship Id="rId4" Type="http://schemas.openxmlformats.org/officeDocument/2006/relationships/hyperlink" Target="https://arkansasnonefornin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YCg7_aZbchc?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912C-CDB7-4C3B-B8E1-B35568EA4FAC}"/>
              </a:ext>
            </a:extLst>
          </p:cNvPr>
          <p:cNvSpPr>
            <a:spLocks noGrp="1"/>
          </p:cNvSpPr>
          <p:nvPr>
            <p:ph type="ctrTitle"/>
          </p:nvPr>
        </p:nvSpPr>
        <p:spPr>
          <a:xfrm>
            <a:off x="1836178" y="416859"/>
            <a:ext cx="8915399" cy="2262781"/>
          </a:xfrm>
        </p:spPr>
        <p:txBody>
          <a:bodyPr>
            <a:normAutofit fontScale="90000"/>
          </a:bodyPr>
          <a:lstStyle/>
          <a:p>
            <a:r>
              <a:rPr lang="en-US" dirty="0"/>
              <a:t>Fetal Alcohol Syndrome and Fetal Alcohol Spectrum Disorder</a:t>
            </a:r>
          </a:p>
        </p:txBody>
      </p:sp>
      <p:sp>
        <p:nvSpPr>
          <p:cNvPr id="3" name="Subtitle 2">
            <a:extLst>
              <a:ext uri="{FF2B5EF4-FFF2-40B4-BE49-F238E27FC236}">
                <a16:creationId xmlns:a16="http://schemas.microsoft.com/office/drawing/2014/main" id="{BAAEAD86-4D64-4FC9-A68B-F91BC51D4FE5}"/>
              </a:ext>
            </a:extLst>
          </p:cNvPr>
          <p:cNvSpPr>
            <a:spLocks noGrp="1"/>
          </p:cNvSpPr>
          <p:nvPr>
            <p:ph type="subTitle" idx="1"/>
          </p:nvPr>
        </p:nvSpPr>
        <p:spPr>
          <a:xfrm>
            <a:off x="2384818" y="3174489"/>
            <a:ext cx="8915399" cy="1126283"/>
          </a:xfrm>
        </p:spPr>
        <p:txBody>
          <a:bodyPr>
            <a:noAutofit/>
          </a:bodyPr>
          <a:lstStyle/>
          <a:p>
            <a:r>
              <a:rPr lang="en-US" sz="2000" dirty="0"/>
              <a:t>Susan Barron, Ph.D.</a:t>
            </a:r>
          </a:p>
          <a:p>
            <a:r>
              <a:rPr lang="en-US" sz="2000" dirty="0"/>
              <a:t>Professor of Psychology,</a:t>
            </a:r>
          </a:p>
          <a:p>
            <a:r>
              <a:rPr lang="en-US" sz="2000"/>
              <a:t>University </a:t>
            </a:r>
            <a:r>
              <a:rPr lang="en-US" sz="2000" dirty="0"/>
              <a:t>of Kentucky</a:t>
            </a:r>
          </a:p>
          <a:p>
            <a:r>
              <a:rPr lang="en-US" sz="2000" dirty="0"/>
              <a:t>Email: </a:t>
            </a:r>
            <a:r>
              <a:rPr lang="en-US" sz="2000" dirty="0">
                <a:hlinkClick r:id="rId2"/>
              </a:rPr>
              <a:t>sbarron@uky.edu</a:t>
            </a:r>
            <a:r>
              <a:rPr lang="en-US" sz="2000" dirty="0"/>
              <a:t> </a:t>
            </a:r>
          </a:p>
        </p:txBody>
      </p:sp>
      <p:pic>
        <p:nvPicPr>
          <p:cNvPr id="5" name="Picture 4" descr="Text&#10;&#10;Description automatically generated with low confidence">
            <a:extLst>
              <a:ext uri="{FF2B5EF4-FFF2-40B4-BE49-F238E27FC236}">
                <a16:creationId xmlns:a16="http://schemas.microsoft.com/office/drawing/2014/main" id="{1EA5B544-AFA6-4E1F-9F74-B9DB993CB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1" y="5832511"/>
            <a:ext cx="2542904" cy="806714"/>
          </a:xfrm>
          <a:prstGeom prst="rect">
            <a:avLst/>
          </a:prstGeom>
        </p:spPr>
      </p:pic>
    </p:spTree>
    <p:extLst>
      <p:ext uri="{BB962C8B-B14F-4D97-AF65-F5344CB8AC3E}">
        <p14:creationId xmlns:p14="http://schemas.microsoft.com/office/powerpoint/2010/main" val="100721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DAED28-F1AF-4CF8-97DC-97B79680B0CD}"/>
              </a:ext>
            </a:extLst>
          </p:cNvPr>
          <p:cNvSpPr>
            <a:spLocks noGrp="1"/>
          </p:cNvSpPr>
          <p:nvPr>
            <p:ph type="title"/>
          </p:nvPr>
        </p:nvSpPr>
        <p:spPr>
          <a:xfrm>
            <a:off x="1688841" y="624110"/>
            <a:ext cx="9815771" cy="1280890"/>
          </a:xfrm>
        </p:spPr>
        <p:txBody>
          <a:bodyPr>
            <a:normAutofit fontScale="90000"/>
          </a:bodyPr>
          <a:lstStyle/>
          <a:p>
            <a:r>
              <a:rPr lang="en-US" dirty="0"/>
              <a:t>Behaviors often associated with Fetal Alcohol Spectrum Disorders</a:t>
            </a:r>
            <a:br>
              <a:rPr lang="en-US" dirty="0"/>
            </a:br>
            <a:endParaRPr lang="en-US" dirty="0"/>
          </a:p>
        </p:txBody>
      </p:sp>
      <p:sp>
        <p:nvSpPr>
          <p:cNvPr id="6" name="Content Placeholder 5">
            <a:extLst>
              <a:ext uri="{FF2B5EF4-FFF2-40B4-BE49-F238E27FC236}">
                <a16:creationId xmlns:a16="http://schemas.microsoft.com/office/drawing/2014/main" id="{BBB695B5-2612-40DC-8F0D-7CF16BB4F9E9}"/>
              </a:ext>
            </a:extLst>
          </p:cNvPr>
          <p:cNvSpPr>
            <a:spLocks noGrp="1"/>
          </p:cNvSpPr>
          <p:nvPr>
            <p:ph idx="1"/>
          </p:nvPr>
        </p:nvSpPr>
        <p:spPr/>
        <p:txBody>
          <a:bodyPr>
            <a:normAutofit/>
          </a:bodyPr>
          <a:lstStyle/>
          <a:p>
            <a:pPr>
              <a:defRPr/>
            </a:pPr>
            <a:r>
              <a:rPr lang="en-US" altLang="en-US" b="1" dirty="0"/>
              <a:t>attention deficits</a:t>
            </a:r>
          </a:p>
          <a:p>
            <a:pPr>
              <a:defRPr/>
            </a:pPr>
            <a:r>
              <a:rPr lang="en-US" altLang="en-US" b="1" dirty="0"/>
              <a:t>hyperactivity</a:t>
            </a:r>
          </a:p>
          <a:p>
            <a:pPr>
              <a:defRPr/>
            </a:pPr>
            <a:r>
              <a:rPr lang="en-US" altLang="en-US" b="1" dirty="0"/>
              <a:t>learning issues</a:t>
            </a:r>
          </a:p>
          <a:p>
            <a:pPr>
              <a:defRPr/>
            </a:pPr>
            <a:r>
              <a:rPr lang="en-US" altLang="en-US" b="1" dirty="0"/>
              <a:t>impulsive behavior</a:t>
            </a:r>
          </a:p>
          <a:p>
            <a:pPr>
              <a:defRPr/>
            </a:pPr>
            <a:r>
              <a:rPr lang="en-US" altLang="en-US" b="1" dirty="0"/>
              <a:t>poor judgment</a:t>
            </a:r>
          </a:p>
          <a:p>
            <a:pPr>
              <a:defRPr/>
            </a:pPr>
            <a:r>
              <a:rPr lang="en-US" b="1" dirty="0"/>
              <a:t>Sensory integration issues </a:t>
            </a:r>
          </a:p>
          <a:p>
            <a:pPr lvl="1">
              <a:defRPr/>
            </a:pPr>
            <a:r>
              <a:rPr lang="en-US" b="1" dirty="0"/>
              <a:t>Can easily be overstimulated</a:t>
            </a:r>
          </a:p>
          <a:p>
            <a:pPr>
              <a:defRPr/>
            </a:pPr>
            <a:r>
              <a:rPr lang="en-US" b="1" dirty="0"/>
              <a:t>Balance and coordination difficulties</a:t>
            </a:r>
          </a:p>
          <a:p>
            <a:pPr>
              <a:defRPr/>
            </a:pPr>
            <a:r>
              <a:rPr lang="en-US" b="1" dirty="0"/>
              <a:t>Language comprehension difficulties</a:t>
            </a:r>
          </a:p>
          <a:p>
            <a:pPr>
              <a:defRPr/>
            </a:pPr>
            <a:endParaRPr lang="en-US" b="1" dirty="0"/>
          </a:p>
          <a:p>
            <a:pPr marL="0" indent="0">
              <a:defRPr/>
            </a:pPr>
            <a:endParaRPr lang="en-US" b="1" dirty="0"/>
          </a:p>
          <a:p>
            <a:pPr>
              <a:defRPr/>
            </a:pPr>
            <a:endParaRPr lang="en-US" dirty="0"/>
          </a:p>
        </p:txBody>
      </p:sp>
      <p:sp>
        <p:nvSpPr>
          <p:cNvPr id="2" name="TextBox 1">
            <a:extLst>
              <a:ext uri="{FF2B5EF4-FFF2-40B4-BE49-F238E27FC236}">
                <a16:creationId xmlns:a16="http://schemas.microsoft.com/office/drawing/2014/main" id="{3FCF9A6F-FC48-414E-ACD7-15699F84DAF4}"/>
              </a:ext>
            </a:extLst>
          </p:cNvPr>
          <p:cNvSpPr txBox="1"/>
          <p:nvPr/>
        </p:nvSpPr>
        <p:spPr>
          <a:xfrm>
            <a:off x="1688841" y="5678157"/>
            <a:ext cx="7940351" cy="923330"/>
          </a:xfrm>
          <a:prstGeom prst="rect">
            <a:avLst/>
          </a:prstGeom>
          <a:noFill/>
        </p:spPr>
        <p:txBody>
          <a:bodyPr wrap="square" rtlCol="0">
            <a:spAutoFit/>
          </a:bodyPr>
          <a:lstStyle/>
          <a:p>
            <a:r>
              <a:rPr lang="en-US" dirty="0"/>
              <a:t>These changes in behavior are due to brain damage.  These are not just developmental delays that a child can “grow out of”.  No two children may have the exact same issues.</a:t>
            </a:r>
          </a:p>
        </p:txBody>
      </p:sp>
    </p:spTree>
    <p:extLst>
      <p:ext uri="{BB962C8B-B14F-4D97-AF65-F5344CB8AC3E}">
        <p14:creationId xmlns:p14="http://schemas.microsoft.com/office/powerpoint/2010/main" val="32289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ecovering Hope - Part 1 - Mothers &amp; Children on FASD">
            <a:hlinkClick r:id="" action="ppaction://media"/>
            <a:extLst>
              <a:ext uri="{FF2B5EF4-FFF2-40B4-BE49-F238E27FC236}">
                <a16:creationId xmlns:a16="http://schemas.microsoft.com/office/drawing/2014/main" id="{3B452423-EFAF-4181-9E86-C2197E26D4DA}"/>
              </a:ext>
            </a:extLst>
          </p:cNvPr>
          <p:cNvPicPr>
            <a:picLocks noRot="1" noChangeAspect="1"/>
          </p:cNvPicPr>
          <p:nvPr>
            <a:videoFile r:link="rId1"/>
          </p:nvPr>
        </p:nvPicPr>
        <p:blipFill>
          <a:blip r:embed="rId4"/>
          <a:stretch>
            <a:fillRect/>
          </a:stretch>
        </p:blipFill>
        <p:spPr>
          <a:xfrm>
            <a:off x="1086522" y="-328109"/>
            <a:ext cx="9692640" cy="7269481"/>
          </a:xfrm>
          <a:prstGeom prst="rect">
            <a:avLst/>
          </a:prstGeom>
        </p:spPr>
      </p:pic>
    </p:spTree>
    <p:extLst>
      <p:ext uri="{BB962C8B-B14F-4D97-AF65-F5344CB8AC3E}">
        <p14:creationId xmlns:p14="http://schemas.microsoft.com/office/powerpoint/2010/main" val="17122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68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0C18-CB12-47E7-8E7F-211F7E3BE832}"/>
              </a:ext>
            </a:extLst>
          </p:cNvPr>
          <p:cNvSpPr>
            <a:spLocks noGrp="1"/>
          </p:cNvSpPr>
          <p:nvPr>
            <p:ph type="title"/>
          </p:nvPr>
        </p:nvSpPr>
        <p:spPr/>
        <p:txBody>
          <a:bodyPr>
            <a:normAutofit/>
          </a:bodyPr>
          <a:lstStyle/>
          <a:p>
            <a:r>
              <a:rPr lang="en-US" dirty="0"/>
              <a:t>Important things to consider for interventions/treatments</a:t>
            </a:r>
          </a:p>
        </p:txBody>
      </p:sp>
      <p:sp>
        <p:nvSpPr>
          <p:cNvPr id="3" name="Content Placeholder 2">
            <a:extLst>
              <a:ext uri="{FF2B5EF4-FFF2-40B4-BE49-F238E27FC236}">
                <a16:creationId xmlns:a16="http://schemas.microsoft.com/office/drawing/2014/main" id="{A4FBF004-E76A-4FDC-933C-03174B3E3AB7}"/>
              </a:ext>
            </a:extLst>
          </p:cNvPr>
          <p:cNvSpPr>
            <a:spLocks noGrp="1"/>
          </p:cNvSpPr>
          <p:nvPr>
            <p:ph idx="1"/>
          </p:nvPr>
        </p:nvSpPr>
        <p:spPr/>
        <p:txBody>
          <a:bodyPr>
            <a:normAutofit fontScale="92500" lnSpcReduction="10000"/>
          </a:bodyPr>
          <a:lstStyle/>
          <a:p>
            <a:r>
              <a:rPr lang="en-US" dirty="0"/>
              <a:t>FASD lasts a lifetime.</a:t>
            </a:r>
          </a:p>
          <a:p>
            <a:r>
              <a:rPr lang="en-US" dirty="0"/>
              <a:t>Each child has their own strengths and areas that need help.</a:t>
            </a:r>
          </a:p>
          <a:p>
            <a:r>
              <a:rPr lang="en-US" dirty="0"/>
              <a:t>Early intervention and support throughout life can help tremendously</a:t>
            </a:r>
          </a:p>
          <a:p>
            <a:r>
              <a:rPr lang="en-US" dirty="0"/>
              <a:t>Many treatment options</a:t>
            </a:r>
          </a:p>
          <a:p>
            <a:pPr lvl="1"/>
            <a:r>
              <a:rPr lang="en-US" dirty="0"/>
              <a:t>Pharmacotherapy</a:t>
            </a:r>
          </a:p>
          <a:p>
            <a:pPr lvl="1"/>
            <a:r>
              <a:rPr lang="en-US" dirty="0"/>
              <a:t>Appropriate therapy, environment, </a:t>
            </a:r>
            <a:r>
              <a:rPr lang="en-US" dirty="0" err="1"/>
              <a:t>etc</a:t>
            </a:r>
            <a:endParaRPr lang="en-US" dirty="0"/>
          </a:p>
          <a:p>
            <a:pPr lvl="1"/>
            <a:endParaRPr lang="en-US" dirty="0"/>
          </a:p>
          <a:p>
            <a:r>
              <a:rPr lang="en-US" dirty="0"/>
              <a:t>Important interventions</a:t>
            </a:r>
          </a:p>
          <a:p>
            <a:pPr lvl="1"/>
            <a:r>
              <a:rPr lang="en-US" dirty="0"/>
              <a:t>Loving, nurturing stable home environment</a:t>
            </a:r>
          </a:p>
          <a:p>
            <a:pPr lvl="1"/>
            <a:r>
              <a:rPr lang="en-US" dirty="0"/>
              <a:t>Absence of violence</a:t>
            </a:r>
          </a:p>
          <a:p>
            <a:pPr lvl="1"/>
            <a:r>
              <a:rPr lang="en-US" dirty="0"/>
              <a:t>Taking advantage of needed education and social services</a:t>
            </a:r>
          </a:p>
          <a:p>
            <a:pPr lvl="1"/>
            <a:endParaRPr lang="en-US" dirty="0"/>
          </a:p>
          <a:p>
            <a:pPr lvl="1"/>
            <a:endParaRPr lang="en-US" dirty="0"/>
          </a:p>
        </p:txBody>
      </p:sp>
    </p:spTree>
    <p:extLst>
      <p:ext uri="{BB962C8B-B14F-4D97-AF65-F5344CB8AC3E}">
        <p14:creationId xmlns:p14="http://schemas.microsoft.com/office/powerpoint/2010/main" val="266203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9270-06AB-43E9-84D0-8D753F78962F}"/>
              </a:ext>
            </a:extLst>
          </p:cNvPr>
          <p:cNvSpPr>
            <a:spLocks noGrp="1"/>
          </p:cNvSpPr>
          <p:nvPr>
            <p:ph type="title"/>
          </p:nvPr>
        </p:nvSpPr>
        <p:spPr/>
        <p:txBody>
          <a:bodyPr>
            <a:noAutofit/>
          </a:bodyPr>
          <a:lstStyle/>
          <a:p>
            <a:r>
              <a:rPr lang="en-US" sz="2800" dirty="0"/>
              <a:t>Misinterpretations of behavior (from Diane </a:t>
            </a:r>
            <a:r>
              <a:rPr lang="en-US" sz="2800" dirty="0" err="1"/>
              <a:t>Malbin</a:t>
            </a:r>
            <a:r>
              <a:rPr lang="en-US" sz="2800" dirty="0"/>
              <a:t> “Is it that the child won’t or is it that the child can’t”.  Some examples…..</a:t>
            </a:r>
          </a:p>
        </p:txBody>
      </p:sp>
      <p:graphicFrame>
        <p:nvGraphicFramePr>
          <p:cNvPr id="4" name="Table 4">
            <a:extLst>
              <a:ext uri="{FF2B5EF4-FFF2-40B4-BE49-F238E27FC236}">
                <a16:creationId xmlns:a16="http://schemas.microsoft.com/office/drawing/2014/main" id="{34B53558-F98F-42AA-90AD-5B1DB5EDAAAF}"/>
              </a:ext>
            </a:extLst>
          </p:cNvPr>
          <p:cNvGraphicFramePr>
            <a:graphicFrameLocks noGrp="1"/>
          </p:cNvGraphicFramePr>
          <p:nvPr>
            <p:ph idx="1"/>
            <p:extLst>
              <p:ext uri="{D42A27DB-BD31-4B8C-83A1-F6EECF244321}">
                <p14:modId xmlns:p14="http://schemas.microsoft.com/office/powerpoint/2010/main" val="1603112645"/>
              </p:ext>
            </p:extLst>
          </p:nvPr>
        </p:nvGraphicFramePr>
        <p:xfrm>
          <a:off x="2598234" y="2133600"/>
          <a:ext cx="8906379" cy="4043680"/>
        </p:xfrm>
        <a:graphic>
          <a:graphicData uri="http://schemas.openxmlformats.org/drawingml/2006/table">
            <a:tbl>
              <a:tblPr firstRow="1" bandRow="1">
                <a:tableStyleId>{5C22544A-7EE6-4342-B048-85BDC9FD1C3A}</a:tableStyleId>
              </a:tblPr>
              <a:tblGrid>
                <a:gridCol w="2962779">
                  <a:extLst>
                    <a:ext uri="{9D8B030D-6E8A-4147-A177-3AD203B41FA5}">
                      <a16:colId xmlns:a16="http://schemas.microsoft.com/office/drawing/2014/main" val="3532711875"/>
                    </a:ext>
                  </a:extLst>
                </a:gridCol>
                <a:gridCol w="2971800">
                  <a:extLst>
                    <a:ext uri="{9D8B030D-6E8A-4147-A177-3AD203B41FA5}">
                      <a16:colId xmlns:a16="http://schemas.microsoft.com/office/drawing/2014/main" val="2731338384"/>
                    </a:ext>
                  </a:extLst>
                </a:gridCol>
                <a:gridCol w="2971800">
                  <a:extLst>
                    <a:ext uri="{9D8B030D-6E8A-4147-A177-3AD203B41FA5}">
                      <a16:colId xmlns:a16="http://schemas.microsoft.com/office/drawing/2014/main" val="1550141511"/>
                    </a:ext>
                  </a:extLst>
                </a:gridCol>
              </a:tblGrid>
              <a:tr h="370840">
                <a:tc>
                  <a:txBody>
                    <a:bodyPr/>
                    <a:lstStyle/>
                    <a:p>
                      <a:r>
                        <a:rPr lang="en-US" dirty="0"/>
                        <a:t>If the child shows</a:t>
                      </a:r>
                    </a:p>
                  </a:txBody>
                  <a:tcPr/>
                </a:tc>
                <a:tc>
                  <a:txBody>
                    <a:bodyPr/>
                    <a:lstStyle/>
                    <a:p>
                      <a:r>
                        <a:rPr lang="en-US" dirty="0"/>
                        <a:t>“standard interpretation”</a:t>
                      </a:r>
                    </a:p>
                  </a:txBody>
                  <a:tcPr/>
                </a:tc>
                <a:tc>
                  <a:txBody>
                    <a:bodyPr/>
                    <a:lstStyle/>
                    <a:p>
                      <a:r>
                        <a:rPr lang="en-US" dirty="0"/>
                        <a:t>“defense responses”</a:t>
                      </a:r>
                    </a:p>
                  </a:txBody>
                  <a:tcPr/>
                </a:tc>
                <a:extLst>
                  <a:ext uri="{0D108BD9-81ED-4DB2-BD59-A6C34878D82A}">
                    <a16:rowId xmlns:a16="http://schemas.microsoft.com/office/drawing/2014/main" val="2333136423"/>
                  </a:ext>
                </a:extLst>
              </a:tr>
              <a:tr h="370840">
                <a:tc>
                  <a:txBody>
                    <a:bodyPr/>
                    <a:lstStyle/>
                    <a:p>
                      <a:r>
                        <a:rPr lang="en-US" dirty="0">
                          <a:solidFill>
                            <a:schemeClr val="tx1"/>
                          </a:solidFill>
                        </a:rPr>
                        <a:t>Poor short-term memory</a:t>
                      </a:r>
                    </a:p>
                  </a:txBody>
                  <a:tcPr/>
                </a:tc>
                <a:tc>
                  <a:txBody>
                    <a:bodyPr/>
                    <a:lstStyle/>
                    <a:p>
                      <a:r>
                        <a:rPr lang="en-US" dirty="0"/>
                        <a:t>Not listening, not paying attention</a:t>
                      </a:r>
                    </a:p>
                  </a:txBody>
                  <a:tcPr/>
                </a:tc>
                <a:tc>
                  <a:txBody>
                    <a:bodyPr/>
                    <a:lstStyle/>
                    <a:p>
                      <a:r>
                        <a:rPr lang="en-US" dirty="0"/>
                        <a:t>Anger, avoidance</a:t>
                      </a:r>
                    </a:p>
                  </a:txBody>
                  <a:tcPr/>
                </a:tc>
                <a:extLst>
                  <a:ext uri="{0D108BD9-81ED-4DB2-BD59-A6C34878D82A}">
                    <a16:rowId xmlns:a16="http://schemas.microsoft.com/office/drawing/2014/main" val="223635412"/>
                  </a:ext>
                </a:extLst>
              </a:tr>
              <a:tr h="370840">
                <a:tc>
                  <a:txBody>
                    <a:bodyPr/>
                    <a:lstStyle/>
                    <a:p>
                      <a:r>
                        <a:rPr lang="en-US" dirty="0"/>
                        <a:t>Inconsistent performance</a:t>
                      </a:r>
                    </a:p>
                  </a:txBody>
                  <a:tcPr/>
                </a:tc>
                <a:tc>
                  <a:txBody>
                    <a:bodyPr/>
                    <a:lstStyle/>
                    <a:p>
                      <a:r>
                        <a:rPr lang="en-US" dirty="0"/>
                        <a:t>Not trying</a:t>
                      </a:r>
                    </a:p>
                  </a:txBody>
                  <a:tcPr/>
                </a:tc>
                <a:tc>
                  <a:txBody>
                    <a:bodyPr/>
                    <a:lstStyle/>
                    <a:p>
                      <a:r>
                        <a:rPr lang="en-US" dirty="0"/>
                        <a:t>anxiety</a:t>
                      </a:r>
                    </a:p>
                  </a:txBody>
                  <a:tcPr/>
                </a:tc>
                <a:extLst>
                  <a:ext uri="{0D108BD9-81ED-4DB2-BD59-A6C34878D82A}">
                    <a16:rowId xmlns:a16="http://schemas.microsoft.com/office/drawing/2014/main" val="3946836622"/>
                  </a:ext>
                </a:extLst>
              </a:tr>
              <a:tr h="370840">
                <a:tc>
                  <a:txBody>
                    <a:bodyPr/>
                    <a:lstStyle/>
                    <a:p>
                      <a:r>
                        <a:rPr lang="en-US" dirty="0"/>
                        <a:t>Remembers some things but not others</a:t>
                      </a:r>
                    </a:p>
                  </a:txBody>
                  <a:tcPr/>
                </a:tc>
                <a:tc>
                  <a:txBody>
                    <a:bodyPr/>
                    <a:lstStyle/>
                    <a:p>
                      <a:r>
                        <a:rPr lang="en-US" dirty="0"/>
                        <a:t>Lazy</a:t>
                      </a:r>
                    </a:p>
                  </a:txBody>
                  <a:tcPr/>
                </a:tc>
                <a:tc>
                  <a:txBody>
                    <a:bodyPr/>
                    <a:lstStyle/>
                    <a:p>
                      <a:r>
                        <a:rPr lang="en-US" dirty="0"/>
                        <a:t>Confusion, depression</a:t>
                      </a:r>
                    </a:p>
                  </a:txBody>
                  <a:tcPr/>
                </a:tc>
                <a:extLst>
                  <a:ext uri="{0D108BD9-81ED-4DB2-BD59-A6C34878D82A}">
                    <a16:rowId xmlns:a16="http://schemas.microsoft.com/office/drawing/2014/main" val="1119703980"/>
                  </a:ext>
                </a:extLst>
              </a:tr>
              <a:tr h="370840">
                <a:tc>
                  <a:txBody>
                    <a:bodyPr/>
                    <a:lstStyle/>
                    <a:p>
                      <a:r>
                        <a:rPr lang="en-US" dirty="0"/>
                        <a:t>Forgets words, ideas</a:t>
                      </a:r>
                    </a:p>
                  </a:txBody>
                  <a:tcPr/>
                </a:tc>
                <a:tc>
                  <a:txBody>
                    <a:bodyPr/>
                    <a:lstStyle/>
                    <a:p>
                      <a:r>
                        <a:rPr lang="en-US" dirty="0"/>
                        <a:t>Doesn’t try, could do it</a:t>
                      </a:r>
                    </a:p>
                  </a:txBody>
                  <a:tcPr/>
                </a:tc>
                <a:tc>
                  <a:txBody>
                    <a:bodyPr/>
                    <a:lstStyle/>
                    <a:p>
                      <a:r>
                        <a:rPr lang="en-US" dirty="0"/>
                        <a:t>frustration</a:t>
                      </a:r>
                    </a:p>
                  </a:txBody>
                  <a:tcPr/>
                </a:tc>
                <a:extLst>
                  <a:ext uri="{0D108BD9-81ED-4DB2-BD59-A6C34878D82A}">
                    <a16:rowId xmlns:a16="http://schemas.microsoft.com/office/drawing/2014/main" val="3530619912"/>
                  </a:ext>
                </a:extLst>
              </a:tr>
              <a:tr h="370840">
                <a:tc>
                  <a:txBody>
                    <a:bodyPr/>
                    <a:lstStyle/>
                    <a:p>
                      <a:r>
                        <a:rPr lang="en-US" dirty="0"/>
                        <a:t>Doesn’t see similarities/differences</a:t>
                      </a:r>
                    </a:p>
                  </a:txBody>
                  <a:tcPr/>
                </a:tc>
                <a:tc>
                  <a:txBody>
                    <a:bodyPr/>
                    <a:lstStyle/>
                    <a:p>
                      <a:r>
                        <a:rPr lang="en-US" dirty="0"/>
                        <a:t>“should” know better</a:t>
                      </a:r>
                    </a:p>
                  </a:txBody>
                  <a:tcPr/>
                </a:tc>
                <a:tc>
                  <a:txBody>
                    <a:bodyPr/>
                    <a:lstStyle/>
                    <a:p>
                      <a:r>
                        <a:rPr lang="en-US" dirty="0"/>
                        <a:t>Isolated, fearful</a:t>
                      </a:r>
                    </a:p>
                  </a:txBody>
                  <a:tcPr/>
                </a:tc>
                <a:extLst>
                  <a:ext uri="{0D108BD9-81ED-4DB2-BD59-A6C34878D82A}">
                    <a16:rowId xmlns:a16="http://schemas.microsoft.com/office/drawing/2014/main" val="369632145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09504055"/>
                  </a:ext>
                </a:extLst>
              </a:tr>
              <a:tr h="370840">
                <a:tc>
                  <a:txBody>
                    <a:bodyPr/>
                    <a:lstStyle/>
                    <a:p>
                      <a:endParaRPr lang="en-US" dirty="0"/>
                    </a:p>
                  </a:txBody>
                  <a:tcPr/>
                </a:tc>
                <a:tc>
                  <a:txBody>
                    <a:bodyPr/>
                    <a:lstStyle/>
                    <a:p>
                      <a:endParaRPr lang="en-US"/>
                    </a:p>
                  </a:txBody>
                  <a:tcPr/>
                </a:tc>
                <a:tc>
                  <a:txBody>
                    <a:bodyPr/>
                    <a:lstStyle/>
                    <a:p>
                      <a:r>
                        <a:rPr lang="en-US" dirty="0"/>
                        <a:t>.</a:t>
                      </a:r>
                    </a:p>
                  </a:txBody>
                  <a:tcPr/>
                </a:tc>
                <a:extLst>
                  <a:ext uri="{0D108BD9-81ED-4DB2-BD59-A6C34878D82A}">
                    <a16:rowId xmlns:a16="http://schemas.microsoft.com/office/drawing/2014/main" val="3116182961"/>
                  </a:ext>
                </a:extLst>
              </a:tr>
            </a:tbl>
          </a:graphicData>
        </a:graphic>
      </p:graphicFrame>
      <p:sp>
        <p:nvSpPr>
          <p:cNvPr id="5" name="TextBox 4">
            <a:extLst>
              <a:ext uri="{FF2B5EF4-FFF2-40B4-BE49-F238E27FC236}">
                <a16:creationId xmlns:a16="http://schemas.microsoft.com/office/drawing/2014/main" id="{4072F584-7086-4125-8121-0A82B6919702}"/>
              </a:ext>
            </a:extLst>
          </p:cNvPr>
          <p:cNvSpPr txBox="1"/>
          <p:nvPr/>
        </p:nvSpPr>
        <p:spPr>
          <a:xfrm>
            <a:off x="3721929" y="6121922"/>
            <a:ext cx="7698740" cy="646331"/>
          </a:xfrm>
          <a:prstGeom prst="rect">
            <a:avLst/>
          </a:prstGeom>
          <a:noFill/>
        </p:spPr>
        <p:txBody>
          <a:bodyPr wrap="square" rtlCol="0">
            <a:spAutoFit/>
          </a:bodyPr>
          <a:lstStyle/>
          <a:p>
            <a:r>
              <a:rPr lang="en-US" dirty="0">
                <a:hlinkClick r:id="rId2"/>
              </a:rPr>
              <a:t>http://www.come-over.to/FAS/cantwont.htm</a:t>
            </a:r>
            <a:endParaRPr lang="en-US" dirty="0"/>
          </a:p>
          <a:p>
            <a:endParaRPr lang="en-US" dirty="0"/>
          </a:p>
        </p:txBody>
      </p:sp>
    </p:spTree>
    <p:extLst>
      <p:ext uri="{BB962C8B-B14F-4D97-AF65-F5344CB8AC3E}">
        <p14:creationId xmlns:p14="http://schemas.microsoft.com/office/powerpoint/2010/main" val="34894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5738-C201-4732-A192-5E75EB85EC4C}"/>
              </a:ext>
            </a:extLst>
          </p:cNvPr>
          <p:cNvSpPr>
            <a:spLocks noGrp="1"/>
          </p:cNvSpPr>
          <p:nvPr>
            <p:ph type="title"/>
          </p:nvPr>
        </p:nvSpPr>
        <p:spPr>
          <a:xfrm>
            <a:off x="1706518" y="120257"/>
            <a:ext cx="8911687" cy="1280890"/>
          </a:xfrm>
        </p:spPr>
        <p:txBody>
          <a:bodyPr>
            <a:normAutofit/>
          </a:bodyPr>
          <a:lstStyle/>
          <a:p>
            <a:r>
              <a:rPr lang="en-US" sz="2800" b="1" dirty="0"/>
              <a:t>Helpful techniques for working (or living with a child with FASDs</a:t>
            </a:r>
          </a:p>
        </p:txBody>
      </p:sp>
      <p:sp>
        <p:nvSpPr>
          <p:cNvPr id="3" name="Content Placeholder 2">
            <a:extLst>
              <a:ext uri="{FF2B5EF4-FFF2-40B4-BE49-F238E27FC236}">
                <a16:creationId xmlns:a16="http://schemas.microsoft.com/office/drawing/2014/main" id="{E7A4C52E-F21F-4613-9BA4-C1EF32CB16FD}"/>
              </a:ext>
            </a:extLst>
          </p:cNvPr>
          <p:cNvSpPr>
            <a:spLocks noGrp="1"/>
          </p:cNvSpPr>
          <p:nvPr>
            <p:ph idx="1"/>
          </p:nvPr>
        </p:nvSpPr>
        <p:spPr>
          <a:xfrm>
            <a:off x="1173893" y="1264555"/>
            <a:ext cx="10565498" cy="3777622"/>
          </a:xfrm>
        </p:spPr>
        <p:txBody>
          <a:bodyPr>
            <a:noAutofit/>
          </a:bodyPr>
          <a:lstStyle/>
          <a:p>
            <a:r>
              <a:rPr lang="en-US" sz="1800" dirty="0"/>
              <a:t>Concentrate on strengths and talents</a:t>
            </a:r>
            <a:endParaRPr lang="en-US" dirty="0"/>
          </a:p>
          <a:p>
            <a:r>
              <a:rPr lang="en-US" dirty="0"/>
              <a:t>Cannot expect that usual parenting or classroom practices will work.</a:t>
            </a:r>
          </a:p>
          <a:p>
            <a:r>
              <a:rPr lang="en-US" dirty="0"/>
              <a:t>Helpful techniques with kids with FASD</a:t>
            </a:r>
          </a:p>
          <a:p>
            <a:pPr lvl="1"/>
            <a:r>
              <a:rPr lang="en-US" sz="1800" dirty="0"/>
              <a:t>Accept limitations but also recognize strengths</a:t>
            </a:r>
          </a:p>
          <a:p>
            <a:pPr lvl="1"/>
            <a:r>
              <a:rPr lang="en-US" sz="1800" dirty="0"/>
              <a:t>Consistency is crucial</a:t>
            </a:r>
          </a:p>
          <a:p>
            <a:pPr lvl="1"/>
            <a:r>
              <a:rPr lang="en-US" sz="1800" dirty="0"/>
              <a:t>Concrete language and development</a:t>
            </a:r>
          </a:p>
          <a:p>
            <a:pPr lvl="1"/>
            <a:r>
              <a:rPr lang="en-US" sz="1800" dirty="0"/>
              <a:t>Use stable routines that do not change</a:t>
            </a:r>
          </a:p>
          <a:p>
            <a:pPr lvl="1"/>
            <a:r>
              <a:rPr lang="en-US" sz="1800" dirty="0"/>
              <a:t>Keep it simple</a:t>
            </a:r>
          </a:p>
          <a:p>
            <a:pPr lvl="1"/>
            <a:r>
              <a:rPr lang="en-US" sz="1800" dirty="0"/>
              <a:t>Be very specific to say exactly what is meant</a:t>
            </a:r>
          </a:p>
          <a:p>
            <a:pPr lvl="1"/>
            <a:r>
              <a:rPr lang="en-US" sz="1800" dirty="0"/>
              <a:t>Structure daily work; Use visual aides, hands on activities to help with learning</a:t>
            </a:r>
          </a:p>
          <a:p>
            <a:pPr lvl="1"/>
            <a:r>
              <a:rPr lang="en-US" sz="1800" dirty="0"/>
              <a:t>Supervise friends, visits </a:t>
            </a:r>
          </a:p>
          <a:p>
            <a:pPr lvl="1"/>
            <a:r>
              <a:rPr lang="en-US" sz="1800" dirty="0"/>
              <a:t>Repeat, repeat, repeat</a:t>
            </a:r>
          </a:p>
          <a:p>
            <a:pPr lvl="1"/>
            <a:endParaRPr lang="en-US" sz="1800" dirty="0"/>
          </a:p>
        </p:txBody>
      </p:sp>
    </p:spTree>
    <p:extLst>
      <p:ext uri="{BB962C8B-B14F-4D97-AF65-F5344CB8AC3E}">
        <p14:creationId xmlns:p14="http://schemas.microsoft.com/office/powerpoint/2010/main" val="12476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CFF5-1BB1-4E8C-BCBF-08742FB9274A}"/>
              </a:ext>
            </a:extLst>
          </p:cNvPr>
          <p:cNvSpPr>
            <a:spLocks noGrp="1"/>
          </p:cNvSpPr>
          <p:nvPr>
            <p:ph type="title"/>
          </p:nvPr>
        </p:nvSpPr>
        <p:spPr/>
        <p:txBody>
          <a:bodyPr>
            <a:normAutofit/>
          </a:bodyPr>
          <a:lstStyle/>
          <a:p>
            <a:r>
              <a:rPr lang="en-US" sz="2800" b="1" dirty="0"/>
              <a:t>Some behavior and education therapies shown to be effective for some children with FASDs (</a:t>
            </a:r>
            <a:r>
              <a:rPr lang="en-US" sz="1600" b="1" dirty="0"/>
              <a:t>summarized from CDC guidelines)</a:t>
            </a:r>
            <a:endParaRPr lang="en-US" sz="2800" b="1" dirty="0"/>
          </a:p>
        </p:txBody>
      </p:sp>
      <p:sp>
        <p:nvSpPr>
          <p:cNvPr id="3" name="Content Placeholder 2">
            <a:extLst>
              <a:ext uri="{FF2B5EF4-FFF2-40B4-BE49-F238E27FC236}">
                <a16:creationId xmlns:a16="http://schemas.microsoft.com/office/drawing/2014/main" id="{698303C6-139D-4B5A-82F7-FE8E38E3A8AB}"/>
              </a:ext>
            </a:extLst>
          </p:cNvPr>
          <p:cNvSpPr>
            <a:spLocks noGrp="1"/>
          </p:cNvSpPr>
          <p:nvPr>
            <p:ph idx="1"/>
          </p:nvPr>
        </p:nvSpPr>
        <p:spPr/>
        <p:txBody>
          <a:bodyPr>
            <a:normAutofit lnSpcReduction="10000"/>
          </a:bodyPr>
          <a:lstStyle/>
          <a:p>
            <a:r>
              <a:rPr lang="en-US" dirty="0"/>
              <a:t>Good Buddies – A children’s friendship training to teach individuals with an FASD appropriate social skills</a:t>
            </a:r>
            <a:endParaRPr lang="en-US" baseline="30000" dirty="0"/>
          </a:p>
          <a:p>
            <a:endParaRPr lang="en-US" baseline="30000" dirty="0"/>
          </a:p>
          <a:p>
            <a:endParaRPr lang="en-US" baseline="30000" dirty="0"/>
          </a:p>
          <a:p>
            <a:r>
              <a:rPr lang="en-US" dirty="0"/>
              <a:t>Families Moving Forward (FMF) program to provide support for families who deal with challenging FASD behaviors</a:t>
            </a:r>
          </a:p>
          <a:p>
            <a:endParaRPr lang="en-US" baseline="30000" dirty="0"/>
          </a:p>
          <a:p>
            <a:r>
              <a:rPr lang="en-US" dirty="0"/>
              <a:t>Math Interactive Learning Experience (MILE) program to help with mathematics difficulty</a:t>
            </a:r>
            <a:endParaRPr lang="en-US" baseline="30000" dirty="0"/>
          </a:p>
          <a:p>
            <a:endParaRPr lang="en-US" baseline="30000" dirty="0"/>
          </a:p>
          <a:p>
            <a:r>
              <a:rPr lang="en-US" dirty="0"/>
              <a:t>Parents and Children Together (PACT) a neurocognitive habilitation program to improve self-regulation and executive function</a:t>
            </a:r>
          </a:p>
          <a:p>
            <a:endParaRPr lang="en-US" dirty="0"/>
          </a:p>
          <a:p>
            <a:endParaRPr lang="en-US" dirty="0"/>
          </a:p>
        </p:txBody>
      </p:sp>
    </p:spTree>
    <p:extLst>
      <p:ext uri="{BB962C8B-B14F-4D97-AF65-F5344CB8AC3E}">
        <p14:creationId xmlns:p14="http://schemas.microsoft.com/office/powerpoint/2010/main" val="31448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927B-93F8-4BDA-B782-06798E637FA0}"/>
              </a:ext>
            </a:extLst>
          </p:cNvPr>
          <p:cNvSpPr>
            <a:spLocks noGrp="1"/>
          </p:cNvSpPr>
          <p:nvPr>
            <p:ph type="title"/>
          </p:nvPr>
        </p:nvSpPr>
        <p:spPr>
          <a:xfrm>
            <a:off x="2173047" y="213563"/>
            <a:ext cx="8911687" cy="1280890"/>
          </a:xfrm>
        </p:spPr>
        <p:txBody>
          <a:bodyPr>
            <a:normAutofit/>
          </a:bodyPr>
          <a:lstStyle/>
          <a:p>
            <a:r>
              <a:rPr lang="en-US" sz="2800" dirty="0"/>
              <a:t>Some important and useful resources</a:t>
            </a:r>
          </a:p>
        </p:txBody>
      </p:sp>
      <p:sp>
        <p:nvSpPr>
          <p:cNvPr id="3" name="Content Placeholder 2">
            <a:extLst>
              <a:ext uri="{FF2B5EF4-FFF2-40B4-BE49-F238E27FC236}">
                <a16:creationId xmlns:a16="http://schemas.microsoft.com/office/drawing/2014/main" id="{8E6A0F2C-AEFE-4C3C-8B82-BB47183D2EFA}"/>
              </a:ext>
            </a:extLst>
          </p:cNvPr>
          <p:cNvSpPr>
            <a:spLocks noGrp="1"/>
          </p:cNvSpPr>
          <p:nvPr>
            <p:ph idx="1"/>
          </p:nvPr>
        </p:nvSpPr>
        <p:spPr>
          <a:xfrm>
            <a:off x="1642188" y="1054360"/>
            <a:ext cx="10633788" cy="5439746"/>
          </a:xfrm>
        </p:spPr>
        <p:txBody>
          <a:bodyPr>
            <a:normAutofit/>
          </a:bodyPr>
          <a:lstStyle/>
          <a:p>
            <a:r>
              <a:rPr lang="en-US" dirty="0"/>
              <a:t>National Organization on Fetal Alcohol Syndrome (NOFAS)</a:t>
            </a:r>
          </a:p>
          <a:p>
            <a:pPr lvl="1"/>
            <a:r>
              <a:rPr lang="en-US" dirty="0">
                <a:hlinkClick r:id="rId2"/>
              </a:rPr>
              <a:t>http://fasdunited.org/</a:t>
            </a:r>
            <a:endParaRPr lang="en-US" dirty="0"/>
          </a:p>
          <a:p>
            <a:pPr lvl="1"/>
            <a:endParaRPr lang="en-US" dirty="0"/>
          </a:p>
          <a:p>
            <a:r>
              <a:rPr lang="en-US" dirty="0"/>
              <a:t>Center for Disease Control</a:t>
            </a:r>
          </a:p>
          <a:p>
            <a:pPr lvl="1"/>
            <a:r>
              <a:rPr lang="en-US" dirty="0">
                <a:hlinkClick r:id="rId3"/>
              </a:rPr>
              <a:t>https://www.cdc.gov/ncbddd/fasd/index.html</a:t>
            </a:r>
            <a:endParaRPr lang="en-US" dirty="0"/>
          </a:p>
          <a:p>
            <a:endParaRPr lang="en-US" dirty="0"/>
          </a:p>
          <a:p>
            <a:r>
              <a:rPr lang="en-US" dirty="0"/>
              <a:t>National Institute on Alcohol Abuse and Alcoholism</a:t>
            </a:r>
          </a:p>
          <a:p>
            <a:pPr lvl="1"/>
            <a:r>
              <a:rPr lang="en-US" dirty="0"/>
              <a:t>https://www.niaaa.nih.gov/fetal-alcohol-spectrum-disorders</a:t>
            </a:r>
          </a:p>
          <a:p>
            <a:pPr lvl="1"/>
            <a:endParaRPr lang="en-US" dirty="0"/>
          </a:p>
          <a:p>
            <a:r>
              <a:rPr lang="en-US" dirty="0"/>
              <a:t>Arkansas None for Nine</a:t>
            </a:r>
          </a:p>
          <a:p>
            <a:pPr lvl="1"/>
            <a:r>
              <a:rPr lang="en-US" dirty="0">
                <a:hlinkClick r:id="rId4"/>
              </a:rPr>
              <a:t>https://arkansasnonefornine.org/</a:t>
            </a:r>
            <a:endParaRPr lang="en-US" dirty="0"/>
          </a:p>
          <a:p>
            <a:pPr lvl="1"/>
            <a:endParaRPr lang="en-US" dirty="0"/>
          </a:p>
          <a:p>
            <a:r>
              <a:rPr lang="en-US" dirty="0"/>
              <a:t>Families moving forward</a:t>
            </a:r>
          </a:p>
          <a:p>
            <a:pPr lvl="1"/>
            <a:r>
              <a:rPr lang="en-US" dirty="0"/>
              <a:t>https://fasdcenter.org/projects/health-equity/model-programs</a:t>
            </a:r>
          </a:p>
          <a:p>
            <a:endParaRPr lang="en-US" dirty="0"/>
          </a:p>
          <a:p>
            <a:pPr lvl="1"/>
            <a:endParaRPr lang="en-US" dirty="0"/>
          </a:p>
          <a:p>
            <a:endParaRPr lang="en-US" dirty="0"/>
          </a:p>
        </p:txBody>
      </p:sp>
    </p:spTree>
    <p:extLst>
      <p:ext uri="{BB962C8B-B14F-4D97-AF65-F5344CB8AC3E}">
        <p14:creationId xmlns:p14="http://schemas.microsoft.com/office/powerpoint/2010/main" val="101609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6B04-1466-4957-BD08-F0395FB74060}"/>
              </a:ext>
            </a:extLst>
          </p:cNvPr>
          <p:cNvSpPr>
            <a:spLocks noGrp="1"/>
          </p:cNvSpPr>
          <p:nvPr>
            <p:ph type="title"/>
          </p:nvPr>
        </p:nvSpPr>
        <p:spPr/>
        <p:txBody>
          <a:bodyPr/>
          <a:lstStyle/>
          <a:p>
            <a:r>
              <a:rPr lang="en-US" dirty="0"/>
              <a:t>Thank you for your attention!</a:t>
            </a:r>
            <a:br>
              <a:rPr lang="en-US" dirty="0"/>
            </a:br>
            <a:r>
              <a:rPr lang="en-US" dirty="0"/>
              <a:t>		</a:t>
            </a:r>
          </a:p>
        </p:txBody>
      </p:sp>
      <p:sp>
        <p:nvSpPr>
          <p:cNvPr id="3" name="Content Placeholder 2">
            <a:extLst>
              <a:ext uri="{FF2B5EF4-FFF2-40B4-BE49-F238E27FC236}">
                <a16:creationId xmlns:a16="http://schemas.microsoft.com/office/drawing/2014/main" id="{5AD716D0-C5B4-4261-8E1F-B79D45352A54}"/>
              </a:ext>
            </a:extLst>
          </p:cNvPr>
          <p:cNvSpPr>
            <a:spLocks noGrp="1"/>
          </p:cNvSpPr>
          <p:nvPr>
            <p:ph idx="1"/>
          </p:nvPr>
        </p:nvSpPr>
        <p:spPr>
          <a:xfrm>
            <a:off x="2663857" y="1405813"/>
            <a:ext cx="8915400" cy="3777622"/>
          </a:xfrm>
        </p:spPr>
        <p:txBody>
          <a:bodyPr/>
          <a:lstStyle/>
          <a:p>
            <a:r>
              <a:rPr lang="en-US" dirty="0"/>
              <a:t>Questions or comments welcome!</a:t>
            </a:r>
          </a:p>
          <a:p>
            <a:endParaRPr lang="en-US" dirty="0"/>
          </a:p>
          <a:p>
            <a:r>
              <a:rPr lang="en-US" dirty="0"/>
              <a:t>Susan Barron, Ph.D.</a:t>
            </a:r>
          </a:p>
          <a:p>
            <a:pPr marL="0" indent="0">
              <a:buNone/>
            </a:pPr>
            <a:r>
              <a:rPr lang="en-US" dirty="0"/>
              <a:t>Psychology Department, </a:t>
            </a:r>
          </a:p>
          <a:p>
            <a:pPr marL="0" indent="0">
              <a:buNone/>
            </a:pPr>
            <a:r>
              <a:rPr lang="en-US" dirty="0"/>
              <a:t>University of KY;  </a:t>
            </a:r>
            <a:r>
              <a:rPr lang="en-US" dirty="0" err="1"/>
              <a:t>sbarron</a:t>
            </a:r>
            <a:r>
              <a:rPr lang="en-US" dirty="0"/>
              <a:t> @uky.edu</a:t>
            </a:r>
          </a:p>
          <a:p>
            <a:pPr marL="0" indent="0">
              <a:buNone/>
            </a:pPr>
            <a:endParaRPr lang="en-US" dirty="0"/>
          </a:p>
        </p:txBody>
      </p:sp>
      <p:pic>
        <p:nvPicPr>
          <p:cNvPr id="5" name="Picture 4">
            <a:extLst>
              <a:ext uri="{FF2B5EF4-FFF2-40B4-BE49-F238E27FC236}">
                <a16:creationId xmlns:a16="http://schemas.microsoft.com/office/drawing/2014/main" id="{B0C6CC2B-61A6-4370-85DC-379D2271B81B}"/>
              </a:ext>
            </a:extLst>
          </p:cNvPr>
          <p:cNvPicPr>
            <a:picLocks noChangeAspect="1"/>
          </p:cNvPicPr>
          <p:nvPr/>
        </p:nvPicPr>
        <p:blipFill>
          <a:blip r:embed="rId2"/>
          <a:stretch>
            <a:fillRect/>
          </a:stretch>
        </p:blipFill>
        <p:spPr>
          <a:xfrm>
            <a:off x="7813398" y="3650809"/>
            <a:ext cx="2440912" cy="2915102"/>
          </a:xfrm>
          <a:prstGeom prst="rect">
            <a:avLst/>
          </a:prstGeom>
        </p:spPr>
      </p:pic>
      <p:pic>
        <p:nvPicPr>
          <p:cNvPr id="6" name="Picture 5">
            <a:extLst>
              <a:ext uri="{FF2B5EF4-FFF2-40B4-BE49-F238E27FC236}">
                <a16:creationId xmlns:a16="http://schemas.microsoft.com/office/drawing/2014/main" id="{002DB567-671C-497A-A8A1-13A50A589B5A}"/>
              </a:ext>
            </a:extLst>
          </p:cNvPr>
          <p:cNvPicPr>
            <a:picLocks noChangeAspect="1"/>
          </p:cNvPicPr>
          <p:nvPr/>
        </p:nvPicPr>
        <p:blipFill>
          <a:blip r:embed="rId3"/>
          <a:stretch>
            <a:fillRect/>
          </a:stretch>
        </p:blipFill>
        <p:spPr>
          <a:xfrm>
            <a:off x="2995710" y="4703481"/>
            <a:ext cx="1852163" cy="1769123"/>
          </a:xfrm>
          <a:prstGeom prst="rect">
            <a:avLst/>
          </a:prstGeom>
        </p:spPr>
      </p:pic>
      <p:pic>
        <p:nvPicPr>
          <p:cNvPr id="7" name="Picture 6">
            <a:extLst>
              <a:ext uri="{FF2B5EF4-FFF2-40B4-BE49-F238E27FC236}">
                <a16:creationId xmlns:a16="http://schemas.microsoft.com/office/drawing/2014/main" id="{6F6151D2-DFD0-482B-AB14-0063962C5EE9}"/>
              </a:ext>
            </a:extLst>
          </p:cNvPr>
          <p:cNvPicPr>
            <a:picLocks noChangeAspect="1"/>
          </p:cNvPicPr>
          <p:nvPr/>
        </p:nvPicPr>
        <p:blipFill>
          <a:blip r:embed="rId4"/>
          <a:stretch>
            <a:fillRect/>
          </a:stretch>
        </p:blipFill>
        <p:spPr>
          <a:xfrm>
            <a:off x="396546" y="2594763"/>
            <a:ext cx="1974202" cy="1974202"/>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B008EB70-2CFD-48FB-B33D-E79824C24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9031" y="1339513"/>
            <a:ext cx="2542904" cy="806714"/>
          </a:xfrm>
          <a:prstGeom prst="rect">
            <a:avLst/>
          </a:prstGeom>
        </p:spPr>
      </p:pic>
    </p:spTree>
    <p:extLst>
      <p:ext uri="{BB962C8B-B14F-4D97-AF65-F5344CB8AC3E}">
        <p14:creationId xmlns:p14="http://schemas.microsoft.com/office/powerpoint/2010/main" val="281509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5CAD-664A-4CFA-8613-8F4BF0545C77}"/>
              </a:ext>
            </a:extLst>
          </p:cNvPr>
          <p:cNvSpPr>
            <a:spLocks noGrp="1"/>
          </p:cNvSpPr>
          <p:nvPr>
            <p:ph type="title"/>
          </p:nvPr>
        </p:nvSpPr>
        <p:spPr>
          <a:xfrm>
            <a:off x="3964525" y="189212"/>
            <a:ext cx="8911687" cy="1280890"/>
          </a:xfrm>
        </p:spPr>
        <p:txBody>
          <a:bodyPr/>
          <a:lstStyle/>
          <a:p>
            <a:r>
              <a:rPr lang="en-US" dirty="0"/>
              <a:t>Case study	</a:t>
            </a:r>
          </a:p>
        </p:txBody>
      </p:sp>
      <p:sp>
        <p:nvSpPr>
          <p:cNvPr id="3" name="Content Placeholder 2">
            <a:extLst>
              <a:ext uri="{FF2B5EF4-FFF2-40B4-BE49-F238E27FC236}">
                <a16:creationId xmlns:a16="http://schemas.microsoft.com/office/drawing/2014/main" id="{E0A7895F-8A7E-4657-BE1C-95AD8AE525C5}"/>
              </a:ext>
            </a:extLst>
          </p:cNvPr>
          <p:cNvSpPr>
            <a:spLocks noGrp="1"/>
          </p:cNvSpPr>
          <p:nvPr>
            <p:ph idx="1"/>
          </p:nvPr>
        </p:nvSpPr>
        <p:spPr>
          <a:xfrm>
            <a:off x="903249" y="1175379"/>
            <a:ext cx="10827834" cy="3777622"/>
          </a:xfrm>
        </p:spPr>
        <p:txBody>
          <a:bodyPr>
            <a:noAutofit/>
          </a:bodyPr>
          <a:lstStyle/>
          <a:p>
            <a:r>
              <a:rPr lang="en-US" sz="2400" dirty="0"/>
              <a:t>Background:  Katie is a sweet, affectionate, very active 3 year old who has been living with a foster family. It is suspected that her mom consumed alcohol and perhaps other drugs during pregnancy but it is not possible to discern her history because she has lost contact.</a:t>
            </a:r>
          </a:p>
          <a:p>
            <a:endParaRPr lang="en-US" sz="2400" dirty="0"/>
          </a:p>
          <a:p>
            <a:r>
              <a:rPr lang="en-US" sz="2400" dirty="0"/>
              <a:t>Katie was born 4 weeks prematurely and was at about 1% for both body weight and height on the growth curve for her age.  She continues to be small both in weight and height. Her foster parents asked about the possibility of Fetal Alcohol Syndrome with her pediatrician but Katie doesn’t have the facial features that are necessary for this diagnosis. </a:t>
            </a:r>
          </a:p>
        </p:txBody>
      </p:sp>
    </p:spTree>
    <p:extLst>
      <p:ext uri="{BB962C8B-B14F-4D97-AF65-F5344CB8AC3E}">
        <p14:creationId xmlns:p14="http://schemas.microsoft.com/office/powerpoint/2010/main" val="19807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A864-640C-4A6A-8DFF-340E8EB4D36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C34C99D-F452-4A82-A5DC-837BE6E01398}"/>
              </a:ext>
            </a:extLst>
          </p:cNvPr>
          <p:cNvSpPr>
            <a:spLocks noGrp="1"/>
          </p:cNvSpPr>
          <p:nvPr>
            <p:ph idx="1"/>
          </p:nvPr>
        </p:nvSpPr>
        <p:spPr/>
        <p:txBody>
          <a:bodyPr>
            <a:normAutofit lnSpcReduction="10000"/>
          </a:bodyPr>
          <a:lstStyle/>
          <a:p>
            <a:r>
              <a:rPr lang="en-US" sz="2800" dirty="0">
                <a:effectLst/>
                <a:latin typeface="Calibri" panose="020F0502020204030204" pitchFamily="34" charset="0"/>
                <a:ea typeface="Times New Roman" panose="02020603050405020304" pitchFamily="18" charset="0"/>
              </a:rPr>
              <a:t>Gain an understanding of what is meant by Fetal Alcohol Syndrome and Fetal Alcohol Spectrum Disorders</a:t>
            </a:r>
            <a:endParaRPr lang="en-US" sz="2800" dirty="0">
              <a:effectLst/>
              <a:latin typeface="Calibri" panose="020F0502020204030204" pitchFamily="34" charset="0"/>
              <a:ea typeface="Calibri" panose="020F0502020204030204" pitchFamily="34" charset="0"/>
            </a:endParaRPr>
          </a:p>
          <a:p>
            <a:endParaRPr lang="en-US" sz="2800" dirty="0"/>
          </a:p>
          <a:p>
            <a:r>
              <a:rPr lang="en-US" sz="2800" dirty="0">
                <a:effectLst/>
                <a:latin typeface="Calibri" panose="020F0502020204030204" pitchFamily="34" charset="0"/>
                <a:ea typeface="Times New Roman" panose="02020603050405020304" pitchFamily="18" charset="0"/>
              </a:rPr>
              <a:t>Gain an understanding of some of the behavioral issues that are the most common in children with FASDs. </a:t>
            </a:r>
            <a:endParaRPr lang="en-US" sz="2800" dirty="0">
              <a:effectLst/>
              <a:latin typeface="Calibri" panose="020F0502020204030204" pitchFamily="34" charset="0"/>
              <a:ea typeface="Calibri" panose="020F0502020204030204" pitchFamily="34" charset="0"/>
            </a:endParaRPr>
          </a:p>
          <a:p>
            <a:endParaRPr lang="en-US" sz="2800" dirty="0"/>
          </a:p>
          <a:p>
            <a:r>
              <a:rPr lang="en-US" sz="2800" dirty="0">
                <a:effectLst/>
                <a:latin typeface="Calibri" panose="020F0502020204030204" pitchFamily="34" charset="0"/>
                <a:ea typeface="Times New Roman" panose="02020603050405020304" pitchFamily="18" charset="0"/>
              </a:rPr>
              <a:t>Gain an understanding of some of the best strategies to ensure success in children/adolescents with FASDs</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8501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2F482-F350-40B5-89DC-43CEC6F57847}"/>
              </a:ext>
            </a:extLst>
          </p:cNvPr>
          <p:cNvSpPr>
            <a:spLocks noGrp="1"/>
          </p:cNvSpPr>
          <p:nvPr>
            <p:ph idx="1"/>
          </p:nvPr>
        </p:nvSpPr>
        <p:spPr>
          <a:xfrm>
            <a:off x="1516566" y="1103971"/>
            <a:ext cx="9988046" cy="5442871"/>
          </a:xfrm>
        </p:spPr>
        <p:txBody>
          <a:bodyPr>
            <a:normAutofit fontScale="92500"/>
          </a:bodyPr>
          <a:lstStyle/>
          <a:p>
            <a:r>
              <a:rPr lang="en-US" sz="2400" dirty="0"/>
              <a:t>Katie may have some delays in language and the foster parents are waiting for a referral for speech therapy.  She is very sensitive to rough clothing or tags on her clothes and her foster parents have figured out the types of clothes she can wear comfortably.  Katie loves music and will dance or sit quietly (for at least a few minutes) when her foster mom plays the piano.  </a:t>
            </a:r>
          </a:p>
          <a:p>
            <a:r>
              <a:rPr lang="en-US" sz="2400" dirty="0"/>
              <a:t>Katie’s foster parents had hoped that enrollment in a preschool program could be beneficial for her verbal and social development.  They found a preschool that looked promising with plenty of stimulation and toddler interactions.  </a:t>
            </a:r>
          </a:p>
          <a:p>
            <a:r>
              <a:rPr lang="en-US" sz="2400" dirty="0"/>
              <a:t>Katie has struggled with this new school.  Her teachers say that she has good days but also becomes very upset very easily.  She has begun having tantrums at home and at school and no longer wants to go… crying each morning</a:t>
            </a:r>
            <a:r>
              <a:rPr lang="en-US" sz="2400"/>
              <a:t>. Her </a:t>
            </a:r>
            <a:r>
              <a:rPr lang="en-US" sz="2400" dirty="0"/>
              <a:t>foster parents are currently considering other options and seeking advice from professionals.   </a:t>
            </a:r>
          </a:p>
          <a:p>
            <a:endParaRPr lang="en-US" dirty="0"/>
          </a:p>
        </p:txBody>
      </p:sp>
    </p:spTree>
    <p:extLst>
      <p:ext uri="{BB962C8B-B14F-4D97-AF65-F5344CB8AC3E}">
        <p14:creationId xmlns:p14="http://schemas.microsoft.com/office/powerpoint/2010/main" val="24179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325-C662-459F-8341-AE85D6A360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081EDF-0302-48BA-819E-A84A5F9643E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7369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A10A-E5EF-4948-A8D2-2AF2A60BABDF}"/>
              </a:ext>
            </a:extLst>
          </p:cNvPr>
          <p:cNvSpPr>
            <a:spLocks noGrp="1"/>
          </p:cNvSpPr>
          <p:nvPr>
            <p:ph type="title"/>
          </p:nvPr>
        </p:nvSpPr>
        <p:spPr/>
        <p:txBody>
          <a:bodyPr/>
          <a:lstStyle/>
          <a:p>
            <a:r>
              <a:rPr lang="en-US" dirty="0"/>
              <a:t>What is FAS and FASD?</a:t>
            </a:r>
          </a:p>
        </p:txBody>
      </p:sp>
      <p:sp>
        <p:nvSpPr>
          <p:cNvPr id="3" name="Content Placeholder 2">
            <a:extLst>
              <a:ext uri="{FF2B5EF4-FFF2-40B4-BE49-F238E27FC236}">
                <a16:creationId xmlns:a16="http://schemas.microsoft.com/office/drawing/2014/main" id="{5922696B-0A48-45CF-9C2A-BD96390381EC}"/>
              </a:ext>
            </a:extLst>
          </p:cNvPr>
          <p:cNvSpPr>
            <a:spLocks noGrp="1"/>
          </p:cNvSpPr>
          <p:nvPr>
            <p:ph idx="1"/>
          </p:nvPr>
        </p:nvSpPr>
        <p:spPr/>
        <p:txBody>
          <a:bodyPr/>
          <a:lstStyle/>
          <a:p>
            <a:r>
              <a:rPr lang="en-US" dirty="0"/>
              <a:t>FAS –first recognized in the United States in 1973</a:t>
            </a:r>
          </a:p>
          <a:p>
            <a:r>
              <a:rPr lang="en-US" dirty="0"/>
              <a:t>Specific characteristics observed in later infancy or childhood after a history of alcohol exposure during pregnancy.   </a:t>
            </a:r>
          </a:p>
          <a:p>
            <a:r>
              <a:rPr lang="en-US" dirty="0"/>
              <a:t>Syndrome observed in babies following exposure to heavy amounts of alcohol </a:t>
            </a:r>
          </a:p>
          <a:p>
            <a:r>
              <a:rPr lang="en-US" dirty="0"/>
              <a:t>Fetal Alcohol Spectrum Disorders – a range of effects that occur following exposure to alcohol prenatally</a:t>
            </a:r>
          </a:p>
          <a:p>
            <a:endParaRPr lang="en-US" dirty="0"/>
          </a:p>
        </p:txBody>
      </p:sp>
    </p:spTree>
    <p:extLst>
      <p:ext uri="{BB962C8B-B14F-4D97-AF65-F5344CB8AC3E}">
        <p14:creationId xmlns:p14="http://schemas.microsoft.com/office/powerpoint/2010/main" val="40827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3D01-520F-4570-8532-023A8DF619CD}"/>
              </a:ext>
            </a:extLst>
          </p:cNvPr>
          <p:cNvSpPr>
            <a:spLocks noGrp="1"/>
          </p:cNvSpPr>
          <p:nvPr>
            <p:ph type="title"/>
          </p:nvPr>
        </p:nvSpPr>
        <p:spPr>
          <a:xfrm>
            <a:off x="2463833" y="13234"/>
            <a:ext cx="8911687" cy="1280890"/>
          </a:xfrm>
        </p:spPr>
        <p:txBody>
          <a:bodyPr/>
          <a:lstStyle/>
          <a:p>
            <a:r>
              <a:rPr lang="en-US" dirty="0"/>
              <a:t>Fetal Alcohol Syndrome</a:t>
            </a:r>
          </a:p>
        </p:txBody>
      </p:sp>
      <p:sp>
        <p:nvSpPr>
          <p:cNvPr id="3" name="Content Placeholder 2">
            <a:extLst>
              <a:ext uri="{FF2B5EF4-FFF2-40B4-BE49-F238E27FC236}">
                <a16:creationId xmlns:a16="http://schemas.microsoft.com/office/drawing/2014/main" id="{95E12091-A469-405C-A5A4-385A0E75C0F5}"/>
              </a:ext>
            </a:extLst>
          </p:cNvPr>
          <p:cNvSpPr>
            <a:spLocks noGrp="1"/>
          </p:cNvSpPr>
          <p:nvPr>
            <p:ph idx="1"/>
          </p:nvPr>
        </p:nvSpPr>
        <p:spPr>
          <a:xfrm>
            <a:off x="1309053" y="688755"/>
            <a:ext cx="8915400" cy="5480490"/>
          </a:xfrm>
        </p:spPr>
        <p:txBody>
          <a:bodyPr>
            <a:normAutofit fontScale="92500" lnSpcReduction="10000"/>
          </a:bodyPr>
          <a:lstStyle/>
          <a:p>
            <a:r>
              <a:rPr lang="en-US" sz="2400" dirty="0"/>
              <a:t>Can be diagnosed -  </a:t>
            </a:r>
          </a:p>
          <a:p>
            <a:r>
              <a:rPr lang="en-US" sz="2400" dirty="0"/>
              <a:t>Requires 3 characteristics</a:t>
            </a:r>
            <a:endParaRPr lang="en-US" dirty="0"/>
          </a:p>
          <a:p>
            <a:pPr lvl="1"/>
            <a:r>
              <a:rPr lang="en-US" sz="2400" dirty="0"/>
              <a:t>1.  Born small and slow growth after birth </a:t>
            </a:r>
          </a:p>
          <a:p>
            <a:pPr lvl="1"/>
            <a:r>
              <a:rPr lang="en-US" sz="2400" dirty="0"/>
              <a:t>2.  Evidence of some type of brain-related damage</a:t>
            </a:r>
          </a:p>
          <a:p>
            <a:pPr lvl="2"/>
            <a:r>
              <a:rPr lang="en-US" sz="2200" dirty="0"/>
              <a:t>Could include small head, small brain, learning problems, attention problems, hyperactivity, low IQ, </a:t>
            </a:r>
          </a:p>
          <a:p>
            <a:pPr lvl="1"/>
            <a:r>
              <a:rPr lang="en-US" sz="2400" dirty="0"/>
              <a:t>3.  Characteristic facial features</a:t>
            </a:r>
          </a:p>
          <a:p>
            <a:pPr lvl="1"/>
            <a:endParaRPr lang="en-US" sz="2400" dirty="0"/>
          </a:p>
          <a:p>
            <a:pPr lvl="1"/>
            <a:r>
              <a:rPr lang="en-US" sz="2400" dirty="0"/>
              <a:t>Incidence of full FAS .2 -  1.5/1000 live births</a:t>
            </a:r>
          </a:p>
          <a:p>
            <a:pPr marL="914400" lvl="2" indent="0">
              <a:buNone/>
            </a:pPr>
            <a:r>
              <a:rPr lang="en-US" sz="2200" dirty="0"/>
              <a:t>(from CDC)</a:t>
            </a:r>
          </a:p>
          <a:p>
            <a:pPr marL="398463" lvl="2" indent="-342900"/>
            <a:r>
              <a:rPr lang="en-US" sz="2200" dirty="0"/>
              <a:t>	Diagnosis in KY – </a:t>
            </a:r>
          </a:p>
          <a:p>
            <a:pPr marL="855663" lvl="3" indent="-342900"/>
            <a:r>
              <a:rPr lang="en-US" sz="2000" dirty="0"/>
              <a:t>Weisskopf Developmental Center (U of Louisville)</a:t>
            </a:r>
          </a:p>
          <a:p>
            <a:pPr marL="855663" lvl="3" indent="-342900"/>
            <a:r>
              <a:rPr lang="en-US" sz="2000" dirty="0"/>
              <a:t>Genetics Department (U Kentucky)</a:t>
            </a:r>
          </a:p>
        </p:txBody>
      </p:sp>
      <p:pic>
        <p:nvPicPr>
          <p:cNvPr id="5" name="Picture 4">
            <a:extLst>
              <a:ext uri="{FF2B5EF4-FFF2-40B4-BE49-F238E27FC236}">
                <a16:creationId xmlns:a16="http://schemas.microsoft.com/office/drawing/2014/main" id="{6679DF84-BC9E-48C4-8858-7CD752E6A4C5}"/>
              </a:ext>
            </a:extLst>
          </p:cNvPr>
          <p:cNvPicPr>
            <a:picLocks noChangeAspect="1"/>
          </p:cNvPicPr>
          <p:nvPr/>
        </p:nvPicPr>
        <p:blipFill>
          <a:blip r:embed="rId2"/>
          <a:stretch>
            <a:fillRect/>
          </a:stretch>
        </p:blipFill>
        <p:spPr>
          <a:xfrm>
            <a:off x="9068789" y="3634464"/>
            <a:ext cx="2098096" cy="2534781"/>
          </a:xfrm>
          <a:prstGeom prst="rect">
            <a:avLst/>
          </a:prstGeom>
        </p:spPr>
      </p:pic>
    </p:spTree>
    <p:extLst>
      <p:ext uri="{BB962C8B-B14F-4D97-AF65-F5344CB8AC3E}">
        <p14:creationId xmlns:p14="http://schemas.microsoft.com/office/powerpoint/2010/main" val="18951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iving with Fetal Alcohol Syndrome">
            <a:hlinkClick r:id="" action="ppaction://media"/>
            <a:extLst>
              <a:ext uri="{FF2B5EF4-FFF2-40B4-BE49-F238E27FC236}">
                <a16:creationId xmlns:a16="http://schemas.microsoft.com/office/drawing/2014/main" id="{AC57FA64-D99B-4FC2-8581-9D038076246C}"/>
              </a:ext>
            </a:extLst>
          </p:cNvPr>
          <p:cNvPicPr>
            <a:picLocks noGrp="1" noRot="1" noChangeAspect="1"/>
          </p:cNvPicPr>
          <p:nvPr>
            <p:ph idx="4294967295"/>
            <a:videoFile r:link="rId1"/>
          </p:nvPr>
        </p:nvPicPr>
        <p:blipFill>
          <a:blip r:embed="rId3"/>
          <a:stretch>
            <a:fillRect/>
          </a:stretch>
        </p:blipFill>
        <p:spPr>
          <a:xfrm>
            <a:off x="1301675" y="493425"/>
            <a:ext cx="10922443" cy="6171798"/>
          </a:xfrm>
          <a:prstGeom prst="rect">
            <a:avLst/>
          </a:prstGeom>
        </p:spPr>
      </p:pic>
    </p:spTree>
    <p:extLst>
      <p:ext uri="{BB962C8B-B14F-4D97-AF65-F5344CB8AC3E}">
        <p14:creationId xmlns:p14="http://schemas.microsoft.com/office/powerpoint/2010/main" val="23298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ntinum"/>
          <p:cNvPicPr>
            <a:picLocks noChangeAspect="1" noChangeArrowheads="1"/>
          </p:cNvPicPr>
          <p:nvPr/>
        </p:nvPicPr>
        <p:blipFill>
          <a:blip r:embed="rId2" cstate="print"/>
          <a:srcRect/>
          <a:stretch>
            <a:fillRect/>
          </a:stretch>
        </p:blipFill>
        <p:spPr bwMode="auto">
          <a:xfrm>
            <a:off x="1524000" y="228600"/>
            <a:ext cx="9144000" cy="6154738"/>
          </a:xfrm>
          <a:prstGeom prst="rect">
            <a:avLst/>
          </a:prstGeom>
          <a:noFill/>
          <a:ln w="9525">
            <a:noFill/>
            <a:miter lim="800000"/>
            <a:headEnd/>
            <a:tailEnd/>
          </a:ln>
        </p:spPr>
      </p:pic>
      <p:sp>
        <p:nvSpPr>
          <p:cNvPr id="2" name="Rounded Rectangle 1"/>
          <p:cNvSpPr/>
          <p:nvPr/>
        </p:nvSpPr>
        <p:spPr>
          <a:xfrm>
            <a:off x="2590800" y="5773738"/>
            <a:ext cx="6705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5600" y="5867401"/>
            <a:ext cx="6324600" cy="954107"/>
          </a:xfrm>
          <a:prstGeom prst="rect">
            <a:avLst/>
          </a:prstGeom>
          <a:noFill/>
        </p:spPr>
        <p:txBody>
          <a:bodyPr wrap="square" rtlCol="0">
            <a:spAutoFit/>
          </a:bodyPr>
          <a:lstStyle/>
          <a:p>
            <a:r>
              <a:rPr lang="en-US" sz="2800" dirty="0">
                <a:solidFill>
                  <a:schemeClr val="bg1"/>
                </a:solidFill>
              </a:rPr>
              <a:t>FASD – Fetal Alcohol Spectrum 			Disorders</a:t>
            </a:r>
          </a:p>
        </p:txBody>
      </p:sp>
    </p:spTree>
    <p:extLst>
      <p:ext uri="{BB962C8B-B14F-4D97-AF65-F5344CB8AC3E}">
        <p14:creationId xmlns:p14="http://schemas.microsoft.com/office/powerpoint/2010/main" val="219995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0"/>
            <a:ext cx="7391400" cy="1143000"/>
          </a:xfrm>
        </p:spPr>
        <p:txBody>
          <a:bodyPr/>
          <a:lstStyle/>
          <a:p>
            <a:r>
              <a:rPr lang="en-US" sz="3200" dirty="0"/>
              <a:t>FAS – Only the tip of the iceberg-</a:t>
            </a:r>
          </a:p>
        </p:txBody>
      </p:sp>
      <p:sp>
        <p:nvSpPr>
          <p:cNvPr id="20483" name="Rectangle 3"/>
          <p:cNvSpPr>
            <a:spLocks noGrp="1" noChangeArrowheads="1"/>
          </p:cNvSpPr>
          <p:nvPr>
            <p:ph type="body" sz="half" idx="2"/>
          </p:nvPr>
        </p:nvSpPr>
        <p:spPr>
          <a:xfrm>
            <a:off x="3620278" y="990600"/>
            <a:ext cx="8271540" cy="5867400"/>
          </a:xfrm>
        </p:spPr>
        <p:txBody>
          <a:bodyPr>
            <a:normAutofit fontScale="92500"/>
          </a:bodyPr>
          <a:lstStyle/>
          <a:p>
            <a:pPr>
              <a:lnSpc>
                <a:spcPct val="90000"/>
              </a:lnSpc>
            </a:pPr>
            <a:r>
              <a:rPr lang="en-US" sz="2000" dirty="0">
                <a:latin typeface="Arial" charset="0"/>
                <a:cs typeface="Arial" charset="0"/>
              </a:rPr>
              <a:t>Many more kids are affected with Fetal Alcohol Spectrum Disorders</a:t>
            </a:r>
          </a:p>
          <a:p>
            <a:pPr>
              <a:lnSpc>
                <a:spcPct val="90000"/>
              </a:lnSpc>
            </a:pPr>
            <a:r>
              <a:rPr lang="en-US" sz="2000" dirty="0">
                <a:latin typeface="Arial" charset="0"/>
                <a:cs typeface="Arial" charset="0"/>
              </a:rPr>
              <a:t>Estimates of kids in school with an FASD can be as high as 1 in 20.</a:t>
            </a:r>
          </a:p>
          <a:p>
            <a:pPr>
              <a:lnSpc>
                <a:spcPct val="90000"/>
              </a:lnSpc>
            </a:pPr>
            <a:r>
              <a:rPr lang="en-US" sz="2000" dirty="0">
                <a:latin typeface="Arial" charset="0"/>
                <a:cs typeface="Arial" charset="0"/>
              </a:rPr>
              <a:t>Often unrecognized (since they do not show the face of FAS)</a:t>
            </a:r>
          </a:p>
          <a:p>
            <a:pPr>
              <a:lnSpc>
                <a:spcPct val="90000"/>
              </a:lnSpc>
            </a:pPr>
            <a:r>
              <a:rPr lang="en-US" sz="2000" dirty="0">
                <a:latin typeface="Arial" charset="0"/>
                <a:cs typeface="Arial" charset="0"/>
              </a:rPr>
              <a:t>Share many of the behavioral symptoms with FAS but are unrecognized </a:t>
            </a:r>
          </a:p>
          <a:p>
            <a:pPr>
              <a:lnSpc>
                <a:spcPct val="90000"/>
              </a:lnSpc>
            </a:pPr>
            <a:r>
              <a:rPr lang="en-US" sz="2000" dirty="0">
                <a:latin typeface="Arial" charset="0"/>
                <a:cs typeface="Arial" charset="0"/>
              </a:rPr>
              <a:t>Often either undiagnosed or misdiagnosed (most often misdiagnosis is ADHD)</a:t>
            </a:r>
          </a:p>
          <a:p>
            <a:pPr>
              <a:lnSpc>
                <a:spcPct val="90000"/>
              </a:lnSpc>
            </a:pPr>
            <a:r>
              <a:rPr lang="en-US" sz="2000" dirty="0">
                <a:latin typeface="Arial" charset="0"/>
                <a:cs typeface="Arial" charset="0"/>
              </a:rPr>
              <a:t>May not be recognized until preschool or school </a:t>
            </a:r>
          </a:p>
          <a:p>
            <a:pPr>
              <a:lnSpc>
                <a:spcPct val="90000"/>
              </a:lnSpc>
            </a:pPr>
            <a:r>
              <a:rPr lang="en-US" sz="2000" dirty="0">
                <a:latin typeface="Arial" charset="0"/>
                <a:cs typeface="Arial" charset="0"/>
              </a:rPr>
              <a:t>FASD is not a diagnostic category</a:t>
            </a:r>
          </a:p>
          <a:p>
            <a:pPr lvl="1">
              <a:lnSpc>
                <a:spcPct val="90000"/>
              </a:lnSpc>
            </a:pPr>
            <a:r>
              <a:rPr lang="en-US" sz="1800" dirty="0">
                <a:latin typeface="Arial" charset="0"/>
                <a:cs typeface="Arial" charset="0"/>
              </a:rPr>
              <a:t>FAS</a:t>
            </a:r>
          </a:p>
          <a:p>
            <a:pPr lvl="1">
              <a:lnSpc>
                <a:spcPct val="90000"/>
              </a:lnSpc>
            </a:pPr>
            <a:r>
              <a:rPr lang="en-US" sz="1800" dirty="0">
                <a:latin typeface="Arial" charset="0"/>
                <a:cs typeface="Arial" charset="0"/>
              </a:rPr>
              <a:t>Alcohol related birth defects (ARBD)</a:t>
            </a:r>
          </a:p>
          <a:p>
            <a:pPr lvl="2">
              <a:lnSpc>
                <a:spcPct val="90000"/>
              </a:lnSpc>
            </a:pPr>
            <a:r>
              <a:rPr lang="en-US" sz="1600" dirty="0">
                <a:latin typeface="Arial" charset="0"/>
                <a:cs typeface="Arial" charset="0"/>
              </a:rPr>
              <a:t>People with ARBD may have problems with heart, kidneys, bones, ear infections </a:t>
            </a:r>
          </a:p>
          <a:p>
            <a:pPr lvl="1">
              <a:lnSpc>
                <a:spcPct val="90000"/>
              </a:lnSpc>
            </a:pPr>
            <a:r>
              <a:rPr lang="en-US" sz="1800" dirty="0">
                <a:latin typeface="Arial" charset="0"/>
                <a:cs typeface="Arial" charset="0"/>
              </a:rPr>
              <a:t>ARND (alcohol-related neurodevelopmental disorder)</a:t>
            </a:r>
          </a:p>
          <a:p>
            <a:pPr lvl="2">
              <a:lnSpc>
                <a:spcPct val="90000"/>
              </a:lnSpc>
            </a:pPr>
            <a:r>
              <a:rPr lang="en-US" sz="1600" dirty="0">
                <a:latin typeface="Arial" charset="0"/>
                <a:cs typeface="Arial" charset="0"/>
              </a:rPr>
              <a:t>Learning  and behavior problems (as examples)</a:t>
            </a:r>
          </a:p>
          <a:p>
            <a:pPr lvl="2">
              <a:lnSpc>
                <a:spcPct val="90000"/>
              </a:lnSpc>
            </a:pPr>
            <a:endParaRPr lang="en-US" sz="1600" dirty="0">
              <a:latin typeface="Arial" charset="0"/>
              <a:cs typeface="Arial" charset="0"/>
            </a:endParaRPr>
          </a:p>
          <a:p>
            <a:pPr>
              <a:lnSpc>
                <a:spcPct val="90000"/>
              </a:lnSpc>
            </a:pPr>
            <a:r>
              <a:rPr lang="en-US" sz="2000" dirty="0">
                <a:latin typeface="Arial" charset="0"/>
                <a:cs typeface="Arial" charset="0"/>
              </a:rPr>
              <a:t>More difficult to diagnose FASDs</a:t>
            </a:r>
          </a:p>
          <a:p>
            <a:pPr lvl="1">
              <a:lnSpc>
                <a:spcPct val="90000"/>
              </a:lnSpc>
            </a:pPr>
            <a:r>
              <a:rPr lang="en-US" sz="1800" dirty="0">
                <a:latin typeface="Arial" charset="0"/>
                <a:cs typeface="Arial" charset="0"/>
              </a:rPr>
              <a:t>No facial features, no “blood test” or other markers</a:t>
            </a:r>
          </a:p>
          <a:p>
            <a:pPr lvl="1">
              <a:lnSpc>
                <a:spcPct val="90000"/>
              </a:lnSpc>
            </a:pPr>
            <a:endParaRPr lang="en-US" sz="1800" dirty="0">
              <a:latin typeface="Arial" charset="0"/>
              <a:cs typeface="Arial" charset="0"/>
            </a:endParaRPr>
          </a:p>
          <a:p>
            <a:pPr lvl="1">
              <a:lnSpc>
                <a:spcPct val="90000"/>
              </a:lnSpc>
            </a:pPr>
            <a:endParaRPr lang="en-US" sz="18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sz="2000" dirty="0">
              <a:latin typeface="Arial" charset="0"/>
              <a:cs typeface="Arial" charset="0"/>
            </a:endParaRPr>
          </a:p>
          <a:p>
            <a:pPr>
              <a:lnSpc>
                <a:spcPct val="90000"/>
              </a:lnSpc>
            </a:pPr>
            <a:endParaRPr lang="en-US" dirty="0">
              <a:latin typeface="Arial" charset="0"/>
              <a:cs typeface="Arial" charset="0"/>
            </a:endParaRPr>
          </a:p>
          <a:p>
            <a:pPr>
              <a:lnSpc>
                <a:spcPct val="90000"/>
              </a:lnSpc>
            </a:pPr>
            <a:endParaRPr lang="en-US" dirty="0">
              <a:latin typeface="Arial" charset="0"/>
              <a:cs typeface="Arial" charset="0"/>
            </a:endParaRPr>
          </a:p>
        </p:txBody>
      </p:sp>
      <p:pic>
        <p:nvPicPr>
          <p:cNvPr id="20484" name="Picture 4" descr="Iceberg"/>
          <p:cNvPicPr>
            <a:picLocks noChangeAspect="1" noChangeArrowheads="1"/>
          </p:cNvPicPr>
          <p:nvPr/>
        </p:nvPicPr>
        <p:blipFill>
          <a:blip r:embed="rId3" cstate="print"/>
          <a:srcRect/>
          <a:stretch>
            <a:fillRect/>
          </a:stretch>
        </p:blipFill>
        <p:spPr bwMode="auto">
          <a:xfrm>
            <a:off x="251882" y="1143000"/>
            <a:ext cx="3225186" cy="4018785"/>
          </a:xfrm>
          <a:prstGeom prst="rect">
            <a:avLst/>
          </a:prstGeom>
          <a:noFill/>
          <a:ln w="9525">
            <a:noFill/>
            <a:miter lim="800000"/>
            <a:headEnd/>
            <a:tailEnd/>
          </a:ln>
        </p:spPr>
      </p:pic>
      <p:sp>
        <p:nvSpPr>
          <p:cNvPr id="20485" name="Text Box 5"/>
          <p:cNvSpPr txBox="1">
            <a:spLocks noChangeArrowheads="1"/>
          </p:cNvSpPr>
          <p:nvPr/>
        </p:nvSpPr>
        <p:spPr bwMode="auto">
          <a:xfrm>
            <a:off x="668445" y="5173783"/>
            <a:ext cx="2665413" cy="304800"/>
          </a:xfrm>
          <a:prstGeom prst="rect">
            <a:avLst/>
          </a:prstGeom>
          <a:noFill/>
          <a:ln w="12700">
            <a:noFill/>
            <a:miter lim="800000"/>
            <a:headEnd type="none" w="sm" len="sm"/>
            <a:tailEnd type="none" w="sm" len="sm"/>
          </a:ln>
        </p:spPr>
        <p:txBody>
          <a:bodyPr>
            <a:spAutoFit/>
          </a:bodyPr>
          <a:lstStyle/>
          <a:p>
            <a:pPr algn="r">
              <a:spcBef>
                <a:spcPct val="0"/>
              </a:spcBef>
            </a:pPr>
            <a:r>
              <a:rPr lang="en-US" sz="1400" dirty="0"/>
              <a:t>Adapted from </a:t>
            </a:r>
            <a:r>
              <a:rPr lang="en-US" sz="1400" dirty="0" err="1"/>
              <a:t>Streissguth</a:t>
            </a:r>
            <a:endParaRPr lang="en-US" sz="1400" dirty="0"/>
          </a:p>
        </p:txBody>
      </p:sp>
      <p:sp>
        <p:nvSpPr>
          <p:cNvPr id="2" name="TextBox 1">
            <a:extLst>
              <a:ext uri="{FF2B5EF4-FFF2-40B4-BE49-F238E27FC236}">
                <a16:creationId xmlns:a16="http://schemas.microsoft.com/office/drawing/2014/main" id="{B4854D50-ABC2-4A5F-8A26-D931BD6596F9}"/>
              </a:ext>
            </a:extLst>
          </p:cNvPr>
          <p:cNvSpPr txBox="1"/>
          <p:nvPr/>
        </p:nvSpPr>
        <p:spPr>
          <a:xfrm>
            <a:off x="618859" y="1379417"/>
            <a:ext cx="1296956" cy="377890"/>
          </a:xfrm>
          <a:prstGeom prst="rect">
            <a:avLst/>
          </a:prstGeom>
          <a:noFill/>
        </p:spPr>
        <p:txBody>
          <a:bodyPr wrap="square" rtlCol="0">
            <a:spAutoFit/>
          </a:bodyPr>
          <a:lstStyle/>
          <a:p>
            <a:r>
              <a:rPr lang="en-US" dirty="0">
                <a:solidFill>
                  <a:schemeClr val="bg1"/>
                </a:solidFill>
              </a:rPr>
              <a:t>FAS</a:t>
            </a:r>
          </a:p>
        </p:txBody>
      </p:sp>
      <p:sp>
        <p:nvSpPr>
          <p:cNvPr id="3" name="TextBox 2">
            <a:extLst>
              <a:ext uri="{FF2B5EF4-FFF2-40B4-BE49-F238E27FC236}">
                <a16:creationId xmlns:a16="http://schemas.microsoft.com/office/drawing/2014/main" id="{9445B0B1-9153-4ABB-B164-8B63CEC25B6B}"/>
              </a:ext>
            </a:extLst>
          </p:cNvPr>
          <p:cNvSpPr txBox="1"/>
          <p:nvPr/>
        </p:nvSpPr>
        <p:spPr>
          <a:xfrm>
            <a:off x="1267337" y="2369975"/>
            <a:ext cx="1542802" cy="369332"/>
          </a:xfrm>
          <a:prstGeom prst="rect">
            <a:avLst/>
          </a:prstGeom>
          <a:noFill/>
        </p:spPr>
        <p:txBody>
          <a:bodyPr wrap="square" rtlCol="0">
            <a:spAutoFit/>
          </a:bodyPr>
          <a:lstStyle/>
          <a:p>
            <a:r>
              <a:rPr lang="en-US" dirty="0">
                <a:solidFill>
                  <a:schemeClr val="bg1"/>
                </a:solidFill>
              </a:rPr>
              <a:t>FASDs</a:t>
            </a:r>
          </a:p>
        </p:txBody>
      </p:sp>
    </p:spTree>
    <p:extLst>
      <p:ext uri="{BB962C8B-B14F-4D97-AF65-F5344CB8AC3E}">
        <p14:creationId xmlns:p14="http://schemas.microsoft.com/office/powerpoint/2010/main" val="3044451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48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4330" y="1032808"/>
            <a:ext cx="6477000" cy="2637606"/>
          </a:xfrm>
          <a:prstGeom prst="rect">
            <a:avLst/>
          </a:prstGeom>
        </p:spPr>
      </p:pic>
      <p:sp>
        <p:nvSpPr>
          <p:cNvPr id="4" name="TextBox 3"/>
          <p:cNvSpPr txBox="1"/>
          <p:nvPr/>
        </p:nvSpPr>
        <p:spPr>
          <a:xfrm>
            <a:off x="1392589" y="3834510"/>
            <a:ext cx="10534261" cy="2616101"/>
          </a:xfrm>
          <a:prstGeom prst="rect">
            <a:avLst/>
          </a:prstGeom>
          <a:noFill/>
        </p:spPr>
        <p:txBody>
          <a:bodyPr wrap="square" rtlCol="0">
            <a:spAutoFit/>
          </a:bodyPr>
          <a:lstStyle/>
          <a:p>
            <a:r>
              <a:rPr lang="en-US" sz="2000" dirty="0"/>
              <a:t>We think about the brain because behavior changes, learning issues, </a:t>
            </a:r>
            <a:r>
              <a:rPr lang="en-US" sz="2000" dirty="0" err="1"/>
              <a:t>etc</a:t>
            </a:r>
            <a:r>
              <a:rPr lang="en-US" sz="2000" dirty="0"/>
              <a:t> are perhaps more obvious….. But alcohol also has other health effects (hence the hippo analogy).</a:t>
            </a:r>
          </a:p>
          <a:p>
            <a:endParaRPr lang="en-US" sz="2000" dirty="0"/>
          </a:p>
          <a:p>
            <a:r>
              <a:rPr lang="en-US" sz="2000" dirty="0"/>
              <a:t>Examples of other health issues:  chronic ear infections (140x higher than normal population), heart defects, hormone and thyroid problems, increased risk for arthritis, celiac (4X higher than same aged population) </a:t>
            </a:r>
          </a:p>
          <a:p>
            <a:endParaRPr lang="en-US" sz="2400" dirty="0"/>
          </a:p>
        </p:txBody>
      </p:sp>
      <p:sp>
        <p:nvSpPr>
          <p:cNvPr id="3" name="TextBox 2">
            <a:extLst>
              <a:ext uri="{FF2B5EF4-FFF2-40B4-BE49-F238E27FC236}">
                <a16:creationId xmlns:a16="http://schemas.microsoft.com/office/drawing/2014/main" id="{C2014D6F-B705-43E0-ADCF-5DEA8CAC32F4}"/>
              </a:ext>
            </a:extLst>
          </p:cNvPr>
          <p:cNvSpPr txBox="1"/>
          <p:nvPr/>
        </p:nvSpPr>
        <p:spPr>
          <a:xfrm>
            <a:off x="2396412" y="170119"/>
            <a:ext cx="7399175" cy="461665"/>
          </a:xfrm>
          <a:prstGeom prst="rect">
            <a:avLst/>
          </a:prstGeom>
          <a:noFill/>
        </p:spPr>
        <p:txBody>
          <a:bodyPr wrap="square" rtlCol="0">
            <a:spAutoFit/>
          </a:bodyPr>
          <a:lstStyle/>
          <a:p>
            <a:r>
              <a:rPr lang="en-US" sz="2400" dirty="0"/>
              <a:t>Hippo analogy…….   </a:t>
            </a:r>
          </a:p>
        </p:txBody>
      </p:sp>
      <p:sp>
        <p:nvSpPr>
          <p:cNvPr id="5" name="Arrow: Right 4">
            <a:extLst>
              <a:ext uri="{FF2B5EF4-FFF2-40B4-BE49-F238E27FC236}">
                <a16:creationId xmlns:a16="http://schemas.microsoft.com/office/drawing/2014/main" id="{34FBA22A-C972-4023-BAA6-4092C835034E}"/>
              </a:ext>
            </a:extLst>
          </p:cNvPr>
          <p:cNvSpPr/>
          <p:nvPr/>
        </p:nvSpPr>
        <p:spPr>
          <a:xfrm rot="9067810">
            <a:off x="5909387" y="1067261"/>
            <a:ext cx="2705878" cy="513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82DEDB-8716-4156-9E15-4A34FA30E730}"/>
              </a:ext>
            </a:extLst>
          </p:cNvPr>
          <p:cNvSpPr txBox="1"/>
          <p:nvPr/>
        </p:nvSpPr>
        <p:spPr>
          <a:xfrm>
            <a:off x="8817429" y="846375"/>
            <a:ext cx="3219061" cy="369332"/>
          </a:xfrm>
          <a:prstGeom prst="rect">
            <a:avLst/>
          </a:prstGeom>
          <a:noFill/>
        </p:spPr>
        <p:txBody>
          <a:bodyPr wrap="square" rtlCol="0">
            <a:spAutoFit/>
          </a:bodyPr>
          <a:lstStyle/>
          <a:p>
            <a:r>
              <a:rPr lang="en-US" dirty="0"/>
              <a:t>What we see?</a:t>
            </a:r>
          </a:p>
        </p:txBody>
      </p:sp>
      <p:sp>
        <p:nvSpPr>
          <p:cNvPr id="7" name="Arrow: Right 6">
            <a:extLst>
              <a:ext uri="{FF2B5EF4-FFF2-40B4-BE49-F238E27FC236}">
                <a16:creationId xmlns:a16="http://schemas.microsoft.com/office/drawing/2014/main" id="{BB3B12D0-5425-4C61-B8A6-08D50E7FAB8D}"/>
              </a:ext>
            </a:extLst>
          </p:cNvPr>
          <p:cNvSpPr/>
          <p:nvPr/>
        </p:nvSpPr>
        <p:spPr>
          <a:xfrm rot="9067810">
            <a:off x="6661665" y="2630905"/>
            <a:ext cx="2340009" cy="610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5613F3-ECA7-4F3C-B88C-AFA56EF11D55}"/>
              </a:ext>
            </a:extLst>
          </p:cNvPr>
          <p:cNvSpPr txBox="1"/>
          <p:nvPr/>
        </p:nvSpPr>
        <p:spPr>
          <a:xfrm>
            <a:off x="9162661" y="2417570"/>
            <a:ext cx="2789853" cy="646331"/>
          </a:xfrm>
          <a:prstGeom prst="rect">
            <a:avLst/>
          </a:prstGeom>
          <a:noFill/>
        </p:spPr>
        <p:txBody>
          <a:bodyPr wrap="square" rtlCol="0">
            <a:spAutoFit/>
          </a:bodyPr>
          <a:lstStyle/>
          <a:p>
            <a:r>
              <a:rPr lang="en-US" dirty="0"/>
              <a:t>Other health effects “below the surface”</a:t>
            </a:r>
          </a:p>
        </p:txBody>
      </p:sp>
    </p:spTree>
    <p:extLst>
      <p:ext uri="{BB962C8B-B14F-4D97-AF65-F5344CB8AC3E}">
        <p14:creationId xmlns:p14="http://schemas.microsoft.com/office/powerpoint/2010/main" val="14940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44604</TotalTime>
  <Words>1890</Words>
  <Application>Microsoft Office PowerPoint</Application>
  <PresentationFormat>Widescreen</PresentationFormat>
  <Paragraphs>178</Paragraphs>
  <Slides>20</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Roboto</vt:lpstr>
      <vt:lpstr>Wingdings 3</vt:lpstr>
      <vt:lpstr>Wisp</vt:lpstr>
      <vt:lpstr>Fetal Alcohol Syndrome and Fetal Alcohol Spectrum Disorder</vt:lpstr>
      <vt:lpstr>Learning Objectives</vt:lpstr>
      <vt:lpstr>PowerPoint Presentation</vt:lpstr>
      <vt:lpstr>What is FAS and FASD?</vt:lpstr>
      <vt:lpstr>Fetal Alcohol Syndrome</vt:lpstr>
      <vt:lpstr>PowerPoint Presentation</vt:lpstr>
      <vt:lpstr>PowerPoint Presentation</vt:lpstr>
      <vt:lpstr>FAS – Only the tip of the iceberg-</vt:lpstr>
      <vt:lpstr>PowerPoint Presentation</vt:lpstr>
      <vt:lpstr>Behaviors often associated with Fetal Alcohol Spectrum Disorders </vt:lpstr>
      <vt:lpstr>PowerPoint Presentation</vt:lpstr>
      <vt:lpstr>PowerPoint Presentation</vt:lpstr>
      <vt:lpstr>Important things to consider for interventions/treatments</vt:lpstr>
      <vt:lpstr>Misinterpretations of behavior (from Diane Malbin “Is it that the child won’t or is it that the child can’t”.  Some examples…..</vt:lpstr>
      <vt:lpstr>Helpful techniques for working (or living with a child with FASDs</vt:lpstr>
      <vt:lpstr>Some behavior and education therapies shown to be effective for some children with FASDs (summarized from CDC guidelines)</vt:lpstr>
      <vt:lpstr>Some important and useful resources</vt:lpstr>
      <vt:lpstr>Thank you for your attention!   </vt:lpstr>
      <vt:lpstr>Case study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Barron, Susan</dc:creator>
  <cp:lastModifiedBy>Roark, Mikaela G.</cp:lastModifiedBy>
  <cp:revision>13</cp:revision>
  <dcterms:created xsi:type="dcterms:W3CDTF">2021-10-11T14:23:10Z</dcterms:created>
  <dcterms:modified xsi:type="dcterms:W3CDTF">2021-11-15T17:36:37Z</dcterms:modified>
</cp:coreProperties>
</file>