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4"/>
  </p:sldMasterIdLst>
  <p:notesMasterIdLst>
    <p:notesMasterId r:id="rId24"/>
  </p:notesMasterIdLst>
  <p:sldIdLst>
    <p:sldId id="257" r:id="rId5"/>
    <p:sldId id="365" r:id="rId6"/>
    <p:sldId id="382" r:id="rId7"/>
    <p:sldId id="336" r:id="rId8"/>
    <p:sldId id="333" r:id="rId9"/>
    <p:sldId id="362" r:id="rId10"/>
    <p:sldId id="367" r:id="rId11"/>
    <p:sldId id="370" r:id="rId12"/>
    <p:sldId id="376" r:id="rId13"/>
    <p:sldId id="371" r:id="rId14"/>
    <p:sldId id="372" r:id="rId15"/>
    <p:sldId id="268" r:id="rId16"/>
    <p:sldId id="283" r:id="rId17"/>
    <p:sldId id="383" r:id="rId18"/>
    <p:sldId id="357" r:id="rId19"/>
    <p:sldId id="380" r:id="rId20"/>
    <p:sldId id="384" r:id="rId21"/>
    <p:sldId id="346" r:id="rId22"/>
    <p:sldId id="334" r:id="rId23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ooden, Caroline J." initials="GCJ" lastIdx="2" clrIdx="0">
    <p:extLst>
      <p:ext uri="{19B8F6BF-5375-455C-9EA6-DF929625EA0E}">
        <p15:presenceInfo xmlns:p15="http://schemas.microsoft.com/office/powerpoint/2012/main" userId="S::cjgood2@uky.edu::c8447a8f-bb57-4b94-b973-2a32a1aae41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5ED87A0-32E0-433A-81F6-83B305EC53EE}" v="12" dt="2021-11-29T22:02:10.340"/>
    <p1510:client id="{5AED12AD-C8A6-46D3-81D4-B2A0F6A25F1F}" v="17" dt="2021-11-29T12:46:46.323"/>
    <p1510:client id="{818C0F85-628A-4F1E-9426-EAAF0A14C93F}" v="246" dt="2021-11-29T17:39:45.791"/>
    <p1510:client id="{A1B4BA24-1EBD-4909-B701-98D0ADC00260}" v="17" dt="2021-11-29T12:43:14.884"/>
    <p1510:client id="{A84C420F-BA6D-4855-B2EE-F9257C89E6F8}" v="480" dt="2021-11-29T12:40:39.026"/>
    <p1510:client id="{C35D711E-DD28-4335-A4DE-3DF5696CF2C7}" v="291" dt="2021-11-29T12:19:45.2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8A5F3C4-45A0-4771-B4AF-16C955CB617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CCD128C-D2C7-4E39-BACB-B22AAE97DA9D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1BD45E4-0221-4EAA-93C7-6173B636DDA4}" type="datetimeFigureOut">
              <a:rPr lang="en-US"/>
              <a:pPr>
                <a:defRPr/>
              </a:pPr>
              <a:t>11/29/2021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07C7FC53-F6F4-4E96-BA52-28A93C45A70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E840B8B2-511E-480B-B15F-63423CDA3A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E73C1D-93E7-4C00-B53B-2A9420C5E39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768C3F-C573-4427-BCC8-626B7BDEC7F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5FB3FA3-A560-4DA4-953C-2231A7ED72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B941B668-0EE3-4B04-A552-CD19E44E07D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46BE7383-3322-4908-8FC5-A5F49E4964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>
                <a:cs typeface="Calibri"/>
              </a:rPr>
              <a:t>Caroline slides 1 through 10</a:t>
            </a:r>
            <a:endParaRPr lang="en-US" altLang="en-US">
              <a:cs typeface="Calibri" panose="020F0502020204030204" pitchFamily="34" charset="0"/>
            </a:endParaRPr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E1ADD190-091F-462A-9EF3-4BBBB57410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ECCA85E-836F-46DC-92E5-46AB6885831A}" type="slidenum">
              <a:rPr lang="en-US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id="{E84E2BCB-6A59-4110-9F7F-432855960BF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id="{9889D374-9F46-4607-BCA2-C977112093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CHRISTINE start here?</a:t>
            </a:r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9E4EE5A9-9C08-4A61-8A53-A79E57EA76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F182296-B25E-45D1-BFFA-ED2B81BEF33A}" type="slidenum">
              <a:rPr lang="en-US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>
            <a:extLst>
              <a:ext uri="{FF2B5EF4-FFF2-40B4-BE49-F238E27FC236}">
                <a16:creationId xmlns:a16="http://schemas.microsoft.com/office/drawing/2014/main" id="{046D55A6-F130-40A0-9433-5BEEC3A55C7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>
            <a:extLst>
              <a:ext uri="{FF2B5EF4-FFF2-40B4-BE49-F238E27FC236}">
                <a16:creationId xmlns:a16="http://schemas.microsoft.com/office/drawing/2014/main" id="{3B87A16B-2DB4-41F4-BB57-43EC0D4916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>
                <a:cs typeface="Calibri"/>
              </a:rPr>
              <a:t>Mikaela and Brandon</a:t>
            </a:r>
          </a:p>
          <a:p>
            <a:pPr eaLnBrk="1" hangingPunct="1">
              <a:spcBef>
                <a:spcPct val="0"/>
              </a:spcBef>
            </a:pPr>
            <a:endParaRPr lang="en-US" altLang="en-US" dirty="0"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dirty="0">
                <a:cs typeface="Calibri"/>
              </a:rPr>
              <a:t>Mikaela</a:t>
            </a:r>
          </a:p>
          <a:p>
            <a:pPr eaLnBrk="1" hangingPunct="1">
              <a:spcBef>
                <a:spcPct val="0"/>
              </a:spcBef>
            </a:pPr>
            <a:endParaRPr lang="en-US" altLang="en-US" dirty="0"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en-US" altLang="en-US" dirty="0">
              <a:cs typeface="Calibri" panose="020F0502020204030204" pitchFamily="34" charset="0"/>
            </a:endParaRPr>
          </a:p>
        </p:txBody>
      </p:sp>
      <p:sp>
        <p:nvSpPr>
          <p:cNvPr id="32772" name="Slide Number Placeholder 3">
            <a:extLst>
              <a:ext uri="{FF2B5EF4-FFF2-40B4-BE49-F238E27FC236}">
                <a16:creationId xmlns:a16="http://schemas.microsoft.com/office/drawing/2014/main" id="{D6B19BE5-BC12-4C1A-9781-207198D8FD7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A511444-78C7-4123-A5F8-85D4CC863755}" type="slidenum">
              <a:rPr lang="en-US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Christine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5FB3FA3-A560-4DA4-953C-2231A7ED72AE}" type="slidenum">
              <a:rPr lang="en-US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8004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>
            <a:extLst>
              <a:ext uri="{FF2B5EF4-FFF2-40B4-BE49-F238E27FC236}">
                <a16:creationId xmlns:a16="http://schemas.microsoft.com/office/drawing/2014/main" id="{72907D96-7DAA-4FA2-813D-D274290AD42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>
            <a:extLst>
              <a:ext uri="{FF2B5EF4-FFF2-40B4-BE49-F238E27FC236}">
                <a16:creationId xmlns:a16="http://schemas.microsoft.com/office/drawing/2014/main" id="{2E4BA591-3DF5-4A78-9441-7C3F0CC75A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>
                <a:cs typeface="Calibri"/>
              </a:rPr>
              <a:t>Caroline</a:t>
            </a:r>
            <a:endParaRPr lang="en-US" altLang="en-US">
              <a:cs typeface="Calibri" panose="020F0502020204030204" pitchFamily="34" charset="0"/>
            </a:endParaRPr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6EAF5BC6-8A20-477D-8749-D236578AC81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460241F-D0F6-484E-A6DF-EBC1F50615F7}" type="slidenum">
              <a:rPr lang="en-US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80102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BF33F54D-FCE8-4DD1-8D8D-056303EAB6D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A86C92B1-19E5-4F36-BC56-A98763AB3F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cs typeface="Calibri"/>
            </a:endParaRPr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0CA9DC01-04DA-4515-8F4F-7B841990CBC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91857E8-5C22-46B7-A79B-1C3025C90810}" type="slidenum">
              <a:rPr lang="en-US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E0C2ABE5-A603-4FD2-83FD-BABBEF645CD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A652DD35-A7F5-4D9C-B28B-AD4B1A6318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cs typeface="Calibri" panose="020F0502020204030204" pitchFamily="34" charset="0"/>
            </a:endParaRPr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06FC6AF8-FB03-4A5F-9747-A7B3902DC24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BC66E95-C400-4848-8313-9A92FACA2EC6}" type="slidenum">
              <a:rPr lang="en-US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4BF3D1E2-51F5-48FA-AFC6-D63F57BEB48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5FC0A22C-D688-4E19-A13C-396318D53E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>
                <a:cs typeface="Calibri"/>
              </a:rPr>
              <a:t>Caroline</a:t>
            </a:r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794406-88BF-4313-A083-49225DB59B2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B7AF9FD-7899-4300-A09E-A6C1BBEFCBC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4BF3D1E2-51F5-48FA-AFC6-D63F57BEB48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5FC0A22C-D688-4E19-A13C-396318D53E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>
                <a:cs typeface="Calibri"/>
              </a:rPr>
              <a:t>Caroline</a:t>
            </a:r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794406-88BF-4313-A083-49225DB59B2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B7AF9FD-7899-4300-A09E-A6C1BBEFCBC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7542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Caroline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5FB3FA3-A560-4DA4-953C-2231A7ED72A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7050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Caroline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5FB3FA3-A560-4DA4-953C-2231A7ED72A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7895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AB37925D-2D2D-4BF6-A25B-1B90405492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00EC2CA8-B6A6-436D-9C5D-C1A226FB16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>
                <a:cs typeface="Calibri"/>
              </a:rPr>
              <a:t>Brandon</a:t>
            </a:r>
            <a:endParaRPr lang="en-US" altLang="en-US">
              <a:cs typeface="Calibri" panose="020F0502020204030204" pitchFamily="34" charset="0"/>
            </a:endParaRPr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F6D53251-F742-4501-B57D-48BD0E74095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16AF071-E1C2-4290-AB84-9A9B3DCE0684}" type="slidenum">
              <a:rPr lang="en-US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7">
            <a:extLst>
              <a:ext uri="{FF2B5EF4-FFF2-40B4-BE49-F238E27FC236}">
                <a16:creationId xmlns:a16="http://schemas.microsoft.com/office/drawing/2014/main" id="{39510CF5-27EC-4F13-93DC-0ED185A10F4C}"/>
              </a:ext>
            </a:extLst>
          </p:cNvPr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sp>
          <p:nvSpPr>
            <p:cNvPr id="5" name="Freeform 14">
              <a:extLst>
                <a:ext uri="{FF2B5EF4-FFF2-40B4-BE49-F238E27FC236}">
                  <a16:creationId xmlns:a16="http://schemas.microsoft.com/office/drawing/2014/main" id="{6D3F5916-084F-4E74-A7EB-B72B8593EF06}"/>
                </a:ext>
              </a:extLst>
            </p:cNvPr>
            <p:cNvSpPr/>
            <p:nvPr/>
          </p:nvSpPr>
          <p:spPr>
            <a:xfrm>
              <a:off x="0" y="-8467"/>
              <a:ext cx="863600" cy="569797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E16BEAEE-57E3-4625-A2EE-A63805F29473}"/>
                </a:ext>
              </a:extLst>
            </p:cNvPr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A04FA6BB-7B96-4FAC-8BFC-4409565941DB}"/>
                </a:ext>
              </a:extLst>
            </p:cNvPr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angle 23">
              <a:extLst>
                <a:ext uri="{FF2B5EF4-FFF2-40B4-BE49-F238E27FC236}">
                  <a16:creationId xmlns:a16="http://schemas.microsoft.com/office/drawing/2014/main" id="{2C2A8306-1523-43B6-B670-824E354B106F}"/>
                </a:ext>
              </a:extLst>
            </p:cNvPr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25">
              <a:extLst>
                <a:ext uri="{FF2B5EF4-FFF2-40B4-BE49-F238E27FC236}">
                  <a16:creationId xmlns:a16="http://schemas.microsoft.com/office/drawing/2014/main" id="{3F567C2D-1450-4FEC-A81A-22BC047B980C}"/>
                </a:ext>
              </a:extLst>
            </p:cNvPr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Isosceles Triangle 9">
              <a:extLst>
                <a:ext uri="{FF2B5EF4-FFF2-40B4-BE49-F238E27FC236}">
                  <a16:creationId xmlns:a16="http://schemas.microsoft.com/office/drawing/2014/main" id="{9ED072EA-4EA2-4893-93E5-1390C2B76D0E}"/>
                </a:ext>
              </a:extLst>
            </p:cNvPr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27">
              <a:extLst>
                <a:ext uri="{FF2B5EF4-FFF2-40B4-BE49-F238E27FC236}">
                  <a16:creationId xmlns:a16="http://schemas.microsoft.com/office/drawing/2014/main" id="{FE7B0AA1-6445-4EE0-823D-469E479CA123}"/>
                </a:ext>
              </a:extLst>
            </p:cNvPr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8">
              <a:extLst>
                <a:ext uri="{FF2B5EF4-FFF2-40B4-BE49-F238E27FC236}">
                  <a16:creationId xmlns:a16="http://schemas.microsoft.com/office/drawing/2014/main" id="{275B7E4B-1099-4AE1-BB48-F5C3CBE0AF18}"/>
                </a:ext>
              </a:extLst>
            </p:cNvPr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9">
              <a:extLst>
                <a:ext uri="{FF2B5EF4-FFF2-40B4-BE49-F238E27FC236}">
                  <a16:creationId xmlns:a16="http://schemas.microsoft.com/office/drawing/2014/main" id="{9C96C2EF-80C5-4462-A006-744930325E23}"/>
                </a:ext>
              </a:extLst>
            </p:cNvPr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5E5245F2-01BF-4787-8283-DE8811E1AFA9}"/>
                </a:ext>
              </a:extLst>
            </p:cNvPr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pic>
        <p:nvPicPr>
          <p:cNvPr id="15" name="Picture 38">
            <a:extLst>
              <a:ext uri="{FF2B5EF4-FFF2-40B4-BE49-F238E27FC236}">
                <a16:creationId xmlns:a16="http://schemas.microsoft.com/office/drawing/2014/main" id="{47556548-3851-4845-853A-1C0D310FE5F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0063" y="5943600"/>
            <a:ext cx="3468687" cy="71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39">
            <a:extLst>
              <a:ext uri="{FF2B5EF4-FFF2-40B4-BE49-F238E27FC236}">
                <a16:creationId xmlns:a16="http://schemas.microsoft.com/office/drawing/2014/main" id="{0C6B3296-79EA-4228-86A5-28E48835C31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6188" y="5611813"/>
            <a:ext cx="1084262" cy="1182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40">
            <a:extLst>
              <a:ext uri="{FF2B5EF4-FFF2-40B4-BE49-F238E27FC236}">
                <a16:creationId xmlns:a16="http://schemas.microsoft.com/office/drawing/2014/main" id="{421FB9B7-EB85-4B49-B559-E43FF9FD70C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1963" y="5732463"/>
            <a:ext cx="1854200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0AA6BC49-E890-4ADF-BE25-2D27ECA36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20A2C49E-846A-4AA4-8529-D8FA0A165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KY ECHO SCOPE Fall 2021</a:t>
            </a:r>
          </a:p>
        </p:txBody>
      </p:sp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A75661A5-F89F-4F08-B1B0-4AFFFC206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208AC-5BE3-47FF-A5F1-A4D5BD7014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290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BAA13D-5CD8-409C-9BE5-16943FF63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746FEF-0492-45F6-9A32-00A81C8AA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KY ECHO SCOPE Fall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DE2A43-BA8D-4A8D-99A2-0DF7EA25B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703DF1-0C68-4F44-AB39-7198D3055A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684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55066DC-8129-472B-9D14-5534B66F4B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338" y="790575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8000">
                <a:solidFill>
                  <a:srgbClr val="9FE0F5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6154403-57AC-464E-AE23-F6D8F391BC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93175" y="2886075"/>
            <a:ext cx="6096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8000">
                <a:solidFill>
                  <a:srgbClr val="9FE0F5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27B55E2-1813-46DF-9B5A-63DF04BDDB1B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7F87CFA-09E6-4101-A911-48142C59FC2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KY ECHO SCOPE Fall 2021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C1F8FB2-6372-4C79-8896-2214863B3F2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7289B-C007-4CF7-B728-AB9AEC8E2C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4213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E981AA-0D60-4A5A-9BD6-3D09CB819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585A6E-C98E-4024-8017-1C15180D2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KY ECHO SCOPE Fall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BA0556-F3A4-490B-A2B6-78CDE7782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2E15A7-20FB-40CE-BCB7-337A3F1954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883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26608AF-63C2-49B3-B770-2BE2990A85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338" y="790575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8000">
                <a:solidFill>
                  <a:srgbClr val="9FE0F5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72BF9E8-CA5C-46BE-8CCD-72AFD4F82D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93175" y="2886075"/>
            <a:ext cx="6096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8000">
                <a:solidFill>
                  <a:srgbClr val="9FE0F5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EC94BD5-694E-4AA2-A09F-87A225C0813A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144AA32-06C9-4EB2-BDA0-00BB8EB0ED8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KY ECHO SCOPE Fall 2021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1DCF5BC-6A0A-4795-A29C-3383D8F99D0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65146F-4F1A-4381-B187-C61E03B621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1690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85BA181-098F-4581-A345-EC951327CC80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9F9B7BD-3A1B-4C40-814B-3A0A89D4392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KY ECHO SCOPE Fall 2021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7B50E72-8440-4202-B834-1E0CF9BFD08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8FC16-0CD9-4A6F-9334-310AEE6115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4327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55A09-C81F-4EDC-8819-AD188AAD9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F874D0-B34A-47F8-941E-BA7A36E4C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KY ECHO SCOPE Fall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D3A23F-C937-495D-87A9-355152480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75A93-89C9-4B2B-837B-791043925A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0888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5B9B10-B6C5-4078-815F-444701FCC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10D996-1E8B-4226-B317-213F8D0BE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KY ECHO SCOPE Fall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2AF651-8D2B-439A-8640-142D1FF1A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1BB78-E911-4D9D-91DE-28A528EC34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309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>
            <a:extLst>
              <a:ext uri="{FF2B5EF4-FFF2-40B4-BE49-F238E27FC236}">
                <a16:creationId xmlns:a16="http://schemas.microsoft.com/office/drawing/2014/main" id="{2A7A9D22-7954-4BC1-BB65-C3DD2ECEBA2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425" y="5632450"/>
            <a:ext cx="1085850" cy="118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8">
            <a:extLst>
              <a:ext uri="{FF2B5EF4-FFF2-40B4-BE49-F238E27FC236}">
                <a16:creationId xmlns:a16="http://schemas.microsoft.com/office/drawing/2014/main" id="{289A8236-5F88-415C-9F9A-CB3B6AA7EAD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0225" y="5856288"/>
            <a:ext cx="1595438" cy="97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9">
            <a:extLst>
              <a:ext uri="{FF2B5EF4-FFF2-40B4-BE49-F238E27FC236}">
                <a16:creationId xmlns:a16="http://schemas.microsoft.com/office/drawing/2014/main" id="{FD4EA30A-128A-4EB9-AC3A-BAC109F55BC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4863" y="6003925"/>
            <a:ext cx="3421062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A674826-9FBB-4249-8396-67C62560B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32DE8EE-2474-4FA2-B8BA-4ECD202E2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KY ECHO SCOPE Fall 2021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47201F1-08DB-43DB-B082-8E3E1D2CE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EA26C2-DCF6-476F-8A0A-7720843557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918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89158-3641-4C5A-B53C-134D5D4F6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73D7A2-F840-4702-92F2-E56D56FD3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KY ECHO SCOPE Fall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B85FDF-9950-474D-A898-F0272AAB9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4FB4A-20B4-42A1-A5D1-C8138CD524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402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DDC3452-67C3-43F3-A1B5-81ED410D5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FC217CA-9057-4EB2-84F8-641C1EDF4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KY ECHO SCOPE Fall 2021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6B47A01-5459-42EB-9DE1-01C4E45A0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075D8-4FDE-40C5-A863-EBDD087DDB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492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8EAD3AC-D4BE-4810-B49D-AA9A2E7E9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24C4445-1E83-4968-B4C2-C65DDB270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KY ECHO SCOPE Fall 2021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582DF77-6F75-44FB-87FA-25C82CCA2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D942C-77F3-4A5A-8AAF-2428283044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9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B3865507-F1D1-4916-B183-6F5C971F8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5E51A38B-5225-42CA-80C6-E50C131CF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KY ECHO SCOPE Fall 2021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5EC42A9-A9AA-4769-9236-08AA6A3FF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63198-B408-4E24-AF6D-96DC04676A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881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81FCBD5-791F-40F2-B534-987C7AF4D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1E89EA7-4F0D-4FFA-9823-94E9101CC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KY ECHO SCOPE Fall 2021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E15E33A-B052-4838-AF35-9DD52BA9C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45C36-6B6C-4B3E-A4C1-C83F1068C1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840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F839C14-E643-4879-905B-16CBACF9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1F73025-018C-448B-8E6D-F2EA685C5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KY ECHO SCOPE Fall 2021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B5C1F51-6A81-40FB-B1A9-DEA6E5745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D0312-260E-4779-AE0C-6515365E87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495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66B66EA-9274-4A73-BBF8-7145C9DC4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474284C-F288-40E7-B760-226C5D1C5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KY ECHO SCOPE Fall 2021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58D9E0B-3787-4CA4-A52A-BD3AE67EE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463EB-DB7E-47B1-9A72-9C8069C3A3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044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3">
            <a:extLst>
              <a:ext uri="{FF2B5EF4-FFF2-40B4-BE49-F238E27FC236}">
                <a16:creationId xmlns:a16="http://schemas.microsoft.com/office/drawing/2014/main" id="{C6BC318F-2180-422F-BD82-AEB282B340AE}"/>
              </a:ext>
            </a:extLst>
          </p:cNvPr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4240A7F2-3649-4763-BE02-FDC0C1DC937E}"/>
                </a:ext>
              </a:extLst>
            </p:cNvPr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47E4E6F7-1E5D-40AA-88E8-024A5C5B899E}"/>
                </a:ext>
              </a:extLst>
            </p:cNvPr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>
              <a:extLst>
                <a:ext uri="{FF2B5EF4-FFF2-40B4-BE49-F238E27FC236}">
                  <a16:creationId xmlns:a16="http://schemas.microsoft.com/office/drawing/2014/main" id="{A39540BC-B7D4-48F5-8D2F-EF4B46161022}"/>
                </a:ext>
              </a:extLst>
            </p:cNvPr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>
              <a:extLst>
                <a:ext uri="{FF2B5EF4-FFF2-40B4-BE49-F238E27FC236}">
                  <a16:creationId xmlns:a16="http://schemas.microsoft.com/office/drawing/2014/main" id="{BBF2437F-6878-421E-B6FD-584EB7086263}"/>
                </a:ext>
              </a:extLst>
            </p:cNvPr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>
              <a:extLst>
                <a:ext uri="{FF2B5EF4-FFF2-40B4-BE49-F238E27FC236}">
                  <a16:creationId xmlns:a16="http://schemas.microsoft.com/office/drawing/2014/main" id="{67C447C4-2C20-407D-BA5C-68337E21AA4D}"/>
                </a:ext>
              </a:extLst>
            </p:cNvPr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>
              <a:extLst>
                <a:ext uri="{FF2B5EF4-FFF2-40B4-BE49-F238E27FC236}">
                  <a16:creationId xmlns:a16="http://schemas.microsoft.com/office/drawing/2014/main" id="{B2CDF694-8109-4298-AC85-8C84BDED5F8D}"/>
                </a:ext>
              </a:extLst>
            </p:cNvPr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>
              <a:extLst>
                <a:ext uri="{FF2B5EF4-FFF2-40B4-BE49-F238E27FC236}">
                  <a16:creationId xmlns:a16="http://schemas.microsoft.com/office/drawing/2014/main" id="{5DCDE2C8-AEF7-4891-8A0A-CAA327EF59D4}"/>
                </a:ext>
              </a:extLst>
            </p:cNvPr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>
              <a:extLst>
                <a:ext uri="{FF2B5EF4-FFF2-40B4-BE49-F238E27FC236}">
                  <a16:creationId xmlns:a16="http://schemas.microsoft.com/office/drawing/2014/main" id="{DFA17038-AC38-47E1-BF4E-63A2EA93C90E}"/>
                </a:ext>
              </a:extLst>
            </p:cNvPr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>
              <a:extLst>
                <a:ext uri="{FF2B5EF4-FFF2-40B4-BE49-F238E27FC236}">
                  <a16:creationId xmlns:a16="http://schemas.microsoft.com/office/drawing/2014/main" id="{AD7D109E-070A-46C8-A5E0-A7AC21C96E87}"/>
                </a:ext>
              </a:extLst>
            </p:cNvPr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DEF1B253-2C28-4A38-91E4-53F6A90925A8}"/>
                </a:ext>
              </a:extLst>
            </p:cNvPr>
            <p:cNvSpPr/>
            <p:nvPr/>
          </p:nvSpPr>
          <p:spPr>
            <a:xfrm>
              <a:off x="0" y="4012981"/>
              <a:ext cx="449263" cy="2845019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E8A0E9DE-C4C7-4902-A66D-9B929816F7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77863" y="609600"/>
            <a:ext cx="8596312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8D98FAEA-6C87-480A-8BC7-FCAEE19196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77863" y="2160588"/>
            <a:ext cx="8596312" cy="388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37D31E-0C41-4F01-8A5A-60AF9B20D0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205663" y="6042025"/>
            <a:ext cx="9112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01FD6A-3DB0-48B5-8FB3-2C2E905FA8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7863" y="6042025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Team KY ECHO SCOPE Fall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B11B34-9800-40C2-B711-E2233C2669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89963" y="6042025"/>
            <a:ext cx="684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1"/>
                </a:solidFill>
                <a:latin typeface="+mn-lt"/>
              </a:defRPr>
            </a:lvl1pPr>
          </a:lstStyle>
          <a:p>
            <a:pPr>
              <a:defRPr/>
            </a:pPr>
            <a:fld id="{61126EA0-F31E-4CD2-8253-BB24DD67C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32" r:id="rId11"/>
    <p:sldLayoutId id="2147483726" r:id="rId12"/>
    <p:sldLayoutId id="2147483733" r:id="rId13"/>
    <p:sldLayoutId id="2147483727" r:id="rId14"/>
    <p:sldLayoutId id="2147483728" r:id="rId15"/>
    <p:sldLayoutId id="2147483729" r:id="rId16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cf.hhs.gov/ohs" TargetMode="External"/><Relationship Id="rId2" Type="http://schemas.openxmlformats.org/officeDocument/2006/relationships/hyperlink" Target="http://www.eccpct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easterseals.com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dilearning.org/project-scope-echo-series-fall-2021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uky.zoom.us/j/88941045919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reativecommons.org/licenses/by-sa/3.0/" TargetMode="External"/><Relationship Id="rId4" Type="http://schemas.openxmlformats.org/officeDocument/2006/relationships/hyperlink" Target="https://simple.wiktionary.org/wiki/book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caroline.Gooden@uky.edu" TargetMode="External"/><Relationship Id="rId7" Type="http://schemas.openxmlformats.org/officeDocument/2006/relationships/hyperlink" Target="mailto:Juliet.souders@uky.edu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Mikaela.roark@uky.edu" TargetMode="External"/><Relationship Id="rId5" Type="http://schemas.openxmlformats.org/officeDocument/2006/relationships/hyperlink" Target="mailto:brandon.cannada@uky.edu" TargetMode="External"/><Relationship Id="rId4" Type="http://schemas.openxmlformats.org/officeDocument/2006/relationships/hyperlink" Target="mailto:christine.hausman@uky.ed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DE8E6F17-F6A8-4C4C-BB38-14328E707D2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194050" y="957263"/>
            <a:ext cx="4384675" cy="1508125"/>
          </a:xfrm>
        </p:spPr>
        <p:txBody>
          <a:bodyPr/>
          <a:lstStyle/>
          <a:p>
            <a:pPr algn="l" eaLnBrk="1" hangingPunct="1"/>
            <a:r>
              <a:rPr lang="en-US" altLang="en-US" sz="6600">
                <a:solidFill>
                  <a:schemeClr val="tx1"/>
                </a:solidFill>
              </a:rPr>
              <a:t>WELCOME</a:t>
            </a:r>
          </a:p>
        </p:txBody>
      </p:sp>
      <p:sp>
        <p:nvSpPr>
          <p:cNvPr id="7171" name="Subtitle 2">
            <a:extLst>
              <a:ext uri="{FF2B5EF4-FFF2-40B4-BE49-F238E27FC236}">
                <a16:creationId xmlns:a16="http://schemas.microsoft.com/office/drawing/2014/main" id="{18252144-C1CD-408B-AE2A-A2E671C8EB5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227138" y="2592388"/>
            <a:ext cx="9205912" cy="2538412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altLang="en-US" sz="3200" b="1">
                <a:solidFill>
                  <a:schemeClr val="tx1"/>
                </a:solidFill>
                <a:latin typeface="Arial"/>
                <a:cs typeface="Arial"/>
              </a:rPr>
              <a:t>KY’s Project SCOPE:         </a:t>
            </a:r>
          </a:p>
          <a:p>
            <a:pPr algn="l" eaLnBrk="1" hangingPunct="1">
              <a:lnSpc>
                <a:spcPct val="90000"/>
              </a:lnSpc>
            </a:pPr>
            <a:r>
              <a:rPr lang="en-US" altLang="en-US" sz="3200" b="1">
                <a:solidFill>
                  <a:schemeClr val="tx1"/>
                </a:solidFill>
                <a:latin typeface="Arial"/>
                <a:cs typeface="Arial"/>
              </a:rPr>
              <a:t>Supporting Children of the Opioid Epidemic</a:t>
            </a:r>
          </a:p>
          <a:p>
            <a:pPr algn="l">
              <a:lnSpc>
                <a:spcPct val="90000"/>
              </a:lnSpc>
            </a:pPr>
            <a:endParaRPr lang="en-US" altLang="en-US" sz="3200" b="1">
              <a:solidFill>
                <a:schemeClr val="tx1"/>
              </a:solidFill>
              <a:latin typeface="Arial"/>
              <a:cs typeface="Arial"/>
            </a:endParaRPr>
          </a:p>
          <a:p>
            <a:pPr algn="l" eaLnBrk="1" hangingPunct="1">
              <a:lnSpc>
                <a:spcPct val="90000"/>
              </a:lnSpc>
            </a:pPr>
            <a:r>
              <a:rPr lang="en-US" altLang="en-US" sz="3200" b="1">
                <a:solidFill>
                  <a:schemeClr val="tx1"/>
                </a:solidFill>
                <a:latin typeface="Arial"/>
                <a:cs typeface="Arial"/>
              </a:rPr>
              <a:t>November 30, 2021</a:t>
            </a:r>
            <a:endParaRPr lang="en-US" altLang="en-US" sz="3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hangingPunct="1">
              <a:lnSpc>
                <a:spcPct val="90000"/>
              </a:lnSpc>
            </a:pPr>
            <a:endParaRPr lang="en-US" altLang="en-US" sz="3200" b="1">
              <a:solidFill>
                <a:schemeClr val="tx1"/>
              </a:solidFill>
              <a:latin typeface="Arial"/>
              <a:cs typeface="Arial"/>
            </a:endParaRPr>
          </a:p>
          <a:p>
            <a:pPr algn="l" eaLnBrk="1" hangingPunct="1">
              <a:lnSpc>
                <a:spcPct val="90000"/>
              </a:lnSpc>
            </a:pPr>
            <a:endParaRPr lang="en-US" altLang="en-US" sz="28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72" name="Slide Number Placeholder 4">
            <a:extLst>
              <a:ext uri="{FF2B5EF4-FFF2-40B4-BE49-F238E27FC236}">
                <a16:creationId xmlns:a16="http://schemas.microsoft.com/office/drawing/2014/main" id="{BBD1A2C4-CB2A-4C60-9A34-8EE2A52F05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DAC22CD8-888A-48E6-95D9-B83EBE6B18B7}" type="slidenum">
              <a:rPr lang="en-US" altLang="en-US" smtClean="0">
                <a:solidFill>
                  <a:schemeClr val="accent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1</a:t>
            </a:fld>
            <a:endParaRPr lang="en-US" altLang="en-US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13A07-C71C-4A26-A812-C010B82E6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Strategies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B83359-4EFD-4E39-BA07-53A33F0F19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9968" y="1046164"/>
            <a:ext cx="10259548" cy="3881437"/>
          </a:xfrm>
        </p:spPr>
        <p:txBody>
          <a:bodyPr/>
          <a:lstStyle/>
          <a:p>
            <a:pPr marL="0" indent="0">
              <a:buNone/>
            </a:pPr>
            <a:endParaRPr lang="en-US" sz="2000">
              <a:solidFill>
                <a:schemeClr val="tx1"/>
              </a:solidFill>
              <a:ea typeface="+mn-lt"/>
              <a:cs typeface="+mn-lt"/>
            </a:endParaRPr>
          </a:p>
          <a:p>
            <a:r>
              <a:rPr lang="en-US" sz="2000"/>
              <a:t>Investigate music classes</a:t>
            </a:r>
          </a:p>
          <a:p>
            <a:r>
              <a:rPr lang="en-US" sz="2000"/>
              <a:t>Use music and song to teach Katie</a:t>
            </a:r>
          </a:p>
          <a:p>
            <a:r>
              <a:rPr lang="en-US" sz="2000"/>
              <a:t>Pursue referral for speech and occupational therapy</a:t>
            </a:r>
          </a:p>
          <a:p>
            <a:r>
              <a:rPr lang="en-US" sz="2000"/>
              <a:t>Pursue diagnostic evaluation</a:t>
            </a:r>
          </a:p>
          <a:p>
            <a:r>
              <a:rPr lang="en-US" sz="2000"/>
              <a:t>Pursue public preschool</a:t>
            </a:r>
          </a:p>
          <a:p>
            <a:pPr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endParaRPr lang="en-US"/>
          </a:p>
          <a:p>
            <a:pPr marL="0" indent="0">
              <a:buNone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E445FB-784D-490E-A48B-EBC2EB6DA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EA26C2-DCF6-476F-8A0A-772084355778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9D9E150-A582-4FDA-9EEA-6A0690294FA1}"/>
              </a:ext>
            </a:extLst>
          </p:cNvPr>
          <p:cNvSpPr/>
          <p:nvPr/>
        </p:nvSpPr>
        <p:spPr>
          <a:xfrm>
            <a:off x="5011408" y="3244334"/>
            <a:ext cx="184731" cy="369332"/>
          </a:xfrm>
          <a:prstGeom prst="rect">
            <a:avLst/>
          </a:prstGeom>
        </p:spPr>
        <p:txBody>
          <a:bodyPr wrap="none" lIns="91440" tIns="45720" rIns="91440" bIns="45720" anchor="t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2988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13A07-C71C-4A26-A812-C010B82E6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Resources for Child and Family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B83359-4EFD-4E39-BA07-53A33F0F19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863" y="450850"/>
            <a:ext cx="10199244" cy="3881437"/>
          </a:xfrm>
        </p:spPr>
        <p:txBody>
          <a:bodyPr/>
          <a:lstStyle/>
          <a:p>
            <a:pPr>
              <a:buNone/>
            </a:pPr>
            <a:endParaRPr lang="en-US" sz="1600"/>
          </a:p>
          <a:p>
            <a:pPr indent="0">
              <a:buNone/>
            </a:pPr>
            <a:endParaRPr lang="en-US" sz="2000">
              <a:ea typeface="+mn-lt"/>
              <a:cs typeface="+mn-lt"/>
            </a:endParaRPr>
          </a:p>
          <a:p>
            <a:r>
              <a:rPr lang="en-US" sz="2000">
                <a:solidFill>
                  <a:schemeClr val="tx1"/>
                </a:solidFill>
                <a:ea typeface="+mn-lt"/>
                <a:cs typeface="+mn-lt"/>
              </a:rPr>
              <a:t>Local school district for preschool services</a:t>
            </a:r>
          </a:p>
          <a:p>
            <a:pPr>
              <a:buFont typeface="'Wingdings 3',Sans-Serif" panose="05040102010807070707" pitchFamily="18" charset="2"/>
            </a:pPr>
            <a:r>
              <a:rPr lang="en-US" sz="2000">
                <a:solidFill>
                  <a:schemeClr val="tx1"/>
                </a:solidFill>
              </a:rPr>
              <a:t>Early Childhood Consultant Program: Mental health services </a:t>
            </a:r>
            <a:r>
              <a:rPr lang="en-US" sz="2000" u="sng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http://www.eccpct.com/</a:t>
            </a:r>
            <a:endParaRPr lang="en-US" sz="2000">
              <a:solidFill>
                <a:schemeClr val="tx1"/>
              </a:solidFill>
              <a:ea typeface="+mn-lt"/>
              <a:cs typeface="+mn-lt"/>
            </a:endParaRPr>
          </a:p>
          <a:p>
            <a:pPr>
              <a:buFont typeface="'Wingdings 3',Sans-Serif" panose="05040102010807070707" pitchFamily="18" charset="2"/>
            </a:pPr>
            <a:r>
              <a:rPr lang="en-US" sz="2000">
                <a:solidFill>
                  <a:schemeClr val="tx1"/>
                </a:solidFill>
              </a:rPr>
              <a:t>Head Start for speech, occupational, physical therapy  </a:t>
            </a:r>
            <a:r>
              <a:rPr lang="en-US" sz="2000" u="sng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https://www.acf.hhs.gov/ohs</a:t>
            </a:r>
            <a:endParaRPr lang="en-US" sz="2000">
              <a:solidFill>
                <a:schemeClr val="tx1"/>
              </a:solidFill>
              <a:ea typeface="+mn-lt"/>
              <a:cs typeface="+mn-lt"/>
            </a:endParaRPr>
          </a:p>
          <a:p>
            <a:pPr>
              <a:buFont typeface="'Wingdings 3',Sans-Serif" panose="05040102010807070707" pitchFamily="18" charset="2"/>
            </a:pPr>
            <a:r>
              <a:rPr lang="en-US" sz="2000">
                <a:solidFill>
                  <a:schemeClr val="tx1"/>
                </a:solidFill>
              </a:rPr>
              <a:t>Easter Seals: OT/PT/Speech  </a:t>
            </a:r>
            <a:r>
              <a:rPr lang="en-US" sz="2000" u="sng">
                <a:solidFill>
                  <a:schemeClr val="tx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https://www.easterseals.com/</a:t>
            </a:r>
            <a:endParaRPr lang="en-US" sz="2000">
              <a:solidFill>
                <a:schemeClr val="tx1"/>
              </a:solidFill>
              <a:ea typeface="+mn-lt"/>
              <a:cs typeface="+mn-lt"/>
            </a:endParaRPr>
          </a:p>
          <a:p>
            <a:pPr>
              <a:buFont typeface="'Wingdings 3',Sans-Serif" panose="05040102010807070707" pitchFamily="18" charset="2"/>
            </a:pPr>
            <a:endParaRPr lang="en-US" sz="2000">
              <a:solidFill>
                <a:schemeClr val="tx1"/>
              </a:solidFill>
            </a:endParaRPr>
          </a:p>
          <a:p>
            <a:endParaRPr lang="en-US" sz="2000"/>
          </a:p>
          <a:p>
            <a:pPr marL="0" indent="0">
              <a:buNone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E445FB-784D-490E-A48B-EBC2EB6DA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EA26C2-DCF6-476F-8A0A-772084355778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32BB282-E91A-44E7-9E8F-2367CC4BC590}"/>
              </a:ext>
            </a:extLst>
          </p:cNvPr>
          <p:cNvSpPr/>
          <p:nvPr/>
        </p:nvSpPr>
        <p:spPr>
          <a:xfrm>
            <a:off x="5011408" y="3244334"/>
            <a:ext cx="184731" cy="369332"/>
          </a:xfrm>
          <a:prstGeom prst="rect">
            <a:avLst/>
          </a:prstGeom>
        </p:spPr>
        <p:txBody>
          <a:bodyPr wrap="none" lIns="91440" tIns="45720" rIns="91440" bIns="45720" anchor="t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0005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2223F0F6-9485-4CD2-85B9-4F6EE52514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Resource Materials and Zoom (Brandon)</a:t>
            </a:r>
            <a:br>
              <a:rPr lang="en-US" altLang="en-US"/>
            </a:br>
            <a:endParaRPr lang="en-US" altLang="en-US"/>
          </a:p>
        </p:txBody>
      </p:sp>
      <p:sp>
        <p:nvSpPr>
          <p:cNvPr id="17411" name="Content Placeholder 2">
            <a:extLst>
              <a:ext uri="{FF2B5EF4-FFF2-40B4-BE49-F238E27FC236}">
                <a16:creationId xmlns:a16="http://schemas.microsoft.com/office/drawing/2014/main" id="{8103C5A1-7021-4497-B5ED-C6B209495E5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6575" y="1276555"/>
            <a:ext cx="8596313" cy="4321175"/>
          </a:xfrm>
        </p:spPr>
        <p:txBody>
          <a:bodyPr/>
          <a:lstStyle/>
          <a:p>
            <a:r>
              <a:rPr lang="en-US" altLang="en-US" sz="2400" dirty="0">
                <a:latin typeface="Arial"/>
                <a:cs typeface="Arial"/>
              </a:rPr>
              <a:t>Resource materials including CEU information available at </a:t>
            </a:r>
            <a:r>
              <a:rPr lang="en-US" sz="2400" dirty="0">
                <a:hlinkClick r:id="rId3" tooltip="https://www.hdilearning.org/project-scope-echo-series-fall-2021/"/>
              </a:rPr>
              <a:t>https://www.hdilearning.org/project-scope-echo-series-fall-2021/</a:t>
            </a:r>
            <a:r>
              <a:rPr lang="en-US" sz="2400" dirty="0"/>
              <a:t> </a:t>
            </a:r>
          </a:p>
          <a:p>
            <a:pPr eaLnBrk="1" hangingPunct="1"/>
            <a:r>
              <a:rPr lang="en-US" altLang="en-US" sz="2400" dirty="0">
                <a:solidFill>
                  <a:schemeClr val="tx1"/>
                </a:solidFill>
                <a:latin typeface="Arial"/>
                <a:cs typeface="Arial"/>
              </a:rPr>
              <a:t>Please contact </a:t>
            </a:r>
            <a:r>
              <a:rPr lang="en-US" altLang="en-US" sz="2400" b="1" dirty="0">
                <a:solidFill>
                  <a:schemeClr val="tx1"/>
                </a:solidFill>
                <a:latin typeface="Arial"/>
                <a:cs typeface="Arial"/>
              </a:rPr>
              <a:t>brandon.cannada@uky.edu </a:t>
            </a:r>
            <a:r>
              <a:rPr lang="en-US" altLang="en-US" sz="2400" dirty="0">
                <a:solidFill>
                  <a:schemeClr val="tx1"/>
                </a:solidFill>
                <a:latin typeface="Arial"/>
                <a:cs typeface="Arial"/>
              </a:rPr>
              <a:t>for</a:t>
            </a:r>
            <a:r>
              <a:rPr lang="en-US" altLang="en-US" sz="2400" b="1" dirty="0">
                <a:solidFill>
                  <a:schemeClr val="tx1"/>
                </a:solidFill>
                <a:latin typeface="Arial"/>
                <a:cs typeface="Arial"/>
              </a:rPr>
              <a:t> </a:t>
            </a:r>
            <a:r>
              <a:rPr lang="en-US" altLang="en-US" sz="2400" dirty="0">
                <a:solidFill>
                  <a:schemeClr val="tx1"/>
                </a:solidFill>
                <a:latin typeface="Arial"/>
                <a:cs typeface="Arial"/>
              </a:rPr>
              <a:t>assistance with technology</a:t>
            </a:r>
          </a:p>
          <a:p>
            <a:pPr eaLnBrk="1" hangingPunct="1"/>
            <a:r>
              <a:rPr lang="en-US" altLang="en-US" sz="2400" dirty="0">
                <a:latin typeface="Arial"/>
                <a:cs typeface="Arial"/>
              </a:rPr>
              <a:t>Rejoin zoom anytime bounced off at </a:t>
            </a:r>
            <a:r>
              <a:rPr lang="en-US" sz="2400" u="sng" dirty="0">
                <a:latin typeface="Arial"/>
                <a:cs typeface="Arial"/>
                <a:hlinkClick r:id="rId4"/>
              </a:rPr>
              <a:t>https://uky.zoom.us/j/88941045919</a:t>
            </a:r>
            <a:endParaRPr lang="en-US" altLang="en-US" sz="2400" dirty="0">
              <a:latin typeface="Arial"/>
              <a:cs typeface="Arial"/>
            </a:endParaRPr>
          </a:p>
          <a:p>
            <a:pPr eaLnBrk="1" hangingPunct="1"/>
            <a:r>
              <a:rPr lang="en-US" altLang="en-US" sz="2400" dirty="0">
                <a:latin typeface="Arial"/>
                <a:cs typeface="Arial"/>
              </a:rPr>
              <a:t>Please be patient as Brandon assigns you to small groups</a:t>
            </a:r>
          </a:p>
          <a:p>
            <a:pPr eaLnBrk="1" hangingPunct="1"/>
            <a:endParaRPr lang="en-US" alt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</p:txBody>
      </p:sp>
      <p:sp>
        <p:nvSpPr>
          <p:cNvPr id="17412" name="Slide Number Placeholder 4">
            <a:extLst>
              <a:ext uri="{FF2B5EF4-FFF2-40B4-BE49-F238E27FC236}">
                <a16:creationId xmlns:a16="http://schemas.microsoft.com/office/drawing/2014/main" id="{787C412D-8CB1-4B0E-BF7F-B0D7A2288E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0C4A14FD-FF99-40E0-A6D4-D64766134F41}" type="slidenum">
              <a:rPr lang="en-US" altLang="en-US" smtClean="0">
                <a:solidFill>
                  <a:schemeClr val="accent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12</a:t>
            </a:fld>
            <a:endParaRPr lang="en-US" altLang="en-US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1E18C-0EEE-4CB6-ABE9-D12497F93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993" y="462701"/>
            <a:ext cx="9795207" cy="1320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First Breakout Groups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F864E-5869-42D5-8AED-65B716AA25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1731" y="1454728"/>
            <a:ext cx="9795207" cy="2154436"/>
          </a:xfrm>
        </p:spPr>
        <p:txBody>
          <a:bodyPr/>
          <a:lstStyle/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altLang="en-US" sz="2400" dirty="0">
                <a:solidFill>
                  <a:schemeClr val="tx1"/>
                </a:solidFill>
              </a:rPr>
              <a:t>Discuss; Select recorder and reporter</a:t>
            </a:r>
          </a:p>
          <a:p>
            <a:r>
              <a:rPr lang="en-US" altLang="en-US" sz="2400" dirty="0">
                <a:solidFill>
                  <a:schemeClr val="tx1"/>
                </a:solidFill>
              </a:rPr>
              <a:t>1) Take-aways from sessions</a:t>
            </a:r>
          </a:p>
          <a:p>
            <a:r>
              <a:rPr lang="en-US" altLang="en-US" sz="2400" dirty="0">
                <a:solidFill>
                  <a:schemeClr val="tx1"/>
                </a:solidFill>
              </a:rPr>
              <a:t>2) Who else needs these SCOPE resources? </a:t>
            </a:r>
          </a:p>
          <a:p>
            <a:r>
              <a:rPr lang="en-US" altLang="en-US" sz="2400" dirty="0">
                <a:solidFill>
                  <a:schemeClr val="tx1"/>
                </a:solidFill>
              </a:rPr>
              <a:t>3) What additional resources would be helpful? </a:t>
            </a:r>
          </a:p>
          <a:p>
            <a:r>
              <a:rPr lang="en-US" altLang="en-US" sz="2400" dirty="0">
                <a:solidFill>
                  <a:schemeClr val="tx1"/>
                </a:solidFill>
              </a:rPr>
              <a:t>4) What format of information is most helpful for use?</a:t>
            </a:r>
          </a:p>
          <a:p>
            <a:pPr marL="285750" indent="-285750">
              <a:buFont typeface="Wingdings" panose="05040102010807070707" pitchFamily="18" charset="2"/>
              <a:buChar char="Ø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55B067-91E0-44E7-96DC-D08C03390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EA5FFD0-0682-4E46-BD81-E7535D0AA88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5656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1E18C-0EEE-4CB6-ABE9-D12497F93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993" y="462701"/>
            <a:ext cx="9795207" cy="1320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Reports from Breakout Groups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F864E-5869-42D5-8AED-65B716AA25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1731" y="1454728"/>
            <a:ext cx="9795207" cy="2154436"/>
          </a:xfrm>
        </p:spPr>
        <p:txBody>
          <a:bodyPr/>
          <a:lstStyle/>
          <a:p>
            <a:r>
              <a:rPr lang="en-US" altLang="en-US" sz="2400" dirty="0">
                <a:solidFill>
                  <a:schemeClr val="tx1"/>
                </a:solidFill>
              </a:rPr>
              <a:t>1) Take-aways from sessions</a:t>
            </a:r>
          </a:p>
          <a:p>
            <a:r>
              <a:rPr lang="en-US" altLang="en-US" sz="2400" dirty="0">
                <a:solidFill>
                  <a:schemeClr val="tx1"/>
                </a:solidFill>
              </a:rPr>
              <a:t>2) Who else needs SCOPE resources</a:t>
            </a:r>
          </a:p>
          <a:p>
            <a:r>
              <a:rPr lang="en-US" altLang="en-US" sz="2400" dirty="0">
                <a:solidFill>
                  <a:schemeClr val="tx1"/>
                </a:solidFill>
              </a:rPr>
              <a:t>3) Additional resources that would be helpful</a:t>
            </a:r>
          </a:p>
          <a:p>
            <a:r>
              <a:rPr lang="en-US" altLang="en-US" sz="2400" dirty="0">
                <a:solidFill>
                  <a:schemeClr val="tx1"/>
                </a:solidFill>
              </a:rPr>
              <a:t>4) What format of information is most helpful for use</a:t>
            </a:r>
          </a:p>
          <a:p>
            <a:pPr marL="285750" indent="-285750">
              <a:buFont typeface="Wingdings" panose="05040102010807070707" pitchFamily="18" charset="2"/>
              <a:buChar char="Ø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55B067-91E0-44E7-96DC-D08C03390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EA5FFD0-0682-4E46-BD81-E7535D0AA88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1251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540863C3-2E05-4D6C-B7ED-10D9CE01FF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77862" y="609600"/>
            <a:ext cx="9055049" cy="13208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1"/>
                </a:solidFill>
              </a:rPr>
              <a:t>Introduce SCOPE Summary Sheets (Juliet)</a:t>
            </a:r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8C103CBD-7CF5-457A-85B4-D094D5CC688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50863" y="1821921"/>
            <a:ext cx="9055050" cy="3881437"/>
          </a:xfrm>
        </p:spPr>
        <p:txBody>
          <a:bodyPr/>
          <a:lstStyle/>
          <a:p>
            <a:r>
              <a:rPr lang="en-US" altLang="en-US" sz="3200" dirty="0"/>
              <a:t>Summary Sheet 1: Trauma-Informed Interventions (Miriam Silman here as resource) </a:t>
            </a:r>
            <a:endParaRPr lang="en-US" dirty="0"/>
          </a:p>
          <a:p>
            <a:r>
              <a:rPr lang="en-US" altLang="en-US" sz="3200" dirty="0"/>
              <a:t>Summary Sheet 2: Sensory Development</a:t>
            </a:r>
            <a:endParaRPr lang="en-US" dirty="0"/>
          </a:p>
        </p:txBody>
      </p:sp>
      <p:sp>
        <p:nvSpPr>
          <p:cNvPr id="19460" name="Slide Number Placeholder 3">
            <a:extLst>
              <a:ext uri="{FF2B5EF4-FFF2-40B4-BE49-F238E27FC236}">
                <a16:creationId xmlns:a16="http://schemas.microsoft.com/office/drawing/2014/main" id="{5A9F65CD-0276-4DFF-8E1D-8CF7662886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AC61774C-870E-48B7-B666-13CAA429CDC1}" type="slidenum">
              <a:rPr lang="en-US" altLang="en-US" smtClean="0">
                <a:solidFill>
                  <a:schemeClr val="accent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15</a:t>
            </a:fld>
            <a:endParaRPr lang="en-US" altLang="en-US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1E18C-0EEE-4CB6-ABE9-D12497F93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993" y="462701"/>
            <a:ext cx="9795207" cy="1320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Second Breakout Groups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F864E-5869-42D5-8AED-65B716AA25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1731" y="1454728"/>
            <a:ext cx="9896351" cy="2154436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ea typeface="+mn-lt"/>
                <a:cs typeface="+mn-lt"/>
              </a:rPr>
              <a:t>For the second breakout session, select your group based on one of the two topics below. </a:t>
            </a:r>
          </a:p>
          <a:p>
            <a:pPr marL="0" indent="0">
              <a:buNone/>
            </a:pPr>
            <a:r>
              <a:rPr lang="en-US" sz="2400" dirty="0">
                <a:ea typeface="+mn-lt"/>
                <a:cs typeface="+mn-lt"/>
              </a:rPr>
              <a:t>In groups, list </a:t>
            </a:r>
            <a:r>
              <a:rPr lang="en-US" sz="2400" b="1" dirty="0">
                <a:ea typeface="+mn-lt"/>
                <a:cs typeface="+mn-lt"/>
              </a:rPr>
              <a:t>strengths and recommendations</a:t>
            </a:r>
            <a:r>
              <a:rPr lang="en-US" sz="2400" dirty="0">
                <a:ea typeface="+mn-lt"/>
                <a:cs typeface="+mn-lt"/>
              </a:rPr>
              <a:t> for the summary sheet. </a:t>
            </a:r>
            <a:r>
              <a:rPr lang="en-US" sz="2400" dirty="0"/>
              <a:t>Select </a:t>
            </a:r>
            <a:r>
              <a:rPr lang="en-US" sz="2400" dirty="0">
                <a:ea typeface="+mn-lt"/>
                <a:cs typeface="+mn-lt"/>
              </a:rPr>
              <a:t>a recorder and reporter.</a:t>
            </a:r>
            <a:endParaRPr lang="en-US" dirty="0"/>
          </a:p>
          <a:p>
            <a:pPr>
              <a:buFont typeface="Wingdings" panose="05040102010807070707" pitchFamily="18" charset="2"/>
              <a:buChar char="Ø"/>
            </a:pPr>
            <a:r>
              <a:rPr lang="en-US" sz="2400" dirty="0"/>
              <a:t>1: Trauma-Informed Intervention OR</a:t>
            </a:r>
            <a:endParaRPr lang="en-US" dirty="0"/>
          </a:p>
          <a:p>
            <a:pPr>
              <a:buFont typeface="Wingdings" panose="05040102010807070707" pitchFamily="18" charset="2"/>
              <a:buChar char="Ø"/>
            </a:pPr>
            <a:r>
              <a:rPr lang="en-US" sz="2400" dirty="0"/>
              <a:t>2: Sensory Development</a:t>
            </a:r>
          </a:p>
          <a:p>
            <a:pPr marL="285750" indent="-285750">
              <a:buFont typeface="Wingdings" panose="05040102010807070707" pitchFamily="18" charset="2"/>
              <a:buChar char="Ø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55B067-91E0-44E7-96DC-D08C03390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EA5FFD0-0682-4E46-BD81-E7535D0AA88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7570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1E18C-0EEE-4CB6-ABE9-D12497F93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993" y="462701"/>
            <a:ext cx="9795207" cy="1320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Large Group Discussion of Summary Sheets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F864E-5869-42D5-8AED-65B716AA25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1731" y="1454728"/>
            <a:ext cx="9896351" cy="2154436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ea typeface="+mn-lt"/>
                <a:cs typeface="+mn-lt"/>
              </a:rPr>
              <a:t>Share feedback for:</a:t>
            </a:r>
            <a:endParaRPr lang="en-US" dirty="0"/>
          </a:p>
          <a:p>
            <a:pPr>
              <a:buFont typeface="Wingdings" panose="05040102010807070707" pitchFamily="18" charset="2"/>
              <a:buChar char="Ø"/>
            </a:pPr>
            <a:r>
              <a:rPr lang="en-US" sz="2400" dirty="0"/>
              <a:t>1: Trauma-Informed Intervention</a:t>
            </a:r>
            <a:endParaRPr lang="en-US" dirty="0"/>
          </a:p>
          <a:p>
            <a:pPr>
              <a:buFont typeface="Wingdings" panose="05040102010807070707" pitchFamily="18" charset="2"/>
              <a:buChar char="Ø"/>
            </a:pPr>
            <a:r>
              <a:rPr lang="en-US" sz="2400" dirty="0"/>
              <a:t>2: Sensory Development</a:t>
            </a:r>
          </a:p>
          <a:p>
            <a:pPr marL="285750" indent="-285750">
              <a:buFont typeface="Wingdings" panose="05040102010807070707" pitchFamily="18" charset="2"/>
              <a:buChar char="Ø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55B067-91E0-44E7-96DC-D08C03390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EA5FFD0-0682-4E46-BD81-E7535D0AA88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6166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>
            <a:extLst>
              <a:ext uri="{FF2B5EF4-FFF2-40B4-BE49-F238E27FC236}">
                <a16:creationId xmlns:a16="http://schemas.microsoft.com/office/drawing/2014/main" id="{87E21EAE-9287-48E1-A98D-6DCA37E3F9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Evaluation </a:t>
            </a:r>
            <a:r>
              <a:rPr lang="en-US" altLang="en-US"/>
              <a:t> </a:t>
            </a:r>
          </a:p>
        </p:txBody>
      </p:sp>
      <p:sp>
        <p:nvSpPr>
          <p:cNvPr id="31747" name="Content Placeholder 2">
            <a:extLst>
              <a:ext uri="{FF2B5EF4-FFF2-40B4-BE49-F238E27FC236}">
                <a16:creationId xmlns:a16="http://schemas.microsoft.com/office/drawing/2014/main" id="{949CE3FE-4E3F-4E4B-BFE5-FDBDC234973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47521" y="1669299"/>
            <a:ext cx="8596312" cy="3881437"/>
          </a:xfrm>
        </p:spPr>
        <p:txBody>
          <a:bodyPr/>
          <a:lstStyle/>
          <a:p>
            <a:pPr eaLnBrk="1" hangingPunct="1"/>
            <a:r>
              <a:rPr lang="en-US" altLang="en-US" sz="2400" dirty="0">
                <a:solidFill>
                  <a:schemeClr val="tx1"/>
                </a:solidFill>
              </a:rPr>
              <a:t>Please complete session and final evaluations 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altLang="en-US" sz="2400" dirty="0">
                <a:solidFill>
                  <a:schemeClr val="tx1"/>
                </a:solidFill>
              </a:rPr>
              <a:t>Incentives: </a:t>
            </a:r>
          </a:p>
          <a:p>
            <a:pPr lvl="1" eaLnBrk="1" hangingPunct="1"/>
            <a:r>
              <a:rPr lang="en-US" altLang="en-US" sz="2200" dirty="0">
                <a:solidFill>
                  <a:schemeClr val="tx1"/>
                </a:solidFill>
              </a:rPr>
              <a:t>Random drawing based on this session’s evaluations </a:t>
            </a:r>
          </a:p>
          <a:p>
            <a:pPr lvl="1"/>
            <a:r>
              <a:rPr lang="en-US" altLang="en-US" sz="2200" dirty="0">
                <a:solidFill>
                  <a:schemeClr val="tx1"/>
                </a:solidFill>
              </a:rPr>
              <a:t>Book choices will be emailed to those who attended 8 sessions and completed 8 evaluations </a:t>
            </a:r>
            <a:endParaRPr lang="en-US" dirty="0">
              <a:solidFill>
                <a:schemeClr val="tx1"/>
              </a:solidFill>
            </a:endParaRPr>
          </a:p>
          <a:p>
            <a:endParaRPr lang="en-US" altLang="en-US" sz="2400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POLL: Do you need a general completion certificate for your records and/or CEUs (in addition to ECE-TRIS credit)?</a:t>
            </a:r>
          </a:p>
          <a:p>
            <a:endParaRPr lang="en-US" sz="2400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748" name="Slide Number Placeholder 3">
            <a:extLst>
              <a:ext uri="{FF2B5EF4-FFF2-40B4-BE49-F238E27FC236}">
                <a16:creationId xmlns:a16="http://schemas.microsoft.com/office/drawing/2014/main" id="{EE28C3AA-C7EF-4DF5-A424-CF0D726EC5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85F44841-AE52-4CBD-92DE-442B94EBC5D2}" type="slidenum">
              <a:rPr lang="en-US" altLang="en-US" smtClean="0">
                <a:solidFill>
                  <a:schemeClr val="accent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18</a:t>
            </a:fld>
            <a:endParaRPr lang="en-US" altLang="en-US">
              <a:solidFill>
                <a:schemeClr val="accent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CAA21A1-64B6-4DE8-A332-3075D77E0A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8260798" y="1922506"/>
            <a:ext cx="3026926" cy="168751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E506CED-FFB1-4576-B075-06DA68AA0227}"/>
              </a:ext>
            </a:extLst>
          </p:cNvPr>
          <p:cNvSpPr txBox="1"/>
          <p:nvPr/>
        </p:nvSpPr>
        <p:spPr>
          <a:xfrm>
            <a:off x="8795904" y="3731974"/>
            <a:ext cx="2659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hlinkClick r:id="rId4" tooltip="https://simple.wiktionary.org/wiki/book"/>
              </a:rPr>
              <a:t>This Photo</a:t>
            </a:r>
            <a:r>
              <a:rPr lang="en-US" sz="900" dirty="0"/>
              <a:t> by Unknown Author is licensed under </a:t>
            </a:r>
            <a:r>
              <a:rPr lang="en-US" sz="900" dirty="0">
                <a:hlinkClick r:id="rId5" tooltip="https://creativecommons.org/licenses/by-sa/3.0/"/>
              </a:rPr>
              <a:t>CC BY-SA</a:t>
            </a:r>
            <a:endParaRPr lang="en-US" sz="9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>
            <a:extLst>
              <a:ext uri="{FF2B5EF4-FFF2-40B4-BE49-F238E27FC236}">
                <a16:creationId xmlns:a16="http://schemas.microsoft.com/office/drawing/2014/main" id="{06EE4522-A057-4BC3-BF07-E365FC9331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67250" y="167148"/>
            <a:ext cx="8596312" cy="13208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1"/>
                </a:solidFill>
              </a:rPr>
              <a:t>Send Final Feedback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2DCC14-C6EB-4720-BA50-A5B33C17E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3311" y="1382721"/>
            <a:ext cx="10181872" cy="3881438"/>
          </a:xfrm>
        </p:spPr>
        <p:txBody>
          <a:bodyPr rtlCol="0">
            <a:noAutofit/>
          </a:bodyPr>
          <a:lstStyle/>
          <a:p>
            <a:pPr marL="457200" indent="-457200" eaLnBrk="1" fontAlgn="auto" hangingPunct="1">
              <a:spcAft>
                <a:spcPts val="0"/>
              </a:spcAft>
              <a:buFont typeface="Wingdings" charset="2"/>
              <a:buChar char="Ø"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Project Dire</a:t>
            </a:r>
            <a:r>
              <a:rPr lang="en-US" sz="2400" dirty="0">
                <a:solidFill>
                  <a:schemeClr val="tx1"/>
                </a:solidFill>
              </a:rPr>
              <a:t>ctor:</a:t>
            </a:r>
            <a:r>
              <a:rPr lang="en-US" sz="2400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caroline.gooden@uky.edu</a:t>
            </a:r>
            <a:endParaRPr lang="en-US" sz="2400" dirty="0">
              <a:solidFill>
                <a:schemeClr val="tx1"/>
              </a:solidFill>
            </a:endParaRPr>
          </a:p>
          <a:p>
            <a:pPr marL="457200" indent="-457200">
              <a:spcAft>
                <a:spcPts val="0"/>
              </a:spcAft>
              <a:buFont typeface="Wingdings" panose="05040102010807070707" pitchFamily="18" charset="2"/>
              <a:buChar char="Ø"/>
              <a:defRPr/>
            </a:pPr>
            <a:r>
              <a:rPr lang="en-US" sz="2400" dirty="0">
                <a:solidFill>
                  <a:schemeClr val="tx1"/>
                </a:solidFill>
              </a:rPr>
              <a:t>Lead Facilitator and CEUs: </a:t>
            </a:r>
            <a:r>
              <a:rPr lang="en-US" sz="2400" dirty="0">
                <a:solidFill>
                  <a:schemeClr val="tx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christine.hausman@uky.edu</a:t>
            </a:r>
            <a:endParaRPr lang="en-US" sz="2400" dirty="0">
              <a:solidFill>
                <a:schemeClr val="tx1"/>
              </a:solidFill>
            </a:endParaRPr>
          </a:p>
          <a:p>
            <a:pPr marL="457200" indent="-457200">
              <a:spcAft>
                <a:spcPts val="0"/>
              </a:spcAft>
              <a:buFont typeface="Wingdings" panose="05040102010807070707" pitchFamily="18" charset="2"/>
              <a:buChar char="Ø"/>
              <a:defRPr/>
            </a:pPr>
            <a:r>
              <a:rPr lang="en-US" sz="2400" dirty="0">
                <a:solidFill>
                  <a:schemeClr val="tx1"/>
                </a:solidFill>
              </a:rPr>
              <a:t>Technology: </a:t>
            </a:r>
            <a:r>
              <a:rPr lang="en-US" sz="2400" dirty="0">
                <a:solidFill>
                  <a:schemeClr val="tx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brandon.cannada@uky.edu</a:t>
            </a:r>
            <a:endParaRPr lang="en-US" sz="2400" dirty="0">
              <a:solidFill>
                <a:schemeClr val="tx1"/>
              </a:solidFill>
            </a:endParaRPr>
          </a:p>
          <a:p>
            <a:pPr marL="457200" indent="-457200" eaLnBrk="1" fontAlgn="auto" hangingPunct="1">
              <a:spcAft>
                <a:spcPts val="0"/>
              </a:spcAft>
              <a:buFont typeface="Wingdings" charset="2"/>
              <a:buChar char="Ø"/>
              <a:defRPr/>
            </a:pPr>
            <a:r>
              <a:rPr lang="en-US" sz="2400" dirty="0">
                <a:solidFill>
                  <a:schemeClr val="tx1"/>
                </a:solidFill>
              </a:rPr>
              <a:t>Evaluation: </a:t>
            </a:r>
            <a:r>
              <a:rPr lang="en-US" sz="2400" dirty="0">
                <a:solidFill>
                  <a:schemeClr val="tx1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Mikaela.roark@uky.edu</a:t>
            </a:r>
            <a:endParaRPr lang="en-US" sz="2400" dirty="0">
              <a:solidFill>
                <a:schemeClr val="tx1"/>
              </a:solidFill>
            </a:endParaRPr>
          </a:p>
          <a:p>
            <a:pPr marL="457200" indent="-457200" eaLnBrk="1" fontAlgn="auto" hangingPunct="1">
              <a:spcAft>
                <a:spcPts val="0"/>
              </a:spcAft>
              <a:buFont typeface="Wingdings" charset="2"/>
              <a:buChar char="Ø"/>
              <a:defRPr/>
            </a:pPr>
            <a:r>
              <a:rPr lang="en-US" sz="2400" dirty="0">
                <a:solidFill>
                  <a:schemeClr val="tx1"/>
                </a:solidFill>
              </a:rPr>
              <a:t>Research Assistant: </a:t>
            </a:r>
            <a:r>
              <a:rPr lang="en-US" sz="2400" dirty="0">
                <a:solidFill>
                  <a:schemeClr val="tx1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Juliet.souders@uky.edu</a:t>
            </a:r>
            <a:endParaRPr lang="en-US" sz="2400" dirty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Stay tuned for </a:t>
            </a: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spring 2022 series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focusing on mental health needs of providers who serve children with NAS and their families!</a:t>
            </a:r>
          </a:p>
          <a:p>
            <a:pPr marL="0" indent="0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  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3796" name="Slide Number Placeholder 4">
            <a:extLst>
              <a:ext uri="{FF2B5EF4-FFF2-40B4-BE49-F238E27FC236}">
                <a16:creationId xmlns:a16="http://schemas.microsoft.com/office/drawing/2014/main" id="{11C08112-2889-49F7-9943-6F9C666A43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AACEA5E1-A56C-44BF-A14C-5E8C912E183E}" type="slidenum">
              <a:rPr lang="en-US" altLang="en-US" smtClean="0">
                <a:solidFill>
                  <a:schemeClr val="accent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19</a:t>
            </a:fld>
            <a:endParaRPr lang="en-US" altLang="en-US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AFF0E23A-4E56-47CC-941F-C2245CD601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93022" y="177411"/>
            <a:ext cx="8596312" cy="13208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Final Session this Series</a:t>
            </a:r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CD33190D-CB9D-4759-B458-06DB07A52A9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75469" y="940210"/>
            <a:ext cx="9756775" cy="4191000"/>
          </a:xfrm>
        </p:spPr>
        <p:txBody>
          <a:bodyPr/>
          <a:lstStyle/>
          <a:p>
            <a:pPr eaLnBrk="1" hangingPunct="1"/>
            <a:endParaRPr lang="en-US" altLang="en-US" sz="16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/>
            <a:endParaRPr lang="en-US" altLang="en-US"/>
          </a:p>
        </p:txBody>
      </p:sp>
      <p:sp>
        <p:nvSpPr>
          <p:cNvPr id="9220" name="Slide Number Placeholder 4">
            <a:extLst>
              <a:ext uri="{FF2B5EF4-FFF2-40B4-BE49-F238E27FC236}">
                <a16:creationId xmlns:a16="http://schemas.microsoft.com/office/drawing/2014/main" id="{B9FC9801-22A2-4539-BEA5-FB2C168826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B5D9F99B-AB02-4D77-88DC-3F783FBA4678}" type="slidenum">
              <a:rPr lang="en-US" altLang="en-US" smtClean="0">
                <a:solidFill>
                  <a:schemeClr val="accent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2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E08D7C4-2980-4D13-A037-A46E9A1E4C6E}"/>
              </a:ext>
            </a:extLst>
          </p:cNvPr>
          <p:cNvSpPr/>
          <p:nvPr/>
        </p:nvSpPr>
        <p:spPr>
          <a:xfrm>
            <a:off x="-11823" y="1498211"/>
            <a:ext cx="9756775" cy="162262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US" sz="2200">
              <a:latin typeface="Calibri"/>
              <a:ea typeface="Calibri" panose="020F0502020204030204" pitchFamily="34" charset="0"/>
              <a:cs typeface="Times New Roman"/>
            </a:endParaRPr>
          </a:p>
          <a:p>
            <a:pPr marL="914400" lvl="1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2070309020205020404" pitchFamily="49" charset="0"/>
              <a:buChar char="Ø"/>
            </a:pPr>
            <a:r>
              <a:rPr lang="en-US" sz="2400">
                <a:latin typeface="Calibri"/>
                <a:ea typeface="Calibri" panose="020F0502020204030204" pitchFamily="34" charset="0"/>
                <a:cs typeface="Calibri"/>
              </a:rPr>
              <a:t>Next Steps for Supporting Children with NAS and FASD, Caroline Gooden and Christine Hausman</a:t>
            </a:r>
            <a:endParaRPr lang="en-US" sz="2400"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1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2070309020205020404" pitchFamily="49" charset="0"/>
              <a:buChar char="Ø"/>
            </a:pPr>
            <a:r>
              <a:rPr lang="en-US" sz="2400">
                <a:latin typeface="Calibri"/>
                <a:ea typeface="Calibri" panose="020F0502020204030204" pitchFamily="34" charset="0"/>
                <a:cs typeface="Calibri"/>
              </a:rPr>
              <a:t>Welcome participants from fall 2020 and fall 2021!</a:t>
            </a:r>
            <a:endParaRPr lang="en-US" sz="2400">
              <a:effectLst/>
              <a:latin typeface="Calibri"/>
              <a:ea typeface="Calibri" panose="020F0502020204030204" pitchFamily="34" charset="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34356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E3710-F4A3-405D-9B1F-A9EDBEB9D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Session Outcomes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B20923-9DA4-4595-A795-FC1570E742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7545" y="1717529"/>
            <a:ext cx="8596312" cy="3881437"/>
          </a:xfrm>
        </p:spPr>
        <p:txBody>
          <a:bodyPr/>
          <a:lstStyle/>
          <a:p>
            <a:r>
              <a:rPr lang="en-US" sz="2400" dirty="0"/>
              <a:t>Participants will share key learnings from SCOPE sessions</a:t>
            </a:r>
          </a:p>
          <a:p>
            <a:r>
              <a:rPr lang="en-US" sz="2400" dirty="0"/>
              <a:t>Participants will share ideas for promoting use of SCOPE information</a:t>
            </a:r>
          </a:p>
          <a:p>
            <a:r>
              <a:rPr lang="en-US" sz="2400" dirty="0"/>
              <a:t>Participants will give feedback for SCOPE Session Summary Sheets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E38B69-0890-43D0-8C0D-6C7A748F1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EA26C2-DCF6-476F-8A0A-77208435577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698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B5166E59-EBE7-4B19-A9D7-FF5272FCB1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4475" y="531813"/>
            <a:ext cx="10718800" cy="906462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Thanks to our Experienced Facilitators!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60622D-45D9-47BE-BA89-AF3EB8D3F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317" y="909290"/>
            <a:ext cx="10718800" cy="4021137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endParaRPr lang="en-US" sz="280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  <a:p>
            <a:pPr eaLnBrk="1" fontAlgn="auto" hangingPunct="1">
              <a:buFont typeface="Wingdings 3" charset="2"/>
              <a:buChar char=""/>
              <a:defRPr/>
            </a:pPr>
            <a:r>
              <a:rPr lang="en-US" sz="2400" dirty="0">
                <a:ea typeface="+mn-lt"/>
                <a:cs typeface="+mn-lt"/>
              </a:rPr>
              <a:t>SOUTHERN BLUEGRASS: Sincere Holmes, Tammy Riley </a:t>
            </a:r>
          </a:p>
          <a:p>
            <a:pPr>
              <a:buFont typeface="Wingdings 3" charset="2"/>
              <a:buChar char=""/>
              <a:defRPr/>
            </a:pPr>
            <a:r>
              <a:rPr lang="en-US" sz="2400" dirty="0">
                <a:ea typeface="+mn-lt"/>
                <a:cs typeface="+mn-lt"/>
              </a:rPr>
              <a:t>TWO RIVERS: Taylor Tucker, Sharon Norris</a:t>
            </a:r>
            <a:endParaRPr lang="en-US" sz="2400" dirty="0"/>
          </a:p>
          <a:p>
            <a:pPr>
              <a:buFont typeface="Wingdings 3" charset="2"/>
              <a:buChar char=""/>
              <a:defRPr/>
            </a:pPr>
            <a:r>
              <a:rPr lang="en-US" sz="2400" dirty="0">
                <a:ea typeface="+mn-lt"/>
                <a:cs typeface="+mn-lt"/>
              </a:rPr>
              <a:t>NORTHERN BLUEGRASS: Karen Cottengim, Lynn Ray </a:t>
            </a:r>
            <a:endParaRPr lang="en-US" sz="2400" dirty="0"/>
          </a:p>
          <a:p>
            <a:pPr>
              <a:buFont typeface="Wingdings 3" charset="2"/>
              <a:buChar char=""/>
              <a:defRPr/>
            </a:pPr>
            <a:r>
              <a:rPr lang="en-US" sz="2400" dirty="0">
                <a:ea typeface="+mn-lt"/>
                <a:cs typeface="+mn-lt"/>
              </a:rPr>
              <a:t>EASTERN: Lloyd Bonse, Tonya Jernigan</a:t>
            </a:r>
            <a:endParaRPr lang="en-US" sz="2400" dirty="0"/>
          </a:p>
          <a:p>
            <a:pPr>
              <a:buFont typeface="Wingdings 3" charset="2"/>
              <a:buChar char=""/>
              <a:defRPr/>
            </a:pPr>
            <a:r>
              <a:rPr lang="en-US" sz="2400" dirty="0">
                <a:ea typeface="+mn-lt"/>
                <a:cs typeface="+mn-lt"/>
              </a:rPr>
              <a:t>JEFFERSON AND SALT RIVER:  Melissa Hampton, Hans Petersen</a:t>
            </a:r>
            <a:endParaRPr lang="en-US" sz="2400" dirty="0"/>
          </a:p>
          <a:p>
            <a:pPr>
              <a:buFont typeface="Wingdings 3" charset="2"/>
              <a:buChar char=""/>
              <a:defRPr/>
            </a:pPr>
            <a:r>
              <a:rPr lang="en-US" sz="2400" dirty="0">
                <a:ea typeface="+mn-lt"/>
                <a:cs typeface="+mn-lt"/>
              </a:rPr>
              <a:t>THE LAKES and CUMBERLAND: Glenna Gamble, Morgan Eversole, Tanya Torp, April Brown</a:t>
            </a:r>
            <a:endParaRPr lang="en-US" sz="2400" dirty="0"/>
          </a:p>
          <a:p>
            <a:pPr marL="0" indent="0">
              <a:buNone/>
              <a:defRPr/>
            </a:pPr>
            <a:r>
              <a:rPr lang="en-US" sz="2400" b="1">
                <a:solidFill>
                  <a:schemeClr val="tx1">
                    <a:lumMod val="75000"/>
                    <a:lumOff val="25000"/>
                  </a:schemeClr>
                </a:solidFill>
              </a:rPr>
              <a:t>We wouldn't have had such great participation without you!</a:t>
            </a:r>
          </a:p>
          <a:p>
            <a:pPr marL="0" indent="0">
              <a:spcAft>
                <a:spcPts val="0"/>
              </a:spcAft>
              <a:buNone/>
              <a:defRPr/>
            </a:pP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 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endParaRPr lang="en-US" sz="26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endParaRPr lang="en-US" sz="20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316" name="Slide Number Placeholder 4">
            <a:extLst>
              <a:ext uri="{FF2B5EF4-FFF2-40B4-BE49-F238E27FC236}">
                <a16:creationId xmlns:a16="http://schemas.microsoft.com/office/drawing/2014/main" id="{9E53DDA0-311A-44E0-9A8F-D8F253F801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B464C0F9-0200-4A83-941F-F7DC58613ED6}" type="slidenum">
              <a:rPr lang="en-US" altLang="en-US" smtClean="0">
                <a:solidFill>
                  <a:schemeClr val="accent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4</a:t>
            </a:fld>
            <a:endParaRPr lang="en-US" altLang="en-US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C6F75-E445-4349-9996-2E69CB70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258" y="218574"/>
            <a:ext cx="8956675" cy="13208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 </a:t>
            </a:r>
            <a:r>
              <a:rPr lang="en-US">
                <a:solidFill>
                  <a:schemeClr val="tx1"/>
                </a:solidFill>
              </a:rPr>
              <a:t>Today’s Schedule</a:t>
            </a:r>
            <a:br>
              <a:rPr lang="en-US"/>
            </a:br>
            <a:br>
              <a:rPr lang="en-US"/>
            </a:br>
            <a:endParaRPr lang="en-US"/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9E8F2F29-E026-49FE-8EA7-10FAE2929CA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76799" y="878974"/>
            <a:ext cx="10285412" cy="4764087"/>
          </a:xfrm>
        </p:spPr>
        <p:txBody>
          <a:bodyPr/>
          <a:lstStyle/>
          <a:p>
            <a:pPr eaLnBrk="1" hangingPunct="1"/>
            <a:r>
              <a:rPr lang="en-US" altLang="en-US" sz="2000" dirty="0">
                <a:solidFill>
                  <a:schemeClr val="tx1"/>
                </a:solidFill>
              </a:rPr>
              <a:t>3:30pm Eastern time; procedures for call; child challenge summary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3:40pm Revisiting the Importance of Peer Support Specialists: Amanda Metcalf and Morgan Eversole</a:t>
            </a:r>
            <a:endParaRPr lang="en-US" sz="2000" dirty="0">
              <a:solidFill>
                <a:schemeClr val="tx1"/>
              </a:solidFill>
            </a:endParaRPr>
          </a:p>
          <a:p>
            <a:r>
              <a:rPr lang="en-US" altLang="en-US" sz="2000" dirty="0">
                <a:solidFill>
                  <a:schemeClr val="tx1"/>
                </a:solidFill>
              </a:rPr>
              <a:t>4:00pm Breakout groups discuss 1) take-aways from sessions; 2) who else needs these resources; 3) what additional resources would be helpful; and 4) what format of information is most helpful for use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4:15pm Large group share breakout results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4:25pm Introduction to SCOPE Session Summary Sheets, #1 Trauma-Informed Intervention and #2 Sensory Development</a:t>
            </a:r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  <a:ea typeface="+mn-lt"/>
                <a:cs typeface="+mn-lt"/>
              </a:rPr>
              <a:t>4:30pm Breakouts: select Trauma-Informed Intervention OR Sensory Summary Sheet; discuss strengths and items to add </a:t>
            </a:r>
          </a:p>
          <a:p>
            <a:r>
              <a:rPr lang="en-US" sz="2000" dirty="0">
                <a:solidFill>
                  <a:schemeClr val="tx1"/>
                </a:solidFill>
                <a:ea typeface="+mn-lt"/>
                <a:cs typeface="+mn-lt"/>
              </a:rPr>
              <a:t>4:45pm Discuss Summary Sheets; final wrap up for series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altLang="en-US" sz="2400" dirty="0"/>
          </a:p>
          <a:p>
            <a:endParaRPr lang="en-US" altLang="en-US" sz="2400" dirty="0"/>
          </a:p>
        </p:txBody>
      </p:sp>
      <p:sp>
        <p:nvSpPr>
          <p:cNvPr id="11268" name="Slide Number Placeholder 4">
            <a:extLst>
              <a:ext uri="{FF2B5EF4-FFF2-40B4-BE49-F238E27FC236}">
                <a16:creationId xmlns:a16="http://schemas.microsoft.com/office/drawing/2014/main" id="{425EBCCB-6964-4BB7-AB76-04B28CD275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6663A6F6-A507-411C-94D8-695D7E1AAB53}" type="slidenum">
              <a:rPr lang="en-US" altLang="en-US" smtClean="0">
                <a:solidFill>
                  <a:schemeClr val="accent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5</a:t>
            </a:fld>
            <a:endParaRPr lang="en-US" altLang="en-US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506D5528-BAEB-4C06-9D99-4D07AEFF95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Session Procedural Reminders 1</a:t>
            </a:r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C4FB8F0A-3C89-4EE2-A6D9-1B0BA4E4E8B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29155" y="1593333"/>
            <a:ext cx="9442978" cy="3881438"/>
          </a:xfrm>
        </p:spPr>
        <p:txBody>
          <a:bodyPr/>
          <a:lstStyle/>
          <a:p>
            <a:pPr eaLnBrk="1" hangingPunct="1"/>
            <a:r>
              <a:rPr lang="en-US" altLang="en-US" sz="2400" dirty="0">
                <a:latin typeface="Arial"/>
                <a:cs typeface="Arial"/>
              </a:rPr>
              <a:t>First and last name, agency in zoom profile; cameras on</a:t>
            </a:r>
          </a:p>
          <a:p>
            <a:r>
              <a:rPr lang="en-US" altLang="en-US" sz="2400" dirty="0">
                <a:latin typeface="Arial"/>
                <a:cs typeface="Arial"/>
              </a:rPr>
              <a:t>Enter name, email in chat each time for attendance</a:t>
            </a:r>
          </a:p>
          <a:p>
            <a:pPr eaLnBrk="1" hangingPunct="1"/>
            <a:r>
              <a:rPr lang="en-US" altLang="en-US" sz="2400" dirty="0">
                <a:latin typeface="Arial"/>
                <a:cs typeface="Arial"/>
              </a:rPr>
              <a:t>Take care of needs during session</a:t>
            </a:r>
          </a:p>
          <a:p>
            <a:pPr eaLnBrk="1" hangingPunct="1"/>
            <a:r>
              <a:rPr lang="en-US" altLang="en-US" sz="2400" dirty="0">
                <a:latin typeface="Arial"/>
                <a:cs typeface="Arial"/>
              </a:rPr>
              <a:t>Protect confidentiality of all persons discussed</a:t>
            </a:r>
          </a:p>
          <a:p>
            <a:r>
              <a:rPr lang="en-US" sz="2400" dirty="0">
                <a:latin typeface="Arial"/>
                <a:cs typeface="Arial"/>
              </a:rPr>
              <a:t>Engage actively for most learning</a:t>
            </a:r>
            <a:endParaRPr lang="en-US" altLang="en-US" sz="2400" dirty="0">
              <a:latin typeface="Arial"/>
              <a:cs typeface="Arial"/>
            </a:endParaRPr>
          </a:p>
          <a:p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id="{B3F4298B-B84B-4A88-A64C-9491C6E88B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F1E2B95B-1EB7-4994-A2B3-AFFD88A4B616}" type="slidenum">
              <a:rPr lang="en-US" altLang="en-US" smtClean="0">
                <a:solidFill>
                  <a:schemeClr val="accent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6</a:t>
            </a:fld>
            <a:endParaRPr lang="en-US" altLang="en-US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506D5528-BAEB-4C06-9D99-4D07AEFF95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Session Procedural Reminders 2</a:t>
            </a:r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C4FB8F0A-3C89-4EE2-A6D9-1B0BA4E4E8B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30687" y="1013994"/>
            <a:ext cx="9711089" cy="3528661"/>
          </a:xfrm>
        </p:spPr>
        <p:txBody>
          <a:bodyPr/>
          <a:lstStyle/>
          <a:p>
            <a:pPr marL="0" indent="0" eaLnBrk="1" hangingPunct="1">
              <a:buNone/>
            </a:pPr>
            <a:endParaRPr lang="en-US" altLang="en-US" sz="2800">
              <a:solidFill>
                <a:schemeClr val="tx1"/>
              </a:solidFill>
              <a:latin typeface="Arial"/>
              <a:cs typeface="Arial"/>
            </a:endParaRPr>
          </a:p>
          <a:p>
            <a:r>
              <a:rPr lang="en-US" sz="2400">
                <a:solidFill>
                  <a:schemeClr val="tx1"/>
                </a:solidFill>
                <a:latin typeface="Arial"/>
                <a:cs typeface="Arial"/>
              </a:rPr>
              <a:t>Use person-first language (child born substance exposed; family with child with neonatal abstinence syndrome)</a:t>
            </a:r>
            <a:endParaRPr lang="en-US" sz="2400">
              <a:solidFill>
                <a:schemeClr val="tx1"/>
              </a:solidFill>
            </a:endParaRPr>
          </a:p>
          <a:p>
            <a:r>
              <a:rPr lang="en-US" altLang="en-US" sz="2400">
                <a:solidFill>
                  <a:schemeClr val="tx1"/>
                </a:solidFill>
                <a:latin typeface="Arial"/>
                <a:cs typeface="Arial"/>
              </a:rPr>
              <a:t>Session recorded and close captioned (turn on in zoom)</a:t>
            </a:r>
            <a:endParaRPr lang="en-US" sz="2400">
              <a:solidFill>
                <a:schemeClr val="tx1"/>
              </a:solidFill>
            </a:endParaRPr>
          </a:p>
          <a:p>
            <a:r>
              <a:rPr lang="en-US" altLang="en-US" sz="2400">
                <a:solidFill>
                  <a:schemeClr val="tx1"/>
                </a:solidFill>
                <a:latin typeface="Arial"/>
                <a:cs typeface="Arial"/>
              </a:rPr>
              <a:t>Ask questions anytime in chat</a:t>
            </a:r>
          </a:p>
          <a:p>
            <a:r>
              <a:rPr lang="en-US" altLang="en-US" sz="2400">
                <a:solidFill>
                  <a:schemeClr val="tx1"/>
                </a:solidFill>
                <a:latin typeface="Arial"/>
                <a:cs typeface="Arial"/>
              </a:rPr>
              <a:t>Judgment free zone;</a:t>
            </a:r>
            <a:r>
              <a:rPr lang="en-US" altLang="en-US" sz="2400" b="1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altLang="en-US" sz="2400">
                <a:solidFill>
                  <a:schemeClr val="tx1"/>
                </a:solidFill>
                <a:latin typeface="Arial"/>
                <a:cs typeface="Arial"/>
              </a:rPr>
              <a:t>respect all viewpoints</a:t>
            </a:r>
          </a:p>
          <a:p>
            <a:endParaRPr lang="en-US" sz="2400">
              <a:latin typeface="Trebuchet MS"/>
              <a:cs typeface="Arial"/>
            </a:endParaRPr>
          </a:p>
          <a:p>
            <a:endParaRPr lang="en-US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US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US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id="{B3F4298B-B84B-4A88-A64C-9491C6E88B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F1E2B95B-1EB7-4994-A2B3-AFFD88A4B616}" type="slidenum">
              <a:rPr lang="en-US" altLang="en-US" smtClean="0">
                <a:solidFill>
                  <a:schemeClr val="accent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7</a:t>
            </a:fld>
            <a:endParaRPr lang="en-US" altLang="en-US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94575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teddy bear">
            <a:extLst>
              <a:ext uri="{FF2B5EF4-FFF2-40B4-BE49-F238E27FC236}">
                <a16:creationId xmlns:a16="http://schemas.microsoft.com/office/drawing/2014/main" id="{5287CEA4-6A2E-4263-ABE6-4A71BCB3757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2893" r="-2" b="-2"/>
          <a:stretch/>
        </p:blipFill>
        <p:spPr>
          <a:xfrm>
            <a:off x="4269854" y="-1"/>
            <a:ext cx="7922146" cy="6858001"/>
          </a:xfrm>
          <a:custGeom>
            <a:avLst/>
            <a:gdLst/>
            <a:ahLst/>
            <a:cxnLst/>
            <a:rect l="l" t="t" r="r" b="b"/>
            <a:pathLst>
              <a:path w="7922146" h="6858001">
                <a:moveTo>
                  <a:pt x="379987" y="0"/>
                </a:moveTo>
                <a:lnTo>
                  <a:pt x="5304971" y="0"/>
                </a:lnTo>
                <a:lnTo>
                  <a:pt x="7065281" y="0"/>
                </a:lnTo>
                <a:lnTo>
                  <a:pt x="7397540" y="0"/>
                </a:lnTo>
                <a:lnTo>
                  <a:pt x="7397540" y="1"/>
                </a:lnTo>
                <a:lnTo>
                  <a:pt x="7922146" y="1"/>
                </a:lnTo>
                <a:lnTo>
                  <a:pt x="7922146" y="6858001"/>
                </a:lnTo>
                <a:lnTo>
                  <a:pt x="7065281" y="6858001"/>
                </a:lnTo>
                <a:lnTo>
                  <a:pt x="7065281" y="6858000"/>
                </a:lnTo>
                <a:lnTo>
                  <a:pt x="5932989" y="6858000"/>
                </a:lnTo>
                <a:lnTo>
                  <a:pt x="5932989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AE13A07-C71C-4A26-A812-C010B82E6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7265188" cy="1320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>
                <a:solidFill>
                  <a:schemeClr val="tx1"/>
                </a:solidFill>
              </a:rPr>
              <a:t>Child and Family Strengths for “Katie”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B83359-4EFD-4E39-BA07-53A33F0F19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5058" y="1313465"/>
            <a:ext cx="7113182" cy="455280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/>
              <a:t>Katie is affectionate, active, 3-year-old</a:t>
            </a:r>
            <a:endParaRPr lang="en-US" sz="1400"/>
          </a:p>
          <a:p>
            <a:pPr>
              <a:lnSpc>
                <a:spcPct val="90000"/>
              </a:lnSpc>
            </a:pPr>
            <a:r>
              <a:rPr lang="en-US" sz="2400"/>
              <a:t>Katie loves music</a:t>
            </a:r>
          </a:p>
          <a:p>
            <a:pPr>
              <a:lnSpc>
                <a:spcPct val="90000"/>
              </a:lnSpc>
            </a:pPr>
            <a:r>
              <a:rPr lang="en-US" sz="2400"/>
              <a:t>Katie has foster family</a:t>
            </a:r>
            <a:endParaRPr lang="en-US" sz="1400"/>
          </a:p>
          <a:p>
            <a:pPr>
              <a:lnSpc>
                <a:spcPct val="90000"/>
              </a:lnSpc>
            </a:pPr>
            <a:r>
              <a:rPr lang="en-US" sz="2400">
                <a:ea typeface="+mn-lt"/>
                <a:cs typeface="+mn-lt"/>
              </a:rPr>
              <a:t>Family pursuing possible FAS diagnosis</a:t>
            </a:r>
          </a:p>
          <a:p>
            <a:pPr>
              <a:lnSpc>
                <a:spcPct val="90000"/>
              </a:lnSpc>
            </a:pPr>
            <a:r>
              <a:rPr lang="en-US" sz="2400">
                <a:ea typeface="+mn-lt"/>
                <a:cs typeface="+mn-lt"/>
              </a:rPr>
              <a:t>Family enrolled Katie in preschool</a:t>
            </a:r>
          </a:p>
          <a:p>
            <a:pPr>
              <a:lnSpc>
                <a:spcPct val="90000"/>
              </a:lnSpc>
              <a:buFont typeface="Wingdings 3" panose="05040102010807070707" pitchFamily="18" charset="2"/>
              <a:buChar char=""/>
            </a:pPr>
            <a:endParaRPr lang="en-US" sz="2400">
              <a:ea typeface="+mn-lt"/>
              <a:cs typeface="+mn-lt"/>
            </a:endParaRPr>
          </a:p>
          <a:p>
            <a:pPr>
              <a:lnSpc>
                <a:spcPct val="90000"/>
              </a:lnSpc>
              <a:buFont typeface="Wingdings 3"/>
              <a:buChar char=""/>
            </a:pPr>
            <a:endParaRPr lang="en-US" sz="1400">
              <a:ea typeface="+mn-lt"/>
              <a:cs typeface="+mn-lt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1400"/>
          </a:p>
          <a:p>
            <a:pPr>
              <a:lnSpc>
                <a:spcPct val="90000"/>
              </a:lnSpc>
              <a:buNone/>
            </a:pPr>
            <a:endParaRPr lang="en-US" sz="1400"/>
          </a:p>
          <a:p>
            <a:pPr>
              <a:lnSpc>
                <a:spcPct val="90000"/>
              </a:lnSpc>
              <a:buNone/>
            </a:pPr>
            <a:endParaRPr lang="en-US" sz="1400"/>
          </a:p>
          <a:p>
            <a:pPr marL="0" indent="0">
              <a:lnSpc>
                <a:spcPct val="90000"/>
              </a:lnSpc>
              <a:buNone/>
            </a:pPr>
            <a:endParaRPr lang="en-US" sz="140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4FA5DFF-7FE6-4855-84E6-DFA78EE97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AFD8CBA-54A3-4363-991B-B9C631BBFA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23">
            <a:extLst>
              <a:ext uri="{FF2B5EF4-FFF2-40B4-BE49-F238E27FC236}">
                <a16:creationId xmlns:a16="http://schemas.microsoft.com/office/drawing/2014/main" id="{3F088236-D655-4F88-B238-E167623580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25">
            <a:extLst>
              <a:ext uri="{FF2B5EF4-FFF2-40B4-BE49-F238E27FC236}">
                <a16:creationId xmlns:a16="http://schemas.microsoft.com/office/drawing/2014/main" id="{3DAC0C92-199E-475C-9390-119A9B027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Isosceles Triangle 24">
            <a:extLst>
              <a:ext uri="{FF2B5EF4-FFF2-40B4-BE49-F238E27FC236}">
                <a16:creationId xmlns:a16="http://schemas.microsoft.com/office/drawing/2014/main" id="{C4CFB339-0ED8-4FE2-9EF1-6D1375B849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E445FB-784D-490E-A48B-EBC2EB6DA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fld id="{3DEA26C2-DCF6-476F-8A0A-772084355778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  <a:defRPr/>
              </a:pPr>
              <a:t>8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20" name="Rectangle 27">
            <a:extLst>
              <a:ext uri="{FF2B5EF4-FFF2-40B4-BE49-F238E27FC236}">
                <a16:creationId xmlns:a16="http://schemas.microsoft.com/office/drawing/2014/main" id="{31896C80-2069-4431-9C19-83B9137344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8">
            <a:extLst>
              <a:ext uri="{FF2B5EF4-FFF2-40B4-BE49-F238E27FC236}">
                <a16:creationId xmlns:a16="http://schemas.microsoft.com/office/drawing/2014/main" id="{BF120A21-0841-4823-B0C4-28AEBCEF9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9">
            <a:extLst>
              <a:ext uri="{FF2B5EF4-FFF2-40B4-BE49-F238E27FC236}">
                <a16:creationId xmlns:a16="http://schemas.microsoft.com/office/drawing/2014/main" id="{DBB05BAE-BBD3-4289-899F-A6851503C6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Isosceles Triangle 29">
            <a:extLst>
              <a:ext uri="{FF2B5EF4-FFF2-40B4-BE49-F238E27FC236}">
                <a16:creationId xmlns:a16="http://schemas.microsoft.com/office/drawing/2014/main" id="{9874D11C-36F5-4BBE-A490-019A54E953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48682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13A07-C71C-4A26-A812-C010B82E6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Child and Family Needs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B83359-4EFD-4E39-BA07-53A33F0F19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863" y="1363146"/>
            <a:ext cx="10082286" cy="3881437"/>
          </a:xfrm>
        </p:spPr>
        <p:txBody>
          <a:bodyPr/>
          <a:lstStyle/>
          <a:p>
            <a:r>
              <a:rPr lang="en-US" sz="2000" dirty="0"/>
              <a:t>Katie's early history not known</a:t>
            </a:r>
          </a:p>
          <a:p>
            <a:r>
              <a:rPr lang="en-US" sz="2000"/>
              <a:t>Katie is small for age, sensitive to touch, may have delayed speech</a:t>
            </a:r>
          </a:p>
          <a:p>
            <a:r>
              <a:rPr lang="en-US" sz="2000"/>
              <a:t>Katie attends briefly </a:t>
            </a:r>
          </a:p>
          <a:p>
            <a:r>
              <a:rPr lang="en-US" sz="2000" dirty="0"/>
              <a:t>Katie struggling in preschool and doesn't want to go</a:t>
            </a:r>
          </a:p>
          <a:p>
            <a:r>
              <a:rPr lang="en-US" sz="2000" dirty="0"/>
              <a:t>Family does not have diagnosis </a:t>
            </a:r>
          </a:p>
          <a:p>
            <a:r>
              <a:rPr lang="en-US" sz="2000" dirty="0"/>
              <a:t>Family investigating other placements</a:t>
            </a:r>
          </a:p>
          <a:p>
            <a:r>
              <a:rPr lang="en-US" sz="2000" dirty="0"/>
              <a:t>Family wants speech therapy 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E445FB-784D-490E-A48B-EBC2EB6DA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EA26C2-DCF6-476F-8A0A-772084355778}" type="slidenum">
              <a:rPr lang="en-US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99911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5391A4AB2130642902A59CCFA7EEFA4" ma:contentTypeVersion="14" ma:contentTypeDescription="Create a new document." ma:contentTypeScope="" ma:versionID="b5ea88b568f0612f095a09257217fc6e">
  <xsd:schema xmlns:xsd="http://www.w3.org/2001/XMLSchema" xmlns:xs="http://www.w3.org/2001/XMLSchema" xmlns:p="http://schemas.microsoft.com/office/2006/metadata/properties" xmlns:ns3="c999920d-d9b2-4ca2-9d03-9b7a74afb6cb" xmlns:ns4="887d7ccb-fdfb-4585-aeb1-e000dbea8520" targetNamespace="http://schemas.microsoft.com/office/2006/metadata/properties" ma:root="true" ma:fieldsID="34f63ccf983432e15ec04da614132ed4" ns3:_="" ns4:_="">
    <xsd:import namespace="c999920d-d9b2-4ca2-9d03-9b7a74afb6cb"/>
    <xsd:import namespace="887d7ccb-fdfb-4585-aeb1-e000dbea8520"/>
    <xsd:element name="properties">
      <xsd:complexType>
        <xsd:sequence>
          <xsd:element name="documentManagement">
            <xsd:complexType>
              <xsd:all>
                <xsd:element ref="ns3:SharedWithDetails" minOccurs="0"/>
                <xsd:element ref="ns3:SharingHintHash" minOccurs="0"/>
                <xsd:element ref="ns3:SharedWithUsers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99920d-d9b2-4ca2-9d03-9b7a74afb6cb" elementFormDefault="qualified">
    <xsd:import namespace="http://schemas.microsoft.com/office/2006/documentManagement/types"/>
    <xsd:import namespace="http://schemas.microsoft.com/office/infopath/2007/PartnerControls"/>
    <xsd:element name="SharedWithDetails" ma:index="8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9" nillable="true" ma:displayName="Sharing Hint Hash" ma:description="" ma:hidden="true" ma:internalName="SharingHintHash" ma:readOnly="true">
      <xsd:simpleType>
        <xsd:restriction base="dms:Text"/>
      </xsd:simpleType>
    </xsd:element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7d7ccb-fdfb-4585-aeb1-e000dbea852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04CFF00-3BCF-4C89-A705-722961B3E090}">
  <ds:schemaRefs>
    <ds:schemaRef ds:uri="http://purl.org/dc/terms/"/>
    <ds:schemaRef ds:uri="c999920d-d9b2-4ca2-9d03-9b7a74afb6cb"/>
    <ds:schemaRef ds:uri="887d7ccb-fdfb-4585-aeb1-e000dbea8520"/>
    <ds:schemaRef ds:uri="http://purl.org/dc/elements/1.1/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FE907FA-66B0-4587-A50D-AB89688F3AF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94187F4-3738-4CFD-B329-09696D02CFA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999920d-d9b2-4ca2-9d03-9b7a74afb6cb"/>
    <ds:schemaRef ds:uri="887d7ccb-fdfb-4585-aeb1-e000dbea852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591</Words>
  <Application>Microsoft Office PowerPoint</Application>
  <PresentationFormat>Widescreen</PresentationFormat>
  <Paragraphs>174</Paragraphs>
  <Slides>19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Calibri</vt:lpstr>
      <vt:lpstr>Courier New</vt:lpstr>
      <vt:lpstr>Trebuchet MS</vt:lpstr>
      <vt:lpstr>Wingdings</vt:lpstr>
      <vt:lpstr>Wingdings 3</vt:lpstr>
      <vt:lpstr>'Wingdings 3',Sans-Serif</vt:lpstr>
      <vt:lpstr>Facet</vt:lpstr>
      <vt:lpstr>WELCOME</vt:lpstr>
      <vt:lpstr>Final Session this Series</vt:lpstr>
      <vt:lpstr>Session Outcomes</vt:lpstr>
      <vt:lpstr>Thanks to our Experienced Facilitators! </vt:lpstr>
      <vt:lpstr> Today’s Schedule  </vt:lpstr>
      <vt:lpstr>Session Procedural Reminders 1</vt:lpstr>
      <vt:lpstr>Session Procedural Reminders 2</vt:lpstr>
      <vt:lpstr>Child and Family Strengths for “Katie”</vt:lpstr>
      <vt:lpstr>Child and Family Needs</vt:lpstr>
      <vt:lpstr>Strategies </vt:lpstr>
      <vt:lpstr>Resources for Child and Family</vt:lpstr>
      <vt:lpstr>Resource Materials and Zoom (Brandon) </vt:lpstr>
      <vt:lpstr>First Breakout Groups</vt:lpstr>
      <vt:lpstr>Reports from Breakout Groups</vt:lpstr>
      <vt:lpstr>Introduce SCOPE Summary Sheets (Juliet)</vt:lpstr>
      <vt:lpstr>Second Breakout Groups</vt:lpstr>
      <vt:lpstr>Large Group Discussion of Summary Sheets</vt:lpstr>
      <vt:lpstr>Evaluation  </vt:lpstr>
      <vt:lpstr>Send Final Feedback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Gooden, Caroline J.</dc:creator>
  <cp:lastModifiedBy>Gooden, Caroline J.</cp:lastModifiedBy>
  <cp:revision>80</cp:revision>
  <dcterms:created xsi:type="dcterms:W3CDTF">2021-11-11T20:08:35Z</dcterms:created>
  <dcterms:modified xsi:type="dcterms:W3CDTF">2021-11-29T23:12:57Z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0x01010065391A4AB2130642902A59CCFA7EEFA4</vt:lpwstr>
  </property>
</Properties>
</file>