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24"/>
  </p:notesMasterIdLst>
  <p:sldIdLst>
    <p:sldId id="257" r:id="rId5"/>
    <p:sldId id="365" r:id="rId6"/>
    <p:sldId id="382" r:id="rId7"/>
    <p:sldId id="336" r:id="rId8"/>
    <p:sldId id="333" r:id="rId9"/>
    <p:sldId id="362" r:id="rId10"/>
    <p:sldId id="367" r:id="rId11"/>
    <p:sldId id="370" r:id="rId12"/>
    <p:sldId id="376" r:id="rId13"/>
    <p:sldId id="371" r:id="rId14"/>
    <p:sldId id="372" r:id="rId15"/>
    <p:sldId id="268" r:id="rId16"/>
    <p:sldId id="283" r:id="rId17"/>
    <p:sldId id="383" r:id="rId18"/>
    <p:sldId id="357" r:id="rId19"/>
    <p:sldId id="380" r:id="rId20"/>
    <p:sldId id="384" r:id="rId21"/>
    <p:sldId id="346" r:id="rId22"/>
    <p:sldId id="334" r:id="rId2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oden, Caroline J." initials="GCJ" lastIdx="2" clrIdx="0">
    <p:extLst>
      <p:ext uri="{19B8F6BF-5375-455C-9EA6-DF929625EA0E}">
        <p15:presenceInfo xmlns:p15="http://schemas.microsoft.com/office/powerpoint/2012/main" userId="S::cjgood2@uky.edu::c8447a8f-bb57-4b94-b973-2a32a1aae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ED87A0-32E0-433A-81F6-83B305EC53EE}" v="12" dt="2021-11-29T22:02:10.340"/>
    <p1510:client id="{5AED12AD-C8A6-46D3-81D4-B2A0F6A25F1F}" v="17" dt="2021-11-29T12:46:46.323"/>
    <p1510:client id="{818C0F85-628A-4F1E-9426-EAAF0A14C93F}" v="246" dt="2021-11-29T17:39:45.791"/>
    <p1510:client id="{A1B4BA24-1EBD-4909-B701-98D0ADC00260}" v="17" dt="2021-11-29T12:43:14.884"/>
    <p1510:client id="{A84C420F-BA6D-4855-B2EE-F9257C89E6F8}" v="480" dt="2021-11-29T12:40:39.026"/>
    <p1510:client id="{C35D711E-DD28-4335-A4DE-3DF5696CF2C7}" v="291" dt="2021-11-29T12:19:45.2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A5F3C4-45A0-4771-B4AF-16C955CB61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D128C-D2C7-4E39-BACB-B22AAE97DA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D45E4-0221-4EAA-93C7-6173B636DDA4}" type="datetimeFigureOut">
              <a:rPr lang="en-US"/>
              <a:pPr>
                <a:defRPr/>
              </a:pPr>
              <a:t>11/29/2021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C7FC53-F6F4-4E96-BA52-28A93C45A7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40B8B2-511E-480B-B15F-63423C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3C1D-93E7-4C00-B53B-2A9420C5E3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68C3F-C573-4427-BCC8-626B7BDEC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941B668-0EE3-4B04-A552-CD19E44E0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6BE7383-3322-4908-8FC5-A5F49E49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 slides 1 through 10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1ADD190-091F-462A-9EF3-4BBBB574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CCA85E-836F-46DC-92E5-46AB6885831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CHRISTINE start here?</a:t>
            </a: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cs typeface="Calibri"/>
              </a:rPr>
              <a:t>Mikaela and Brandon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cs typeface="Calibri"/>
              </a:rPr>
              <a:t>Mikaela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 dirty="0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Christine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00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010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0C2ABE5-A603-4FD2-83FD-BABBEF645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52DD35-A7F5-4D9C-B28B-AD4B1A63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6FC6AF8-FB03-4A5F-9747-A7B3902DC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C66E95-C400-4848-8313-9A92FACA2EC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4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705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89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B37925D-2D2D-4BF6-A25B-1B9040549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0EC2CA8-B6A6-436D-9C5D-C1A226FB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Brandon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6D53251-F742-4501-B57D-48BD0E74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6AF071-E1C2-4290-AB84-9A9B3DCE0684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39510CF5-27EC-4F13-93DC-0ED185A10F4C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6D3F5916-084F-4E74-A7EB-B72B8593EF06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6BEAEE-57E3-4625-A2EE-A63805F2947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4FA6BB-7B96-4FAC-8BFC-4409565941DB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C2A8306-1523-43B6-B670-824E354B106F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F567C2D-1450-4FEC-A81A-22BC047B980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ED072EA-4EA2-4893-93E5-1390C2B76D0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FE7B0AA1-6445-4EE0-823D-469E479CA1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75B7E4B-1099-4AE1-BB48-F5C3CBE0AF18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9C96C2EF-80C5-4462-A006-744930325E23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E5245F2-01BF-4787-8283-DE8811E1AFA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38">
            <a:extLst>
              <a:ext uri="{FF2B5EF4-FFF2-40B4-BE49-F238E27FC236}">
                <a16:creationId xmlns:a16="http://schemas.microsoft.com/office/drawing/2014/main" id="{47556548-3851-4845-853A-1C0D310FE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5943600"/>
            <a:ext cx="346868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>
            <a:extLst>
              <a:ext uri="{FF2B5EF4-FFF2-40B4-BE49-F238E27FC236}">
                <a16:creationId xmlns:a16="http://schemas.microsoft.com/office/drawing/2014/main" id="{0C6B3296-79EA-4228-86A5-28E48835C3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611813"/>
            <a:ext cx="1084262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0">
            <a:extLst>
              <a:ext uri="{FF2B5EF4-FFF2-40B4-BE49-F238E27FC236}">
                <a16:creationId xmlns:a16="http://schemas.microsoft.com/office/drawing/2014/main" id="{421FB9B7-EB85-4B49-B559-E43FF9FD7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732463"/>
            <a:ext cx="18542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AA6BC49-E890-4ADF-BE25-2D27ECA3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0A2C49E-846A-4AA4-8529-D8FA0A16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75661A5-F89F-4F08-B1B0-4AFFFC20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8AC-5BE3-47FF-A5F1-A4D5BD70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A13D-5CD8-409C-9BE5-16943FF6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46FEF-0492-45F6-9A32-00A81C8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2A43-BA8D-4A8D-99A2-0DF7EA25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3DF1-0C68-4F44-AB39-7198D305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5066DC-8129-472B-9D14-5534B66F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54403-57AC-464E-AE23-F6D8F391B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B55E2-1813-46DF-9B5A-63DF04BDDB1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F87CFA-09E6-4101-A911-48142C59FC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1F8FB2-6372-4C79-8896-2214863B3F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289B-C007-4CF7-B728-AB9AEC8E2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81AA-0D60-4A5A-9BD6-3D09CB8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5A6E-C98E-4024-8017-1C15180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0556-F3A4-490B-A2B6-78CDE778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15A7-20FB-40CE-BCB7-337A3F195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6608AF-63C2-49B3-B770-2BE2990A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F9E8-CA5C-46BE-8CCD-72AFD4F8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C94BD5-694E-4AA2-A09F-87A225C0813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44AA32-06C9-4EB2-BDA0-00BB8EB0ED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CF5BC-6A0A-4795-A29C-3383D8F99D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5146F-4F1A-4381-B187-C61E03B6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BA181-098F-4581-A345-EC951327CC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9B7BD-3A1B-4C40-814B-3A0A89D439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0E72-8440-4202-B834-1E0CF9BFD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FC16-0CD9-4A6F-9334-310AEE61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5A09-C81F-4EDC-8819-AD188AA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4D0-B34A-47F8-941E-BA7A36E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A23F-C937-495D-87A9-35515248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5A93-89C9-4B2B-837B-79104392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9B10-B6C5-4078-815F-444701FC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D996-1E8B-4226-B317-213F8D0B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F651-8D2B-439A-8640-142D1FF1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BB78-E911-4D9D-91DE-28A528EC3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2A7A9D22-7954-4BC1-BB65-C3DD2ECEB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632450"/>
            <a:ext cx="10858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>
            <a:extLst>
              <a:ext uri="{FF2B5EF4-FFF2-40B4-BE49-F238E27FC236}">
                <a16:creationId xmlns:a16="http://schemas.microsoft.com/office/drawing/2014/main" id="{289A8236-5F88-415C-9F9A-CB3B6AA7EA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5856288"/>
            <a:ext cx="15954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>
            <a:extLst>
              <a:ext uri="{FF2B5EF4-FFF2-40B4-BE49-F238E27FC236}">
                <a16:creationId xmlns:a16="http://schemas.microsoft.com/office/drawing/2014/main" id="{FD4EA30A-128A-4EB9-AC3A-BAC109F55B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6003925"/>
            <a:ext cx="34210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74826-9FBB-4249-8396-67C625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2DE8EE-2474-4FA2-B8BA-4ECD202E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7201F1-08DB-43DB-B082-8E3E1D2C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9158-3641-4C5A-B53C-134D5D4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D7A2-F840-4702-92F2-E56D56FD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5FDF-9950-474D-A898-F0272AA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FB4A-20B4-42A1-A5D1-C8138CD52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DC3452-67C3-43F3-A1B5-81ED410D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217CA-9057-4EB2-84F8-641C1ED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7A01-5459-42EB-9DE1-01C4E45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75D8-4FDE-40C5-A863-EBDD087D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AD3AC-D4BE-4810-B49D-AA9A2E7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4C4445-1E83-4968-B4C2-C65DDB27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82DF77-6F75-44FB-87FA-25C82CCA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942C-77F3-4A5A-8AAF-242828304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3865507-F1D1-4916-B183-6F5C971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51A38B-5225-42CA-80C6-E50C131C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EC42A9-A9AA-4769-9236-08AA6A3F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3198-B408-4E24-AF6D-96DC0467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1FCBD5-791F-40F2-B534-987C7AF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E89EA7-4F0D-4FFA-9823-94E9101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15E33A-B052-4838-AF35-9DD52BA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5C36-6B6C-4B3E-A4C1-C83F1068C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839C14-E643-4879-905B-16CBACF9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73025-018C-448B-8E6D-F2EA685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C1F51-6A81-40FB-B1A9-DEA6E57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0312-260E-4779-AE0C-6515365E8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6B66EA-9274-4A73-BBF8-7145C9DC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74284C-F288-40E7-B760-226C5D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9E0B-3787-4CA4-A52A-BD3AE67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3EB-DB7E-47B1-9A72-9C8069C3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C6BC318F-2180-422F-BD82-AEB282B340AE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40A7F2-3649-4763-BE02-FDC0C1DC937E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4E6F7-1E5D-40AA-88E8-024A5C5B899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39540BC-B7D4-48F5-8D2F-EF4B46161022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BBF2437F-6878-421E-B6FD-584EB7086263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7C447C4-2C20-407D-BA5C-68337E21AA4D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2CDF694-8109-4298-AC85-8C84BDED5F8D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DCDE2C8-AEF7-4891-8A0A-CAA327EF59D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DFA17038-AC38-47E1-BF4E-63A2EA93C90E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AD7D109E-070A-46C8-A5E0-A7AC21C96E8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EF1B253-2C28-4A38-91E4-53F6A90925A8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8A0E9DE-C4C7-4902-A66D-9B929816F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D98FAEA-6C87-480A-8BC7-FCAEE191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D31E-0C41-4F01-8A5A-60AF9B20D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FD6A-3DB0-48B5-8FB3-2C2E905FA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1B34-9800-40C2-B711-E2233C26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1126EA0-F31E-4CD2-8253-BB24DD67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32" r:id="rId11"/>
    <p:sldLayoutId id="2147483726" r:id="rId12"/>
    <p:sldLayoutId id="2147483733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f.hhs.gov/ohs" TargetMode="External"/><Relationship Id="rId2" Type="http://schemas.openxmlformats.org/officeDocument/2006/relationships/hyperlink" Target="http://www.eccpct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asterseals.com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dilearning.org/project-scope-echo-series-fall-2021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uky.zoom.us/j/88941045919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s://simple.wiktionary.org/wiki/boo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Gooden@uky.edu" TargetMode="External"/><Relationship Id="rId7" Type="http://schemas.openxmlformats.org/officeDocument/2006/relationships/hyperlink" Target="mailto:Juliet.souders@uky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kaela.roark@uky.edu" TargetMode="External"/><Relationship Id="rId5" Type="http://schemas.openxmlformats.org/officeDocument/2006/relationships/hyperlink" Target="mailto:brandon.cannada@uky.edu" TargetMode="External"/><Relationship Id="rId4" Type="http://schemas.openxmlformats.org/officeDocument/2006/relationships/hyperlink" Target="mailto:christine.hausman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E8E6F17-F6A8-4C4C-BB38-14328E707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94050" y="957263"/>
            <a:ext cx="4384675" cy="1508125"/>
          </a:xfrm>
        </p:spPr>
        <p:txBody>
          <a:bodyPr/>
          <a:lstStyle/>
          <a:p>
            <a:pPr algn="l" eaLnBrk="1" hangingPunct="1"/>
            <a:r>
              <a:rPr lang="en-US" altLang="en-US" sz="660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8252144-C1CD-408B-AE2A-A2E671C8EB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27138" y="2592388"/>
            <a:ext cx="9205912" cy="2538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KY’s Project SCOPE:         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Supporting Children of the Opioid Epidemic</a:t>
            </a:r>
          </a:p>
          <a:p>
            <a:pPr algn="l">
              <a:lnSpc>
                <a:spcPct val="90000"/>
              </a:lnSpc>
            </a:pPr>
            <a:endParaRPr lang="en-US" altLang="en-US" sz="3200" b="1">
              <a:solidFill>
                <a:schemeClr val="tx1"/>
              </a:solidFill>
              <a:latin typeface="Arial"/>
              <a:cs typeface="Arial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November 30, 2021</a:t>
            </a:r>
            <a:endParaRPr lang="en-US" altLang="en-US" sz="3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90000"/>
              </a:lnSpc>
            </a:pPr>
            <a:endParaRPr lang="en-US" altLang="en-US" sz="3200" b="1">
              <a:solidFill>
                <a:schemeClr val="tx1"/>
              </a:solidFill>
              <a:latin typeface="Arial"/>
              <a:cs typeface="Arial"/>
            </a:endParaRPr>
          </a:p>
          <a:p>
            <a:pPr algn="l" eaLnBrk="1" hangingPunct="1">
              <a:lnSpc>
                <a:spcPct val="90000"/>
              </a:lnSpc>
            </a:pPr>
            <a:endParaRPr lang="en-US" altLang="en-US" sz="2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BD1A2C4-CB2A-4C60-9A34-8EE2A52F0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AC22CD8-888A-48E6-95D9-B83EBE6B18B7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Strategies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968" y="1046164"/>
            <a:ext cx="10259548" cy="3881437"/>
          </a:xfrm>
        </p:spPr>
        <p:txBody>
          <a:bodyPr/>
          <a:lstStyle/>
          <a:p>
            <a:pPr marL="0" indent="0">
              <a:buNone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en-US" sz="2000"/>
              <a:t>Investigate music classes</a:t>
            </a:r>
          </a:p>
          <a:p>
            <a:r>
              <a:rPr lang="en-US" sz="2000"/>
              <a:t>Use music and song to teach Katie</a:t>
            </a:r>
          </a:p>
          <a:p>
            <a:r>
              <a:rPr lang="en-US" sz="2000"/>
              <a:t>Pursue referral for speech and occupational therapy</a:t>
            </a:r>
          </a:p>
          <a:p>
            <a:r>
              <a:rPr lang="en-US" sz="2000"/>
              <a:t>Pursue diagnostic evaluation</a:t>
            </a:r>
          </a:p>
          <a:p>
            <a:r>
              <a:rPr lang="en-US" sz="2000"/>
              <a:t>Pursue public preschool</a:t>
            </a:r>
          </a:p>
          <a:p>
            <a:pPr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D9E150-A582-4FDA-9EEA-6A0690294FA1}"/>
              </a:ext>
            </a:extLst>
          </p:cNvPr>
          <p:cNvSpPr/>
          <p:nvPr/>
        </p:nvSpPr>
        <p:spPr>
          <a:xfrm>
            <a:off x="5011408" y="3244334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298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Resources for Child and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450850"/>
            <a:ext cx="10199244" cy="3881437"/>
          </a:xfrm>
        </p:spPr>
        <p:txBody>
          <a:bodyPr/>
          <a:lstStyle/>
          <a:p>
            <a:pPr>
              <a:buNone/>
            </a:pPr>
            <a:endParaRPr lang="en-US" sz="1600"/>
          </a:p>
          <a:p>
            <a:pPr indent="0">
              <a:buNone/>
            </a:pPr>
            <a:endParaRPr lang="en-US" sz="2000">
              <a:ea typeface="+mn-lt"/>
              <a:cs typeface="+mn-lt"/>
            </a:endParaRPr>
          </a:p>
          <a:p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Local school district for preschool services</a:t>
            </a:r>
          </a:p>
          <a:p>
            <a:pPr>
              <a:buFont typeface="'Wingdings 3',Sans-Serif" panose="05040102010807070707" pitchFamily="18" charset="2"/>
            </a:pPr>
            <a:r>
              <a:rPr lang="en-US" sz="2000">
                <a:solidFill>
                  <a:schemeClr val="tx1"/>
                </a:solidFill>
              </a:rPr>
              <a:t>Early Childhood Consultant Program: Mental health services </a:t>
            </a:r>
            <a:r>
              <a:rPr lang="en-US" sz="2000" u="sng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http://www.eccpct.com/</a:t>
            </a: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buFont typeface="'Wingdings 3',Sans-Serif" panose="05040102010807070707" pitchFamily="18" charset="2"/>
            </a:pPr>
            <a:r>
              <a:rPr lang="en-US" sz="2000">
                <a:solidFill>
                  <a:schemeClr val="tx1"/>
                </a:solidFill>
              </a:rPr>
              <a:t>Head Start for speech, occupational, physical therapy  </a:t>
            </a:r>
            <a:r>
              <a:rPr lang="en-US" sz="2000" u="sng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https://www.acf.hhs.gov/ohs</a:t>
            </a: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buFont typeface="'Wingdings 3',Sans-Serif" panose="05040102010807070707" pitchFamily="18" charset="2"/>
            </a:pPr>
            <a:r>
              <a:rPr lang="en-US" sz="2000">
                <a:solidFill>
                  <a:schemeClr val="tx1"/>
                </a:solidFill>
              </a:rPr>
              <a:t>Easter Seals: OT/PT/Speech  </a:t>
            </a:r>
            <a:r>
              <a:rPr lang="en-US" sz="2000" u="sng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https://www.easterseals.com/</a:t>
            </a: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buFont typeface="'Wingdings 3',Sans-Serif" panose="05040102010807070707" pitchFamily="18" charset="2"/>
            </a:pPr>
            <a:endParaRPr lang="en-US" sz="2000">
              <a:solidFill>
                <a:schemeClr val="tx1"/>
              </a:solidFill>
            </a:endParaRPr>
          </a:p>
          <a:p>
            <a:endParaRPr lang="en-US" sz="2000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2BB282-E91A-44E7-9E8F-2367CC4BC590}"/>
              </a:ext>
            </a:extLst>
          </p:cNvPr>
          <p:cNvSpPr/>
          <p:nvPr/>
        </p:nvSpPr>
        <p:spPr>
          <a:xfrm>
            <a:off x="5011408" y="3244334"/>
            <a:ext cx="184731" cy="369332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00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223F0F6-9485-4CD2-85B9-4F6EE525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Resource Materials and Zoom (Brandon)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03C5A1-7021-4497-B5ED-C6B209495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6575" y="1276555"/>
            <a:ext cx="8596313" cy="4321175"/>
          </a:xfrm>
        </p:spPr>
        <p:txBody>
          <a:bodyPr/>
          <a:lstStyle/>
          <a:p>
            <a:r>
              <a:rPr lang="en-US" altLang="en-US" sz="2400" dirty="0">
                <a:latin typeface="Arial"/>
                <a:cs typeface="Arial"/>
              </a:rPr>
              <a:t>Resource materials including CEU information available at </a:t>
            </a:r>
            <a:r>
              <a:rPr lang="en-US" sz="2400" dirty="0">
                <a:hlinkClick r:id="rId3" tooltip="https://www.hdilearning.org/project-scope-echo-series-fall-2021/"/>
              </a:rPr>
              <a:t>https://www.hdilearning.org/project-scope-echo-series-fall-2021/</a:t>
            </a:r>
            <a:r>
              <a:rPr lang="en-US" sz="2400" dirty="0"/>
              <a:t> </a:t>
            </a: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Please contact </a:t>
            </a:r>
            <a:r>
              <a:rPr lang="en-US" altLang="en-US" sz="2400" b="1" dirty="0">
                <a:solidFill>
                  <a:schemeClr val="tx1"/>
                </a:solidFill>
                <a:latin typeface="Arial"/>
                <a:cs typeface="Arial"/>
              </a:rPr>
              <a:t>brandon.cannada@uky.edu </a:t>
            </a:r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for</a:t>
            </a:r>
            <a:r>
              <a:rPr lang="en-US" altLang="en-US" sz="2400" b="1" dirty="0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 dirty="0">
                <a:solidFill>
                  <a:schemeClr val="tx1"/>
                </a:solidFill>
                <a:latin typeface="Arial"/>
                <a:cs typeface="Arial"/>
              </a:rPr>
              <a:t>assistance with technology</a:t>
            </a: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Rejoin zoom anytime bounced off at </a:t>
            </a:r>
            <a:r>
              <a:rPr lang="en-US" sz="2400" u="sng" dirty="0">
                <a:latin typeface="Arial"/>
                <a:cs typeface="Arial"/>
                <a:hlinkClick r:id="rId4"/>
              </a:rPr>
              <a:t>https://uky.zoom.us/j/88941045919</a:t>
            </a:r>
            <a:endParaRPr lang="en-US" altLang="en-US" sz="2400" dirty="0">
              <a:latin typeface="Arial"/>
              <a:cs typeface="Arial"/>
            </a:endParaRP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Please be patient as Brandon assigns you to small groups</a:t>
            </a:r>
          </a:p>
          <a:p>
            <a:pPr eaLnBrk="1" hangingPunct="1"/>
            <a:endParaRPr lang="en-US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87C412D-8CB1-4B0E-BF7F-B0D7A2288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C4A14FD-FF99-40E0-A6D4-D64766134F4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3" y="462701"/>
            <a:ext cx="97952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First Breakout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731" y="1454728"/>
            <a:ext cx="9795207" cy="2154436"/>
          </a:xfrm>
        </p:spPr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altLang="en-US" sz="2400" dirty="0">
                <a:solidFill>
                  <a:schemeClr val="tx1"/>
                </a:solidFill>
              </a:rPr>
              <a:t>Discuss; Select recorder and reporter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1) Take-aways from sessions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2) Who else needs these SCOPE resources? 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3) What additional resources would be helpful? 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4) What format of information is most helpful for use?</a:t>
            </a:r>
          </a:p>
          <a:p>
            <a:pPr marL="285750" indent="-285750">
              <a:buFont typeface="Wingdings" panose="05040102010807070707" pitchFamily="18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65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3" y="462701"/>
            <a:ext cx="97952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Reports from Breakout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731" y="1454728"/>
            <a:ext cx="9795207" cy="2154436"/>
          </a:xfrm>
        </p:spPr>
        <p:txBody>
          <a:bodyPr/>
          <a:lstStyle/>
          <a:p>
            <a:r>
              <a:rPr lang="en-US" altLang="en-US" sz="2400" dirty="0">
                <a:solidFill>
                  <a:schemeClr val="tx1"/>
                </a:solidFill>
              </a:rPr>
              <a:t>1) Take-aways from sessions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2) Who else needs SCOPE resources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3) Additional resources that would be helpful</a:t>
            </a:r>
          </a:p>
          <a:p>
            <a:r>
              <a:rPr lang="en-US" altLang="en-US" sz="2400" dirty="0">
                <a:solidFill>
                  <a:schemeClr val="tx1"/>
                </a:solidFill>
              </a:rPr>
              <a:t>4) What format of information is most helpful for use</a:t>
            </a:r>
          </a:p>
          <a:p>
            <a:pPr marL="285750" indent="-285750">
              <a:buFont typeface="Wingdings" panose="05040102010807070707" pitchFamily="18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125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7862" y="609600"/>
            <a:ext cx="9055049" cy="1320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Introduce SCOPE Summary Sheets (Juliet)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0863" y="1821921"/>
            <a:ext cx="9055050" cy="3881437"/>
          </a:xfrm>
        </p:spPr>
        <p:txBody>
          <a:bodyPr/>
          <a:lstStyle/>
          <a:p>
            <a:r>
              <a:rPr lang="en-US" altLang="en-US" sz="3200" dirty="0"/>
              <a:t>Summary Sheet 1: Trauma-Informed Interventions (Miriam Silman here as resource) </a:t>
            </a:r>
            <a:endParaRPr lang="en-US" dirty="0"/>
          </a:p>
          <a:p>
            <a:r>
              <a:rPr lang="en-US" altLang="en-US" sz="3200" dirty="0"/>
              <a:t>Summary Sheet 2: Sensory Development</a:t>
            </a:r>
            <a:endParaRPr lang="en-US" dirty="0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3" y="462701"/>
            <a:ext cx="97952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Second Breakout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731" y="1454728"/>
            <a:ext cx="9896351" cy="21544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For the second breakout session, select your group based on one of the two topics below. </a:t>
            </a:r>
          </a:p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In groups, list </a:t>
            </a:r>
            <a:r>
              <a:rPr lang="en-US" sz="2400" b="1" dirty="0">
                <a:ea typeface="+mn-lt"/>
                <a:cs typeface="+mn-lt"/>
              </a:rPr>
              <a:t>strengths and recommendations</a:t>
            </a:r>
            <a:r>
              <a:rPr lang="en-US" sz="2400" dirty="0">
                <a:ea typeface="+mn-lt"/>
                <a:cs typeface="+mn-lt"/>
              </a:rPr>
              <a:t> for the summary sheet. </a:t>
            </a:r>
            <a:r>
              <a:rPr lang="en-US" sz="2400" dirty="0"/>
              <a:t>Select </a:t>
            </a:r>
            <a:r>
              <a:rPr lang="en-US" sz="2400" dirty="0">
                <a:ea typeface="+mn-lt"/>
                <a:cs typeface="+mn-lt"/>
              </a:rPr>
              <a:t>a recorder and reporter.</a:t>
            </a:r>
            <a:endParaRPr lang="en-US" dirty="0"/>
          </a:p>
          <a:p>
            <a:pPr>
              <a:buFont typeface="Wingdings" panose="05040102010807070707" pitchFamily="18" charset="2"/>
              <a:buChar char="Ø"/>
            </a:pPr>
            <a:r>
              <a:rPr lang="en-US" sz="2400" dirty="0"/>
              <a:t>1: Trauma-Informed Intervention OR</a:t>
            </a:r>
            <a:endParaRPr lang="en-US" dirty="0"/>
          </a:p>
          <a:p>
            <a:pPr>
              <a:buFont typeface="Wingdings" panose="05040102010807070707" pitchFamily="18" charset="2"/>
              <a:buChar char="Ø"/>
            </a:pPr>
            <a:r>
              <a:rPr lang="en-US" sz="2400" dirty="0"/>
              <a:t>2: Sensory Development</a:t>
            </a:r>
          </a:p>
          <a:p>
            <a:pPr marL="285750" indent="-285750">
              <a:buFont typeface="Wingdings" panose="05040102010807070707" pitchFamily="18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57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993" y="462701"/>
            <a:ext cx="9795207" cy="1320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Large Group Discussion of Summary Sheets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731" y="1454728"/>
            <a:ext cx="9896351" cy="2154436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Share feedback for:</a:t>
            </a:r>
            <a:endParaRPr lang="en-US" dirty="0"/>
          </a:p>
          <a:p>
            <a:pPr>
              <a:buFont typeface="Wingdings" panose="05040102010807070707" pitchFamily="18" charset="2"/>
              <a:buChar char="Ø"/>
            </a:pPr>
            <a:r>
              <a:rPr lang="en-US" sz="2400" dirty="0"/>
              <a:t>1: Trauma-Informed Intervention</a:t>
            </a:r>
            <a:endParaRPr lang="en-US" dirty="0"/>
          </a:p>
          <a:p>
            <a:pPr>
              <a:buFont typeface="Wingdings" panose="05040102010807070707" pitchFamily="18" charset="2"/>
              <a:buChar char="Ø"/>
            </a:pPr>
            <a:r>
              <a:rPr lang="en-US" sz="2400" dirty="0"/>
              <a:t>2: Sensory Development</a:t>
            </a:r>
          </a:p>
          <a:p>
            <a:pPr marL="285750" indent="-285750">
              <a:buFont typeface="Wingdings" panose="05040102010807070707" pitchFamily="18" charset="2"/>
              <a:buChar char="Ø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EA5FFD0-0682-4E46-BD81-E7535D0AA88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16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Evaluation 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7521" y="1669299"/>
            <a:ext cx="8596312" cy="3881437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chemeClr val="tx1"/>
                </a:solidFill>
              </a:rPr>
              <a:t>Please complete session and final evaluations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altLang="en-US" sz="2400" dirty="0">
                <a:solidFill>
                  <a:schemeClr val="tx1"/>
                </a:solidFill>
              </a:rPr>
              <a:t>Incentives: </a:t>
            </a:r>
          </a:p>
          <a:p>
            <a:pPr lvl="1" eaLnBrk="1" hangingPunct="1"/>
            <a:r>
              <a:rPr lang="en-US" altLang="en-US" sz="2200" dirty="0">
                <a:solidFill>
                  <a:schemeClr val="tx1"/>
                </a:solidFill>
              </a:rPr>
              <a:t>Random drawing based on this session’s evaluations </a:t>
            </a:r>
          </a:p>
          <a:p>
            <a:pPr lvl="1"/>
            <a:r>
              <a:rPr lang="en-US" altLang="en-US" sz="2200" dirty="0">
                <a:solidFill>
                  <a:schemeClr val="tx1"/>
                </a:solidFill>
              </a:rPr>
              <a:t>Book choices will be emailed to those who attended 8 sessions and completed 8 evaluations </a:t>
            </a:r>
            <a:endParaRPr lang="en-US" dirty="0">
              <a:solidFill>
                <a:schemeClr val="tx1"/>
              </a:solidFill>
            </a:endParaRPr>
          </a:p>
          <a:p>
            <a:endParaRPr lang="en-US" alt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POLL: Do you need a general completion certificate for your records and/or CEUs (in addition to ECE-TRIS credit)?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18</a:t>
            </a:fld>
            <a:endParaRPr lang="en-US" altLang="en-US">
              <a:solidFill>
                <a:schemeClr val="accent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AA21A1-64B6-4DE8-A332-3075D77E0A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260798" y="1922506"/>
            <a:ext cx="3026926" cy="168751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506CED-FFB1-4576-B075-06DA68AA0227}"/>
              </a:ext>
            </a:extLst>
          </p:cNvPr>
          <p:cNvSpPr txBox="1"/>
          <p:nvPr/>
        </p:nvSpPr>
        <p:spPr>
          <a:xfrm>
            <a:off x="8795904" y="3731974"/>
            <a:ext cx="2659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hlinkClick r:id="rId4" tooltip="https://simple.wiktionary.org/wiki/book"/>
              </a:rPr>
              <a:t>This Photo</a:t>
            </a:r>
            <a:r>
              <a:rPr lang="en-US" sz="900" dirty="0"/>
              <a:t> by Unknown Author is licensed under </a:t>
            </a:r>
            <a:r>
              <a:rPr lang="en-US" sz="900" dirty="0">
                <a:hlinkClick r:id="rId5" tooltip="https://creativecommons.org/licenses/by-sa/3.0/"/>
              </a:rPr>
              <a:t>CC BY-SA</a:t>
            </a:r>
            <a:endParaRPr lang="en-US" sz="9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6EE4522-A057-4BC3-BF07-E365FC9331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7250" y="167148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1"/>
                </a:solidFill>
              </a:rPr>
              <a:t>Send Final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DCC14-C6EB-4720-BA50-A5B33C17E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311" y="1382721"/>
            <a:ext cx="10181872" cy="3881438"/>
          </a:xfrm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Project Dire</a:t>
            </a:r>
            <a:r>
              <a:rPr lang="en-US" sz="2400" dirty="0">
                <a:solidFill>
                  <a:schemeClr val="tx1"/>
                </a:solidFill>
              </a:rPr>
              <a:t>ctor:</a:t>
            </a:r>
            <a:r>
              <a:rPr lang="en-US" sz="24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caroline.gooden@uky.edu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</a:rPr>
              <a:t>Lead Facilitator and CEUs: </a:t>
            </a:r>
            <a:r>
              <a:rPr lang="en-US" sz="24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christine.hausman@uky.edu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</a:rPr>
              <a:t>Technology: </a:t>
            </a:r>
            <a:r>
              <a:rPr lang="en-US" sz="240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</a:rPr>
              <a:t>Evaluation: </a:t>
            </a:r>
            <a:r>
              <a:rPr lang="en-US" sz="24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Mikaela.roark@uky.edu</a:t>
            </a:r>
            <a:endParaRPr lang="en-US" sz="2400" dirty="0">
              <a:solidFill>
                <a:schemeClr val="tx1"/>
              </a:solidFill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 dirty="0">
                <a:solidFill>
                  <a:schemeClr val="tx1"/>
                </a:solidFill>
              </a:rPr>
              <a:t>Research Assistant: </a:t>
            </a:r>
            <a:r>
              <a:rPr lang="en-US" sz="24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Juliet.souders@uky.edu</a:t>
            </a:r>
            <a:endParaRPr lang="en-US" sz="24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Stay tuned for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spring 2022 series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focusing on mental health needs of providers who serve children with NAS and their families!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 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6" name="Slide Number Placeholder 4">
            <a:extLst>
              <a:ext uri="{FF2B5EF4-FFF2-40B4-BE49-F238E27FC236}">
                <a16:creationId xmlns:a16="http://schemas.microsoft.com/office/drawing/2014/main" id="{11C08112-2889-49F7-9943-6F9C666A43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ACEA5E1-A56C-44BF-A14C-5E8C912E183E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19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022" y="177411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Final Session this Series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-11823" y="1498211"/>
            <a:ext cx="9756775" cy="16226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914400" lvl="1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>
                <a:latin typeface="Calibri"/>
                <a:ea typeface="Calibri" panose="020F0502020204030204" pitchFamily="34" charset="0"/>
                <a:cs typeface="Calibri"/>
              </a:rPr>
              <a:t>Next Steps for Supporting Children with NAS and FASD, Caroline Gooden and Christine Hausman</a:t>
            </a:r>
            <a:endParaRPr lang="en-US" sz="2400"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>
                <a:latin typeface="Calibri"/>
                <a:ea typeface="Calibri" panose="020F0502020204030204" pitchFamily="34" charset="0"/>
                <a:cs typeface="Calibri"/>
              </a:rPr>
              <a:t>Welcome participants from fall 2020 and fall 2021!</a:t>
            </a:r>
            <a:endParaRPr lang="en-US" sz="2400">
              <a:effectLst/>
              <a:latin typeface="Calibri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435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E3710-F4A3-405D-9B1F-A9EDBEB9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Session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20923-9DA4-4595-A795-FC1570E742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545" y="1717529"/>
            <a:ext cx="8596312" cy="3881437"/>
          </a:xfrm>
        </p:spPr>
        <p:txBody>
          <a:bodyPr/>
          <a:lstStyle/>
          <a:p>
            <a:r>
              <a:rPr lang="en-US" sz="2400" dirty="0"/>
              <a:t>Participants will share key learnings from SCOPE sessions</a:t>
            </a:r>
          </a:p>
          <a:p>
            <a:r>
              <a:rPr lang="en-US" sz="2400" dirty="0"/>
              <a:t>Participants will share ideas for promoting use of SCOPE information</a:t>
            </a:r>
          </a:p>
          <a:p>
            <a:r>
              <a:rPr lang="en-US" sz="2400" dirty="0"/>
              <a:t>Participants will give feedback for SCOPE Session Summary Sheets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38B69-0890-43D0-8C0D-6C7A748F1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9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475" y="531813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Thanks to our Experienced Facilitators!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17" y="909290"/>
            <a:ext cx="10718800" cy="40211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80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eaLnBrk="1" fontAlgn="auto" hangingPunct="1"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SOUTHERN BLUEGRASS: Sincere Holmes, Tammy Riley </a:t>
            </a:r>
          </a:p>
          <a:p>
            <a:pPr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TWO RIVERS: Taylor Tucker, Sharon Norris</a:t>
            </a:r>
            <a:endParaRPr lang="en-US" sz="2400" dirty="0"/>
          </a:p>
          <a:p>
            <a:pPr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NORTHERN BLUEGRASS: Karen Cottengim, Lynn Ray </a:t>
            </a:r>
            <a:endParaRPr lang="en-US" sz="2400" dirty="0"/>
          </a:p>
          <a:p>
            <a:pPr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EASTERN: Lloyd Bonse, Tonya Jernigan</a:t>
            </a:r>
            <a:endParaRPr lang="en-US" sz="2400" dirty="0"/>
          </a:p>
          <a:p>
            <a:pPr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JEFFERSON AND SALT RIVER:  Melissa Hampton, Hans Petersen</a:t>
            </a:r>
            <a:endParaRPr lang="en-US" sz="2400" dirty="0"/>
          </a:p>
          <a:p>
            <a:pPr>
              <a:buFont typeface="Wingdings 3" charset="2"/>
              <a:buChar char=""/>
              <a:defRPr/>
            </a:pPr>
            <a:r>
              <a:rPr lang="en-US" sz="2400" dirty="0">
                <a:ea typeface="+mn-lt"/>
                <a:cs typeface="+mn-lt"/>
              </a:rPr>
              <a:t>THE LAKES and CUMBERLAND: Glenna Gamble, Morgan Eversole, Tanya Torp, April Brown</a:t>
            </a:r>
            <a:endParaRPr lang="en-US" sz="2400" dirty="0"/>
          </a:p>
          <a:p>
            <a:pPr marL="0" indent="0">
              <a:buNone/>
              <a:defRPr/>
            </a:pPr>
            <a:r>
              <a:rPr lang="en-US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We wouldn't have had such great participation without you!</a:t>
            </a:r>
          </a:p>
          <a:p>
            <a:pPr marL="0" indent="0">
              <a:spcAft>
                <a:spcPts val="0"/>
              </a:spcAft>
              <a:buNone/>
              <a:defRPr/>
            </a:pPr>
            <a:r>
              <a:rPr lang="en-US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258" y="218574"/>
            <a:ext cx="8956675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 </a:t>
            </a:r>
            <a:r>
              <a:rPr lang="en-US">
                <a:solidFill>
                  <a:schemeClr val="tx1"/>
                </a:solidFill>
              </a:rPr>
              <a:t>Today’s Schedule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E8F2F29-E026-49FE-8EA7-10FAE2929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6799" y="878974"/>
            <a:ext cx="10285412" cy="4764087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chemeClr val="tx1"/>
                </a:solidFill>
              </a:rPr>
              <a:t>3:30pm Eastern time; procedures for call; child challenge summary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3:40pm Revisiting the Importance of Peer Support Specialists: Amanda Metcalf and Morgan Eversole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4:00pm Breakout groups discuss 1) take-aways from sessions; 2) who else needs these resources; 3) what additional resources would be helpful; and 4) what format of information is most helpful for use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4:15pm Large group share breakout results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4:25pm Introduction to SCOPE Session Summary Sheets, #1 Trauma-Informed Intervention and #2 Sensory Development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4:30pm Breakouts: select Trauma-Informed Intervention OR Sensory Summary Sheet; discuss strengths and items to add </a:t>
            </a:r>
          </a:p>
          <a:p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4:45pm Discuss Summary Sheets; final wrap up for series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25EBCCB-6964-4BB7-AB76-04B28CD2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63A6F6-A507-411C-94D8-695D7E1AAB53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1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9155" y="1593333"/>
            <a:ext cx="9442978" cy="3881438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First and last name, agency in zoom profile; cameras on</a:t>
            </a:r>
          </a:p>
          <a:p>
            <a:r>
              <a:rPr lang="en-US" altLang="en-US" sz="2400" dirty="0">
                <a:latin typeface="Arial"/>
                <a:cs typeface="Arial"/>
              </a:rPr>
              <a:t>Enter name, email in chat each time for attendance</a:t>
            </a: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Take care of needs during session</a:t>
            </a:r>
          </a:p>
          <a:p>
            <a:pPr eaLnBrk="1" hangingPunct="1"/>
            <a:r>
              <a:rPr lang="en-US" altLang="en-US" sz="2400" dirty="0">
                <a:latin typeface="Arial"/>
                <a:cs typeface="Arial"/>
              </a:rPr>
              <a:t>Protect confidentiality of all persons discussed</a:t>
            </a:r>
          </a:p>
          <a:p>
            <a:r>
              <a:rPr lang="en-US" sz="2400" dirty="0">
                <a:latin typeface="Arial"/>
                <a:cs typeface="Arial"/>
              </a:rPr>
              <a:t>Engage actively for most learning</a:t>
            </a:r>
            <a:endParaRPr lang="en-US" altLang="en-US" sz="2400" dirty="0">
              <a:latin typeface="Arial"/>
              <a:cs typeface="Arial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2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30687" y="1013994"/>
            <a:ext cx="9711089" cy="3528661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80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Use person-first language (child born substance exposed; family with child with neonatal abstinence syndrome)</a:t>
            </a:r>
            <a:endParaRPr lang="en-US" sz="2400">
              <a:solidFill>
                <a:schemeClr val="tx1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Session recorded and close captioned (turn on in zoom)</a:t>
            </a:r>
            <a:endParaRPr lang="en-US" sz="2400">
              <a:solidFill>
                <a:schemeClr val="tx1"/>
              </a:solidFill>
            </a:endParaRP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Ask questions anytime in chat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Judgment free zone;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respect all viewpoints</a:t>
            </a:r>
          </a:p>
          <a:p>
            <a:endParaRPr lang="en-US" sz="2400">
              <a:latin typeface="Trebuchet MS"/>
              <a:cs typeface="Arial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57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teddy bear">
            <a:extLst>
              <a:ext uri="{FF2B5EF4-FFF2-40B4-BE49-F238E27FC236}">
                <a16:creationId xmlns:a16="http://schemas.microsoft.com/office/drawing/2014/main" id="{5287CEA4-6A2E-4263-ABE6-4A71BCB375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893" r="-2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726518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tx1"/>
                </a:solidFill>
              </a:rPr>
              <a:t>Child and Family Strengths for “Katie”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58" y="1313465"/>
            <a:ext cx="7113182" cy="45528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/>
              <a:t>Katie is affectionate, active, 3-year-old</a:t>
            </a:r>
            <a:endParaRPr lang="en-US" sz="1400"/>
          </a:p>
          <a:p>
            <a:pPr>
              <a:lnSpc>
                <a:spcPct val="90000"/>
              </a:lnSpc>
            </a:pPr>
            <a:r>
              <a:rPr lang="en-US" sz="2400"/>
              <a:t>Katie loves music</a:t>
            </a:r>
          </a:p>
          <a:p>
            <a:pPr>
              <a:lnSpc>
                <a:spcPct val="90000"/>
              </a:lnSpc>
            </a:pPr>
            <a:r>
              <a:rPr lang="en-US" sz="2400"/>
              <a:t>Katie has foster family</a:t>
            </a:r>
            <a:endParaRPr lang="en-US" sz="1400"/>
          </a:p>
          <a:p>
            <a:pPr>
              <a:lnSpc>
                <a:spcPct val="90000"/>
              </a:lnSpc>
            </a:pPr>
            <a:r>
              <a:rPr lang="en-US" sz="2400">
                <a:ea typeface="+mn-lt"/>
                <a:cs typeface="+mn-lt"/>
              </a:rPr>
              <a:t>Family pursuing possible FAS diagnosis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+mn-lt"/>
                <a:cs typeface="+mn-lt"/>
              </a:rPr>
              <a:t>Family enrolled Katie in preschool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"/>
            </a:pPr>
            <a:endParaRPr lang="en-US" sz="2400">
              <a:ea typeface="+mn-lt"/>
              <a:cs typeface="+mn-lt"/>
            </a:endParaRPr>
          </a:p>
          <a:p>
            <a:pPr>
              <a:lnSpc>
                <a:spcPct val="90000"/>
              </a:lnSpc>
              <a:buFont typeface="Wingdings 3"/>
              <a:buChar char=""/>
            </a:pPr>
            <a:endParaRPr lang="en-US" sz="1400">
              <a:ea typeface="+mn-lt"/>
              <a:cs typeface="+mn-lt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400"/>
          </a:p>
          <a:p>
            <a:pPr>
              <a:lnSpc>
                <a:spcPct val="90000"/>
              </a:lnSpc>
              <a:buNone/>
            </a:pPr>
            <a:endParaRPr lang="en-US" sz="1400"/>
          </a:p>
          <a:p>
            <a:pPr>
              <a:lnSpc>
                <a:spcPct val="90000"/>
              </a:lnSpc>
              <a:buNone/>
            </a:pPr>
            <a:endParaRPr lang="en-US" sz="1400"/>
          </a:p>
          <a:p>
            <a:pPr marL="0" indent="0">
              <a:lnSpc>
                <a:spcPct val="90000"/>
              </a:lnSpc>
              <a:buNone/>
            </a:pPr>
            <a:endParaRPr lang="en-US" sz="140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3DEA26C2-DCF6-476F-8A0A-772084355778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  <a:defRPr/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8682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13A07-C71C-4A26-A812-C010B82E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Child and Family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83359-4EFD-4E39-BA07-53A33F0F1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363146"/>
            <a:ext cx="10082286" cy="3881437"/>
          </a:xfrm>
        </p:spPr>
        <p:txBody>
          <a:bodyPr/>
          <a:lstStyle/>
          <a:p>
            <a:r>
              <a:rPr lang="en-US" sz="2000" dirty="0"/>
              <a:t>Katie's early history not known</a:t>
            </a:r>
          </a:p>
          <a:p>
            <a:r>
              <a:rPr lang="en-US" sz="2000"/>
              <a:t>Katie is small for age, sensitive to touch, may have delayed speech</a:t>
            </a:r>
          </a:p>
          <a:p>
            <a:r>
              <a:rPr lang="en-US" sz="2000"/>
              <a:t>Katie attends briefly </a:t>
            </a:r>
          </a:p>
          <a:p>
            <a:r>
              <a:rPr lang="en-US" sz="2000" dirty="0"/>
              <a:t>Katie struggling in preschool and doesn't want to go</a:t>
            </a:r>
          </a:p>
          <a:p>
            <a:r>
              <a:rPr lang="en-US" sz="2000" dirty="0"/>
              <a:t>Family does not have diagnosis </a:t>
            </a:r>
          </a:p>
          <a:p>
            <a:r>
              <a:rPr lang="en-US" sz="2000" dirty="0"/>
              <a:t>Family investigating other placements</a:t>
            </a:r>
          </a:p>
          <a:p>
            <a:r>
              <a:rPr lang="en-US" sz="2000" dirty="0"/>
              <a:t>Family wants speech therapy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E445FB-784D-490E-A48B-EBC2EB6D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991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391A4AB2130642902A59CCFA7EEFA4" ma:contentTypeVersion="14" ma:contentTypeDescription="Create a new document." ma:contentTypeScope="" ma:versionID="b5ea88b568f0612f095a09257217fc6e">
  <xsd:schema xmlns:xsd="http://www.w3.org/2001/XMLSchema" xmlns:xs="http://www.w3.org/2001/XMLSchema" xmlns:p="http://schemas.microsoft.com/office/2006/metadata/properties" xmlns:ns3="c999920d-d9b2-4ca2-9d03-9b7a74afb6cb" xmlns:ns4="887d7ccb-fdfb-4585-aeb1-e000dbea8520" targetNamespace="http://schemas.microsoft.com/office/2006/metadata/properties" ma:root="true" ma:fieldsID="34f63ccf983432e15ec04da614132ed4" ns3:_="" ns4:_="">
    <xsd:import namespace="c999920d-d9b2-4ca2-9d03-9b7a74afb6cb"/>
    <xsd:import namespace="887d7ccb-fdfb-4585-aeb1-e000dbea8520"/>
    <xsd:element name="properties">
      <xsd:complexType>
        <xsd:sequence>
          <xsd:element name="documentManagement">
            <xsd:complexType>
              <xsd:all>
                <xsd:element ref="ns3:SharedWithDetails" minOccurs="0"/>
                <xsd:element ref="ns3:SharingHintHash" minOccurs="0"/>
                <xsd:element ref="ns3:SharedWithUsers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99920d-d9b2-4ca2-9d03-9b7a74afb6cb" elementFormDefault="qualified">
    <xsd:import namespace="http://schemas.microsoft.com/office/2006/documentManagement/types"/>
    <xsd:import namespace="http://schemas.microsoft.com/office/infopath/2007/PartnerControls"/>
    <xsd:element name="SharedWithDetails" ma:index="8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9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7d7ccb-fdfb-4585-aeb1-e000dbea85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CFF00-3BCF-4C89-A705-722961B3E090}">
  <ds:schemaRefs>
    <ds:schemaRef ds:uri="http://purl.org/dc/terms/"/>
    <ds:schemaRef ds:uri="c999920d-d9b2-4ca2-9d03-9b7a74afb6cb"/>
    <ds:schemaRef ds:uri="887d7ccb-fdfb-4585-aeb1-e000dbea8520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94187F4-3738-4CFD-B329-09696D02CF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99920d-d9b2-4ca2-9d03-9b7a74afb6cb"/>
    <ds:schemaRef ds:uri="887d7ccb-fdfb-4585-aeb1-e000dbea85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591</Words>
  <Application>Microsoft Office PowerPoint</Application>
  <PresentationFormat>Widescreen</PresentationFormat>
  <Paragraphs>174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Courier New</vt:lpstr>
      <vt:lpstr>Trebuchet MS</vt:lpstr>
      <vt:lpstr>Wingdings</vt:lpstr>
      <vt:lpstr>Wingdings 3</vt:lpstr>
      <vt:lpstr>'Wingdings 3',Sans-Serif</vt:lpstr>
      <vt:lpstr>Facet</vt:lpstr>
      <vt:lpstr>WELCOME</vt:lpstr>
      <vt:lpstr>Final Session this Series</vt:lpstr>
      <vt:lpstr>Session Outcomes</vt:lpstr>
      <vt:lpstr>Thanks to our Experienced Facilitators! </vt:lpstr>
      <vt:lpstr> Today’s Schedule  </vt:lpstr>
      <vt:lpstr>Session Procedural Reminders 1</vt:lpstr>
      <vt:lpstr>Session Procedural Reminders 2</vt:lpstr>
      <vt:lpstr>Child and Family Strengths for “Katie”</vt:lpstr>
      <vt:lpstr>Child and Family Needs</vt:lpstr>
      <vt:lpstr>Strategies </vt:lpstr>
      <vt:lpstr>Resources for Child and Family</vt:lpstr>
      <vt:lpstr>Resource Materials and Zoom (Brandon) </vt:lpstr>
      <vt:lpstr>First Breakout Groups</vt:lpstr>
      <vt:lpstr>Reports from Breakout Groups</vt:lpstr>
      <vt:lpstr>Introduce SCOPE Summary Sheets (Juliet)</vt:lpstr>
      <vt:lpstr>Second Breakout Groups</vt:lpstr>
      <vt:lpstr>Large Group Discussion of Summary Sheets</vt:lpstr>
      <vt:lpstr>Evaluation  </vt:lpstr>
      <vt:lpstr>Send Final Feedback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lastModifiedBy>Gooden, Caroline J.</cp:lastModifiedBy>
  <cp:revision>80</cp:revision>
  <dcterms:created xsi:type="dcterms:W3CDTF">2021-11-11T20:08:35Z</dcterms:created>
  <dcterms:modified xsi:type="dcterms:W3CDTF">2021-11-29T23:12:57Z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0x01010065391A4AB2130642902A59CCFA7EEFA4</vt:lpwstr>
  </property>
</Properties>
</file>