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78" r:id="rId5"/>
    <p:sldMasterId id="2147483683" r:id="rId6"/>
    <p:sldMasterId id="2147483688" r:id="rId7"/>
  </p:sldMasterIdLst>
  <p:notesMasterIdLst>
    <p:notesMasterId r:id="rId32"/>
  </p:notesMasterIdLst>
  <p:sldIdLst>
    <p:sldId id="256" r:id="rId8"/>
    <p:sldId id="258" r:id="rId9"/>
    <p:sldId id="259" r:id="rId10"/>
    <p:sldId id="257" r:id="rId11"/>
    <p:sldId id="261" r:id="rId12"/>
    <p:sldId id="267" r:id="rId13"/>
    <p:sldId id="263" r:id="rId14"/>
    <p:sldId id="269" r:id="rId15"/>
    <p:sldId id="262" r:id="rId16"/>
    <p:sldId id="270" r:id="rId17"/>
    <p:sldId id="280" r:id="rId18"/>
    <p:sldId id="271" r:id="rId19"/>
    <p:sldId id="284" r:id="rId20"/>
    <p:sldId id="274" r:id="rId21"/>
    <p:sldId id="275" r:id="rId22"/>
    <p:sldId id="285" r:id="rId23"/>
    <p:sldId id="276" r:id="rId24"/>
    <p:sldId id="281" r:id="rId25"/>
    <p:sldId id="283" r:id="rId26"/>
    <p:sldId id="277" r:id="rId27"/>
    <p:sldId id="279" r:id="rId28"/>
    <p:sldId id="278" r:id="rId29"/>
    <p:sldId id="260" r:id="rId30"/>
    <p:sldId id="26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sh, Elsie" initials="BE" lastIdx="8" clrIdx="0">
    <p:extLst>
      <p:ext uri="{19B8F6BF-5375-455C-9EA6-DF929625EA0E}">
        <p15:presenceInfo xmlns:p15="http://schemas.microsoft.com/office/powerpoint/2012/main" userId="S-1-5-21-2113169553-152591045-318601546-361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89788" autoAdjust="0"/>
  </p:normalViewPr>
  <p:slideViewPr>
    <p:cSldViewPr snapToGrid="0" snapToObjects="1">
      <p:cViewPr varScale="1">
        <p:scale>
          <a:sx n="77" d="100"/>
          <a:sy n="77" d="100"/>
        </p:scale>
        <p:origin x="146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8A6CA-0638-4126-9E94-6BFB868D632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BD459-8AE4-425A-8E1F-6461D1937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7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ydaycvi.com/2020/02/19/cvi-diy-adapting-puzzles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octoronline.com/medical-atlas.asp?c=4&amp;id=2187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Braddick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O., &amp; Atkinson, J. (2011). Development of human visual function. In Vision Research (Vol. 51, Issue 13, pp. 1588–1609). Elsevier BV. https://doi.org/10.1016/j.visres.2011.02.018</a:t>
            </a:r>
          </a:p>
          <a:p>
            <a:pPr marL="0" indent="0"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Day, N. (2020). How Visual Sensory Processing Works.</a:t>
            </a:r>
            <a:r>
              <a:rPr lang="en-US" baseline="0" dirty="0"/>
              <a:t> Retrieved from: ttps://hes-extraordinary.com/visual-sensory-processing.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04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17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Ask for participation - Please type in the chat your thoughts on how this activity may be difficult for a child from a visual stand point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2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Zoo puzzle source - </a:t>
            </a:r>
            <a:r>
              <a:rPr lang="en-US" dirty="0">
                <a:hlinkClick r:id="rId3"/>
              </a:rPr>
              <a:t>CVI DIY: Adapting Puzzles – Everyday CVI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2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child with delayed visual maturation,</a:t>
            </a:r>
            <a:r>
              <a:rPr lang="en-US" baseline="0" dirty="0"/>
              <a:t> visual seeking/under-responsive tendencies, or brain based visual impairment may experience this concern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2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Gudgel</a:t>
            </a:r>
            <a:r>
              <a:rPr lang="en-US" dirty="0"/>
              <a:t>,</a:t>
            </a:r>
            <a:r>
              <a:rPr lang="en-US" baseline="0" dirty="0"/>
              <a:t> D. (2021). Eye Screening for Children. Retrieved from https://www.aao.org/eye-health/tips-prevention/children-eye-screening.</a:t>
            </a:r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Screens with abnormal results can result in consultation with an ophthalmologist or optometrist to determine appropriate intervention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84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74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Corn, A. L., Erin, J. N., &amp; Ferrell, K. A. (2010). Visual Development. In </a:t>
            </a:r>
            <a:r>
              <a:rPr lang="en-US" i="1" dirty="0">
                <a:effectLst/>
              </a:rPr>
              <a:t>Foundations of Low Vision: Clinical and functional perspectives</a:t>
            </a:r>
            <a:r>
              <a:rPr lang="en-US" dirty="0">
                <a:effectLst/>
              </a:rPr>
              <a:t>. essay, AFB Press.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7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Corn, A. L., Erin, J. N., &amp; Ferrell, K. A. (2010). Visual Development. In </a:t>
            </a:r>
            <a:r>
              <a:rPr lang="en-US" i="1" dirty="0">
                <a:effectLst/>
              </a:rPr>
              <a:t>Foundations of Low Vision: Clinical and functional perspectives</a:t>
            </a:r>
            <a:r>
              <a:rPr lang="en-US" dirty="0">
                <a:effectLst/>
              </a:rPr>
              <a:t>. essay, AFB Press.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4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McGlone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L., Hamilton, R., McCulloch, D. L., MacKinnon, J. R.,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Bradnam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&amp;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Mactier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 (2013). Visual outcome in infants born to drug-misusing mothers prescribed methadone in pregnancy.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British Journal of Ophthalmology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(2), 238–245. https://doi.org/10.1136/bjophthalmol-2013-303967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Merhar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L., Jiang, W., Parikh, N. A., Yin, W., Zhou, Z.,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Tkach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A., Wang, L., Kline-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 M., He, L., Braimah, A.,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Vannest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J., &amp; Lin, W. (2021). Effects of prenatal opioid exposure on functional networks in infancy. In Developmental Cognitive Neuroscience (Vol. 51, p. 100996). Elsevier BV. https://doi.org/10.1016/j.dcn.2021.100996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Merhar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L., Kline, J. E., Braimah, A., Kline-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 M.,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Tkach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A.,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Altaye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He, L., &amp; Parikh, N. A. (2020). Prenatal opioid exposure is associated with smaller brain volumes in multiple regions. In Pediatric Research (Vol. 90, Issue 2, pp. 397–402). Springer Science and Business Media LLC. https://doi.org/10.1038/s41390-020-01265-w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McGlone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Mactier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H., Hamilton, R.,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Bradnam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S.,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Boulton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R., Borland, W., Hepburn, M., &amp; McCulloch, D. L. (2008). Visual evoked potentials in infants exposed to methadone in utero. In Archives of Disease in Childhood (Vol. 93, Issue 9, pp. 784–786). BMJ. https://doi.org/10.1136/adc.2007.132985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Chakraborty, A.,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N. S., Jacobs, R. J.,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LaGasse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 L., Lester, B. M.,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T. A., &amp; Thompson, B. (2015). Prenatal exposure to recreational drugs affects global motion perception in preschool children. In Scientific Reports (Vol. 5, Issue 1). Springer Science and Business Media LLC. https://doi.org/10.1038/srep16921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Melinder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Konijnenberg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C., &amp;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Sarfi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(2013). Deviant smooth pursuit in preschool children exposed prenatally to methadone or buprenorphine and tobacco affects integrative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visuomotor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capabilities. In Addiction (Vol. 108, Issue 12, pp. 2175–2182). Wiley. https://doi.org/10.1111/add.12267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Sources: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H.,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Jansson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 M., &amp; Park, H.-J. (2017). Sensorimotor outcomes in children with prenatal exposure to methadone.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American Association for Pediatric Ophthalmology and Strabismus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316–321. https://doi.org/10.1016/j.jaapos.2017.05.025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McGlone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L., et. al. (2013). Visual outcome in infants born to drug-misusing mothers prescribed methadone in pregnancy.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British Journal of Ophthalmology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(2), 238–245. https://doi.org/10.1136/bjophthalmol-2013-303967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228600" indent="-228600">
              <a:buAutoNum type="arabicPeriod" startAt="3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Hamilton R,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McGlone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L, MacKinnon JR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(2010).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Ophthalmic, clinical and visual electrophysiological findings in children born to mothers prescribed substitute methadone in pregnancy.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British Journal of Ophthalmology,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94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696-700.</a:t>
            </a:r>
          </a:p>
          <a:p>
            <a:pPr marL="0" indent="0"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Spiteri Cornish, K., et al. (2013). The short- and long-term effects on the visual system of children following exposure to maternal substance misuse in pregnancy.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Am. J.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Ophthalmol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156, 190–194.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Mactier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H., &amp; Hamilton, R. (2020). Prenatal opioid exposure – Increasing evidence of harm. In Early Human Development (Vol. 150, p. 105188). Elsevier BV. https://doi.org/10.1016/j.earlhumdev.2020.105188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  <a:r>
              <a:rPr lang="en-US" baseline="0" dirty="0"/>
              <a:t> </a:t>
            </a:r>
            <a:r>
              <a:rPr lang="en-US" dirty="0">
                <a:hlinkClick r:id="rId3"/>
              </a:rPr>
              <a:t>Visual pathway (edoctoronline.com)</a:t>
            </a:r>
            <a:endParaRPr lang="en-US" dirty="0"/>
          </a:p>
          <a:p>
            <a:endParaRPr lang="en-US" dirty="0"/>
          </a:p>
          <a:p>
            <a:r>
              <a:rPr lang="en-US" dirty="0"/>
              <a:t>Anterior</a:t>
            </a:r>
            <a:r>
              <a:rPr lang="en-US" baseline="0" dirty="0"/>
              <a:t> vs. posterior pathway: </a:t>
            </a:r>
            <a:r>
              <a:rPr lang="en-US" dirty="0"/>
              <a:t>Visual structures</a:t>
            </a:r>
            <a:r>
              <a:rPr lang="en-US" baseline="0" dirty="0"/>
              <a:t> vs brain based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Lazarus,</a:t>
            </a:r>
            <a:r>
              <a:rPr lang="en-US" baseline="0" dirty="0"/>
              <a:t> R. (2020). The 17 Key Visual Skills. Retrieved from </a:t>
            </a:r>
            <a:r>
              <a:rPr lang="en-US" dirty="0"/>
              <a:t>https://www.optometrists.org/vision-therapy/guide-vision-and-learning-difficulties/the-17-key-visual-skills/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9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Rule of Thumb                                                 We must be able to:</a:t>
            </a:r>
          </a:p>
          <a:p>
            <a:pPr lvl="1"/>
            <a:r>
              <a:rPr lang="en-US" dirty="0"/>
              <a:t>Filter out what visual information is important/necessary for task completion</a:t>
            </a:r>
          </a:p>
          <a:p>
            <a:pPr lvl="1"/>
            <a:r>
              <a:rPr lang="en-US" dirty="0"/>
              <a:t>Focus/maintain visual attention </a:t>
            </a:r>
          </a:p>
          <a:p>
            <a:pPr lvl="1"/>
            <a:r>
              <a:rPr lang="en-US" dirty="0"/>
              <a:t>Determine what is the purpose and role for the item we interact with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D459-8AE4-425A-8E1F-6461D19370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565-90B7-4B48-82A9-E3239121F5E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25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2823-AF0A-8B49-8F81-1F0CD098CE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07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7395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2823-AF0A-8B49-8F81-1F0CD098CE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4D4-A390-EA42-BCF9-97CC83CB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4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2823-AF0A-8B49-8F81-1F0CD098CE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4D4-A390-EA42-BCF9-97CC83CB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565-90B7-4B48-82A9-E3239121F5E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8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37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37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565-90B7-4B48-82A9-E3239121F5E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8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0E34-D6B9-C048-9708-6D40DDC11EC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88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0E34-D6B9-C048-9708-6D40DDC11EC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72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72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0E34-D6B9-C048-9708-6D40DDC11EC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B74A-5FC3-4344-8FF7-EF11673978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287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B74A-5FC3-4344-8FF7-EF11673978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881-8612-0842-B2F9-5029B02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9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B74A-5FC3-4344-8FF7-EF11673978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881-8612-0842-B2F9-5029B02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8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5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15565-90B7-4B48-82A9-E3239121F5E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4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4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90E34-D6B9-C048-9708-6D40DDC11EC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0475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B74A-5FC3-4344-8FF7-EF11673978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41881-8612-0842-B2F9-5029B02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94796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7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22823-AF0A-8B49-8F81-1F0CD098CE86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lnSpc>
                <a:spcPct val="7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lnSpc>
                <a:spcPct val="7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34D4-A390-EA42-BCF9-97CC83CBB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1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11/add.12267" TargetMode="External"/><Relationship Id="rId3" Type="http://schemas.openxmlformats.org/officeDocument/2006/relationships/hyperlink" Target="https://doi.org/10.1016/j.visres.2011.02.018" TargetMode="External"/><Relationship Id="rId7" Type="http://schemas.openxmlformats.org/officeDocument/2006/relationships/hyperlink" Target="https://doi.org/10.1038/srep1692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oi.org/10.1136/adc.2007.132985" TargetMode="External"/><Relationship Id="rId5" Type="http://schemas.openxmlformats.org/officeDocument/2006/relationships/hyperlink" Target="https://doi.org/10.1038/s41390-020-01265-w" TargetMode="External"/><Relationship Id="rId4" Type="http://schemas.openxmlformats.org/officeDocument/2006/relationships/hyperlink" Target="https://doi.org/10.1016/j.dcn.2021.100996" TargetMode="External"/><Relationship Id="rId9" Type="http://schemas.openxmlformats.org/officeDocument/2006/relationships/hyperlink" Target="https://doi.org/10.1016/j.earlhumdev.2020.105188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 Development for Children with Prenatal Substance Exposure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Elsie Bush, MS OTR/L</a:t>
            </a:r>
          </a:p>
        </p:txBody>
      </p:sp>
    </p:spTree>
    <p:extLst>
      <p:ext uri="{BB962C8B-B14F-4D97-AF65-F5344CB8AC3E}">
        <p14:creationId xmlns:p14="http://schemas.microsoft.com/office/powerpoint/2010/main" val="1230510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Visual Skills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129283"/>
              </p:ext>
            </p:extLst>
          </p:nvPr>
        </p:nvGraphicFramePr>
        <p:xfrm>
          <a:off x="457200" y="1457711"/>
          <a:ext cx="8229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Visual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Eye Movement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Ability to move both eyes together and focus</a:t>
                      </a:r>
                      <a:r>
                        <a:rPr lang="en-US" baseline="0" dirty="0"/>
                        <a:t> on a stimulus. All muscles in the eye cooperate together to move up, down, right, left, diagonally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Binocular</a:t>
                      </a:r>
                      <a:r>
                        <a:rPr lang="en-US" baseline="0" dirty="0"/>
                        <a:t>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Eyes working together as a team – improper</a:t>
                      </a:r>
                      <a:r>
                        <a:rPr lang="en-US" baseline="0" dirty="0"/>
                        <a:t> coordination can lead to a lazy eye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Pursuits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Eyes moving between two focus points – Ex: adult</a:t>
                      </a:r>
                      <a:r>
                        <a:rPr lang="en-US" baseline="0" dirty="0"/>
                        <a:t> demonstrating how to play with a toy, moving eyes between adult and a toy child is holding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Visual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Ability to remember information such as words or images</a:t>
                      </a:r>
                      <a:r>
                        <a:rPr lang="en-US" baseline="0" dirty="0"/>
                        <a:t> previously seen – Ex: learning and memorizing shapes &amp; letters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Visual</a:t>
                      </a:r>
                      <a:r>
                        <a:rPr lang="en-US" baseline="0" dirty="0"/>
                        <a:t>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Ability to complete gross or fine motor tasks using visual information to guide you –</a:t>
                      </a:r>
                      <a:r>
                        <a:rPr lang="en-US" baseline="0" dirty="0"/>
                        <a:t> Ex: preventing bumping into objects while walking, or completing close-up activities like writing, reading, puzzles)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63114" y="6397009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Lazarus, R. (2020). </a:t>
            </a:r>
          </a:p>
        </p:txBody>
      </p:sp>
    </p:spTree>
    <p:extLst>
      <p:ext uri="{BB962C8B-B14F-4D97-AF65-F5344CB8AC3E}">
        <p14:creationId xmlns:p14="http://schemas.microsoft.com/office/powerpoint/2010/main" val="218350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1794510"/>
            <a:ext cx="8252460" cy="47777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Visual skills in Play/learning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05790" y="1915716"/>
            <a:ext cx="7905750" cy="4462224"/>
            <a:chOff x="605790" y="1915716"/>
            <a:chExt cx="7905750" cy="446222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00400" y="1915716"/>
              <a:ext cx="0" cy="4450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05790" y="1931670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Shape Sorter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60421" y="1915716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Puzzles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5051" y="1915716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Handwriting/Spelling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935980" y="1927146"/>
              <a:ext cx="0" cy="4450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05790" y="2301002"/>
              <a:ext cx="2377440" cy="19693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79470" y="2301002"/>
              <a:ext cx="2377440" cy="19693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34100" y="2301002"/>
              <a:ext cx="2377440" cy="19693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5790" y="4437246"/>
            <a:ext cx="2377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Skills for success:</a:t>
            </a:r>
          </a:p>
          <a:p>
            <a:pPr marL="285750" indent="-285750">
              <a:buFontTx/>
              <a:buChar char="-"/>
            </a:pPr>
            <a:r>
              <a:rPr lang="en-US" dirty="0"/>
              <a:t>Visual Discrimination</a:t>
            </a:r>
          </a:p>
          <a:p>
            <a:pPr marL="285750" indent="-285750">
              <a:buFontTx/>
              <a:buChar char="-"/>
            </a:pPr>
            <a:endParaRPr lang="en-US" sz="700" dirty="0"/>
          </a:p>
          <a:p>
            <a:pPr marL="285750" indent="-285750">
              <a:buFontTx/>
              <a:buChar char="-"/>
            </a:pPr>
            <a:r>
              <a:rPr lang="en-US" dirty="0"/>
              <a:t>Visual scanning</a:t>
            </a:r>
          </a:p>
          <a:p>
            <a:pPr marL="285750" indent="-285750">
              <a:buFontTx/>
              <a:buChar char="-"/>
            </a:pPr>
            <a:endParaRPr lang="en-US" sz="700" dirty="0"/>
          </a:p>
          <a:p>
            <a:pPr marL="285750" indent="-285750">
              <a:buFontTx/>
              <a:buChar char="-"/>
            </a:pPr>
            <a:r>
              <a:rPr lang="en-US" dirty="0"/>
              <a:t>Visual Motor Integration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41369" y="4462526"/>
            <a:ext cx="2377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Skills for success:</a:t>
            </a:r>
          </a:p>
          <a:p>
            <a:pPr marL="285750" indent="-285750">
              <a:buFontTx/>
              <a:buChar char="-"/>
            </a:pPr>
            <a:r>
              <a:rPr lang="en-US" dirty="0"/>
              <a:t>Visual Motor Integration</a:t>
            </a:r>
          </a:p>
          <a:p>
            <a:pPr marL="285750" indent="-285750">
              <a:buFontTx/>
              <a:buChar char="-"/>
            </a:pPr>
            <a:endParaRPr lang="en-US" sz="700" dirty="0"/>
          </a:p>
          <a:p>
            <a:pPr marL="285750" indent="-285750">
              <a:buFontTx/>
              <a:buChar char="-"/>
            </a:pPr>
            <a:r>
              <a:rPr lang="en-US" dirty="0"/>
              <a:t>Visual Memory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1030" y="4481514"/>
            <a:ext cx="23774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Skills for success:</a:t>
            </a:r>
          </a:p>
          <a:p>
            <a:pPr marL="285750" indent="-285750">
              <a:buFontTx/>
              <a:buChar char="-"/>
            </a:pPr>
            <a:r>
              <a:rPr lang="en-US" dirty="0"/>
              <a:t>Visual memory</a:t>
            </a:r>
          </a:p>
          <a:p>
            <a:pPr marL="285750" indent="-285750">
              <a:buFontTx/>
              <a:buChar char="-"/>
            </a:pPr>
            <a:endParaRPr lang="en-US" sz="1000" dirty="0"/>
          </a:p>
          <a:p>
            <a:pPr marL="285750" indent="-285750">
              <a:buFontTx/>
              <a:buChar char="-"/>
            </a:pPr>
            <a:r>
              <a:rPr lang="en-US" dirty="0"/>
              <a:t>Visual Motor integration </a:t>
            </a:r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" y="2301002"/>
            <a:ext cx="1908810" cy="19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03" y="2259433"/>
            <a:ext cx="2325274" cy="23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46" y="2543666"/>
            <a:ext cx="1900449" cy="14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8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0636"/>
            <a:ext cx="8548777" cy="5568351"/>
          </a:xfrm>
        </p:spPr>
        <p:txBody>
          <a:bodyPr>
            <a:normAutofit/>
          </a:bodyPr>
          <a:lstStyle/>
          <a:p>
            <a:r>
              <a:rPr lang="en-US" dirty="0"/>
              <a:t>First: The eyes must look</a:t>
            </a:r>
          </a:p>
          <a:p>
            <a:pPr marL="0" indent="0">
              <a:buNone/>
            </a:pPr>
            <a:r>
              <a:rPr lang="en-US" dirty="0"/>
              <a:t>                Then: They will send information   								back to the brain to interpret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General Rule of Thumb                                                 We must be able to:</a:t>
            </a:r>
          </a:p>
          <a:p>
            <a:pPr lvl="1"/>
            <a:r>
              <a:rPr lang="en-US" dirty="0"/>
              <a:t>Visually attend</a:t>
            </a:r>
          </a:p>
          <a:p>
            <a:pPr lvl="1"/>
            <a:r>
              <a:rPr lang="en-US" dirty="0"/>
              <a:t>Filter visual information</a:t>
            </a:r>
          </a:p>
          <a:p>
            <a:pPr lvl="1"/>
            <a:r>
              <a:rPr lang="en-US" dirty="0"/>
              <a:t>Determine what is the purpose and role for the item we interact with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Bent Arrow 3"/>
          <p:cNvSpPr/>
          <p:nvPr/>
        </p:nvSpPr>
        <p:spPr>
          <a:xfrm rot="10800000" flipH="1">
            <a:off x="1570007" y="1780626"/>
            <a:ext cx="655609" cy="416930"/>
          </a:xfrm>
          <a:prstGeom prst="bentArrow">
            <a:avLst>
              <a:gd name="adj1" fmla="val 25000"/>
              <a:gd name="adj2" fmla="val 29167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0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 Processing</a:t>
            </a:r>
            <a:br>
              <a:rPr lang="en-US" dirty="0"/>
            </a:br>
            <a:r>
              <a:rPr lang="en-US" dirty="0"/>
              <a:t>Sensory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Craving </a:t>
            </a:r>
          </a:p>
          <a:p>
            <a:pPr lvl="1"/>
            <a:r>
              <a:rPr lang="en-US" dirty="0"/>
              <a:t>A child may “seek” or “crave” visual stimulation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Under-Responsive</a:t>
            </a:r>
          </a:p>
          <a:p>
            <a:pPr lvl="1"/>
            <a:r>
              <a:rPr lang="en-US" dirty="0"/>
              <a:t>Need higher levels of visual stimulation for awareness (brighter, moving, increased stimulation).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Over-responsive</a:t>
            </a:r>
          </a:p>
          <a:p>
            <a:pPr lvl="1"/>
            <a:r>
              <a:rPr lang="en-US" dirty="0"/>
              <a:t>Child visually distractible, visual stimulation can overwhelm, may avoid activity that is visually stimulating.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47803" y="6488668"/>
            <a:ext cx="179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Day, N. (2020). </a:t>
            </a:r>
          </a:p>
        </p:txBody>
      </p:sp>
    </p:spTree>
    <p:extLst>
      <p:ext uri="{BB962C8B-B14F-4D97-AF65-F5344CB8AC3E}">
        <p14:creationId xmlns:p14="http://schemas.microsoft.com/office/powerpoint/2010/main" val="52283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Visual Processing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18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clutter/complexity</a:t>
            </a:r>
          </a:p>
          <a:p>
            <a:pPr lvl="1"/>
            <a:r>
              <a:rPr lang="en-US" dirty="0"/>
              <a:t>In the activity </a:t>
            </a:r>
          </a:p>
          <a:p>
            <a:pPr lvl="1"/>
            <a:r>
              <a:rPr lang="en-US" dirty="0"/>
              <a:t>In the environment</a:t>
            </a:r>
          </a:p>
          <a:p>
            <a:pPr lvl="1"/>
            <a:endParaRPr lang="en-US" dirty="0"/>
          </a:p>
          <a:p>
            <a:r>
              <a:rPr lang="en-US" dirty="0"/>
              <a:t>Use materials that are visually motivating to the child</a:t>
            </a:r>
          </a:p>
          <a:p>
            <a:pPr lvl="1"/>
            <a:r>
              <a:rPr lang="en-US" dirty="0"/>
              <a:t>Shiny</a:t>
            </a:r>
          </a:p>
          <a:p>
            <a:pPr lvl="1"/>
            <a:r>
              <a:rPr lang="en-US" dirty="0"/>
              <a:t>Reflective</a:t>
            </a:r>
          </a:p>
          <a:p>
            <a:pPr lvl="1"/>
            <a:r>
              <a:rPr lang="en-US" dirty="0"/>
              <a:t>light components</a:t>
            </a:r>
          </a:p>
          <a:p>
            <a:pPr lvl="1"/>
            <a:endParaRPr lang="en-US" dirty="0"/>
          </a:p>
          <a:p>
            <a:r>
              <a:rPr lang="en-US" dirty="0"/>
              <a:t>Color highlighting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6176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Visual Challenge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0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Please type in the chat your thoughts on how this environment may be difficult for a child from a visual stand point.</a:t>
            </a:r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42" y="2482972"/>
            <a:ext cx="6321716" cy="421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2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13" y="423153"/>
            <a:ext cx="6210475" cy="1143000"/>
          </a:xfrm>
        </p:spPr>
        <p:txBody>
          <a:bodyPr>
            <a:normAutofit/>
          </a:bodyPr>
          <a:lstStyle/>
          <a:p>
            <a:r>
              <a:rPr lang="en-US" dirty="0"/>
              <a:t>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13" y="1332689"/>
            <a:ext cx="8229600" cy="4525963"/>
          </a:xfrm>
        </p:spPr>
        <p:txBody>
          <a:bodyPr/>
          <a:lstStyle/>
          <a:p>
            <a:r>
              <a:rPr lang="en-US" dirty="0"/>
              <a:t>Children with visual processing concerns may perform best:</a:t>
            </a:r>
          </a:p>
          <a:p>
            <a:pPr lvl="1"/>
            <a:r>
              <a:rPr lang="en-US" dirty="0"/>
              <a:t>Facing walls with less decorations</a:t>
            </a:r>
          </a:p>
          <a:p>
            <a:pPr lvl="1"/>
            <a:r>
              <a:rPr lang="en-US" dirty="0"/>
              <a:t>Back facing busy walkways</a:t>
            </a:r>
          </a:p>
          <a:p>
            <a:pPr lvl="1"/>
            <a:r>
              <a:rPr lang="en-US" dirty="0"/>
              <a:t>Back facing doors/windows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56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Toy Adaptation Examples</a:t>
            </a:r>
          </a:p>
        </p:txBody>
      </p:sp>
      <p:pic>
        <p:nvPicPr>
          <p:cNvPr id="4098" name="Picture 2" descr="Collage2-af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t="28061" r="61889" b="1654"/>
          <a:stretch/>
        </p:blipFill>
        <p:spPr bwMode="auto">
          <a:xfrm>
            <a:off x="5282119" y="4269953"/>
            <a:ext cx="3210194" cy="245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llage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6715" r="52285" b="7499"/>
          <a:stretch/>
        </p:blipFill>
        <p:spPr bwMode="auto">
          <a:xfrm>
            <a:off x="546862" y="4281115"/>
            <a:ext cx="3015575" cy="24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58923" y="5393470"/>
            <a:ext cx="68093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3"/>
          <a:stretch/>
        </p:blipFill>
        <p:spPr>
          <a:xfrm>
            <a:off x="396741" y="1369124"/>
            <a:ext cx="3662182" cy="2395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50" y="1181651"/>
            <a:ext cx="2233360" cy="1256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87" y="2567100"/>
            <a:ext cx="2567975" cy="144448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296383" y="2513778"/>
            <a:ext cx="68093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1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 Challenge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3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 year old child with prenatal exposure and cortical visual impairment </a:t>
            </a:r>
          </a:p>
          <a:p>
            <a:r>
              <a:rPr lang="en-US" dirty="0"/>
              <a:t>decreased visual interest in fine motor learning tasks </a:t>
            </a:r>
          </a:p>
          <a:p>
            <a:r>
              <a:rPr lang="en-US" dirty="0"/>
              <a:t>high preference of playing with light based toys and shiny/bright colored toys.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89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31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ways to incorporate light or interests!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Ultimate Light Bo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8" b="16424"/>
          <a:stretch/>
        </p:blipFill>
        <p:spPr bwMode="auto">
          <a:xfrm>
            <a:off x="933187" y="1894468"/>
            <a:ext cx="3134139" cy="211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08" y="1794745"/>
            <a:ext cx="3087392" cy="23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6" r="35266"/>
          <a:stretch/>
        </p:blipFill>
        <p:spPr>
          <a:xfrm rot="5400000">
            <a:off x="5397098" y="4095493"/>
            <a:ext cx="2279374" cy="2532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2" r="48792"/>
          <a:stretch/>
        </p:blipFill>
        <p:spPr>
          <a:xfrm rot="5400000">
            <a:off x="1183175" y="3893804"/>
            <a:ext cx="2450504" cy="331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3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 the Speaker</a:t>
            </a:r>
            <a:br>
              <a:rPr lang="en-US" dirty="0"/>
            </a:br>
            <a:r>
              <a:rPr lang="en-US" dirty="0"/>
              <a:t>Elsie Bush, MS OTR/L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4457"/>
            <a:ext cx="8229600" cy="4247285"/>
          </a:xfrm>
        </p:spPr>
        <p:txBody>
          <a:bodyPr/>
          <a:lstStyle/>
          <a:p>
            <a:r>
              <a:rPr lang="en-US" dirty="0"/>
              <a:t>Occupational Therapist at Cincinnati Children’s Hospital Medical Center</a:t>
            </a:r>
          </a:p>
          <a:p>
            <a:r>
              <a:rPr lang="en-US" dirty="0"/>
              <a:t>Therapist in the Pediatric Low Vision and Cortical Visual Impairment Programs</a:t>
            </a:r>
          </a:p>
          <a:p>
            <a:r>
              <a:rPr lang="en-US" dirty="0"/>
              <a:t>Project SCOPE National Training Initiative/Buckeye SCOPE research staff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60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Monitor and Intervene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90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Regular vision screening by a trained professional should occur throughout early childhood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American Academy of Ophthalmology recommends vision screens at:</a:t>
            </a:r>
          </a:p>
          <a:p>
            <a:pPr lvl="1"/>
            <a:r>
              <a:rPr lang="en-US" dirty="0"/>
              <a:t>Birth</a:t>
            </a:r>
          </a:p>
          <a:p>
            <a:pPr lvl="1"/>
            <a:r>
              <a:rPr lang="en-US" dirty="0"/>
              <a:t>6-12 months</a:t>
            </a:r>
          </a:p>
          <a:p>
            <a:pPr lvl="1"/>
            <a:r>
              <a:rPr lang="en-US" dirty="0"/>
              <a:t>12-36 months</a:t>
            </a:r>
          </a:p>
          <a:p>
            <a:pPr lvl="1"/>
            <a:r>
              <a:rPr lang="en-US" dirty="0"/>
              <a:t>3-5 years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Abnormal screens can lead to vision consults as needed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061379" y="6464189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Gudgel</a:t>
            </a:r>
            <a:r>
              <a:rPr lang="en-US" dirty="0"/>
              <a:t>, D. (2021)</a:t>
            </a:r>
          </a:p>
        </p:txBody>
      </p:sp>
    </p:spTree>
    <p:extLst>
      <p:ext uri="{BB962C8B-B14F-4D97-AF65-F5344CB8AC3E}">
        <p14:creationId xmlns:p14="http://schemas.microsoft.com/office/powerpoint/2010/main" val="3919197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If visual-motor concerns are present as a child is developing a referral to an occupational therapist can support participation in:</a:t>
            </a:r>
          </a:p>
          <a:p>
            <a:pPr>
              <a:buFontTx/>
              <a:buChar char="-"/>
            </a:pPr>
            <a:r>
              <a:rPr lang="en-US" sz="2800" dirty="0"/>
              <a:t>Play skills </a:t>
            </a:r>
          </a:p>
          <a:p>
            <a:pPr>
              <a:buFontTx/>
              <a:buChar char="-"/>
            </a:pPr>
            <a:r>
              <a:rPr lang="en-US" sz="2800" dirty="0"/>
              <a:t>Educational skills</a:t>
            </a:r>
          </a:p>
          <a:p>
            <a:pPr>
              <a:buFontTx/>
              <a:buChar char="-"/>
            </a:pPr>
            <a:r>
              <a:rPr lang="en-US" sz="2800" dirty="0"/>
              <a:t>Self care skills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Monitor and Intervene</a:t>
            </a:r>
          </a:p>
        </p:txBody>
      </p:sp>
    </p:spTree>
    <p:extLst>
      <p:ext uri="{BB962C8B-B14F-4D97-AF65-F5344CB8AC3E}">
        <p14:creationId xmlns:p14="http://schemas.microsoft.com/office/powerpoint/2010/main" val="502298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Resources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2344"/>
              </p:ext>
            </p:extLst>
          </p:nvPr>
        </p:nvGraphicFramePr>
        <p:xfrm>
          <a:off x="457200" y="1470409"/>
          <a:ext cx="8239328" cy="3993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903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 Link/File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9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Visual</a:t>
                      </a:r>
                      <a:r>
                        <a:rPr lang="en-US" baseline="0" dirty="0"/>
                        <a:t> Milestones from birth to 6 years from Stanford Children’s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https://www.stanfordchildrens.org/en/topic/default?id=age-appropriate-vision-milestones-90-P02305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Visual</a:t>
                      </a:r>
                      <a:r>
                        <a:rPr lang="en-US" baseline="0" dirty="0"/>
                        <a:t> Milestones from birth to 6 years from the Children’s Hospital Of Philadelphia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51100" algn="l"/>
                        </a:tabLst>
                        <a:defRPr/>
                      </a:pPr>
                      <a:r>
                        <a:rPr lang="en-US" dirty="0"/>
                        <a:t>https://www.chop.edu/conditions-diseases/age-appropriate-vision-milestones</a:t>
                      </a:r>
                    </a:p>
                    <a:p>
                      <a:pPr defTabSz="34290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903">
                <a:tc>
                  <a:txBody>
                    <a:bodyPr/>
                    <a:lstStyle/>
                    <a:p>
                      <a:r>
                        <a:rPr lang="en-US" dirty="0"/>
                        <a:t>Fine Motor</a:t>
                      </a:r>
                      <a:r>
                        <a:rPr lang="en-US" baseline="0" dirty="0"/>
                        <a:t> and </a:t>
                      </a:r>
                      <a:r>
                        <a:rPr lang="en-US" dirty="0"/>
                        <a:t>Visual Motor Milestones from</a:t>
                      </a:r>
                      <a:r>
                        <a:rPr lang="en-US" baseline="0" dirty="0"/>
                        <a:t> birth to 3 years from the Children’s Hospital of California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https://www.choc.org/userfiles/file/Rehab-Developmental%20Milestones%20final.pdf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489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00664"/>
            <a:ext cx="8433881" cy="65090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dirty="0"/>
              <a:t>References in order of appearance – can also be found in individual slide notes</a:t>
            </a:r>
          </a:p>
          <a:p>
            <a:r>
              <a:rPr lang="en-US" sz="1800" dirty="0" err="1"/>
              <a:t>Braddick</a:t>
            </a:r>
            <a:r>
              <a:rPr lang="en-US" sz="1800" dirty="0"/>
              <a:t>, O., &amp; Atkinson, J. (2011). Development of human visual function. In Vision Research (Vol. 51, Issue 13, pp. 1588–1609). Elsevier BV. </a:t>
            </a:r>
            <a:r>
              <a:rPr lang="en-US" sz="1800" dirty="0">
                <a:hlinkClick r:id="rId3"/>
              </a:rPr>
              <a:t>https://doi.org/10.1016/j.visres.2011.02.018</a:t>
            </a:r>
            <a:endParaRPr lang="en-US" sz="1800" dirty="0"/>
          </a:p>
          <a:p>
            <a:r>
              <a:rPr lang="en-US" sz="1800" dirty="0"/>
              <a:t>Corn, A. L., Erin, J. N., &amp; Ferrell, K. A. (2010). Visual Development. In </a:t>
            </a:r>
            <a:r>
              <a:rPr lang="en-US" sz="1800" i="1" dirty="0"/>
              <a:t>Foundations of Low Vision: Clinical and functional perspectives</a:t>
            </a:r>
            <a:r>
              <a:rPr lang="en-US" sz="1800" dirty="0"/>
              <a:t>. essay, AFB Press.  </a:t>
            </a:r>
          </a:p>
          <a:p>
            <a:r>
              <a:rPr lang="en-US" sz="1800" dirty="0" err="1"/>
              <a:t>McGlone</a:t>
            </a:r>
            <a:r>
              <a:rPr lang="en-US" sz="1800" dirty="0"/>
              <a:t>, L., Hamilton, R., McCulloch, D. L., MacKinnon, J. R., </a:t>
            </a:r>
            <a:r>
              <a:rPr lang="en-US" sz="1800" dirty="0" err="1"/>
              <a:t>Bradnam</a:t>
            </a:r>
            <a:r>
              <a:rPr lang="en-US" sz="1800" dirty="0"/>
              <a:t>, M., &amp; </a:t>
            </a:r>
            <a:r>
              <a:rPr lang="en-US" sz="1800" dirty="0" err="1"/>
              <a:t>Mactier</a:t>
            </a:r>
            <a:r>
              <a:rPr lang="en-US" sz="1800" dirty="0"/>
              <a:t>, H. (2013). Visual outcome in infants born to drug-misusing mothers prescribed methadone in pregnancy. </a:t>
            </a:r>
            <a:r>
              <a:rPr lang="en-US" sz="1800" i="1" dirty="0"/>
              <a:t>British Journal of Ophthalmology</a:t>
            </a:r>
            <a:r>
              <a:rPr lang="en-US" sz="1800" dirty="0"/>
              <a:t>, </a:t>
            </a:r>
            <a:r>
              <a:rPr lang="en-US" sz="1800" i="1" dirty="0"/>
              <a:t>98</a:t>
            </a:r>
            <a:r>
              <a:rPr lang="en-US" sz="1800" dirty="0"/>
              <a:t>(2), 238–245. https://doi.org/10.1136/bjophthalmol-2013-303967 </a:t>
            </a:r>
          </a:p>
          <a:p>
            <a:r>
              <a:rPr lang="en-US" sz="1800" dirty="0" err="1"/>
              <a:t>Merhar</a:t>
            </a:r>
            <a:r>
              <a:rPr lang="en-US" sz="1800" dirty="0"/>
              <a:t>, S. L., Jiang, W., Parikh, N. A., Yin, W., Zhou, Z., </a:t>
            </a:r>
            <a:r>
              <a:rPr lang="en-US" sz="1800" dirty="0" err="1"/>
              <a:t>Tkach</a:t>
            </a:r>
            <a:r>
              <a:rPr lang="en-US" sz="1800" dirty="0"/>
              <a:t>, J. A., Wang, L., Kline-</a:t>
            </a:r>
            <a:r>
              <a:rPr lang="en-US" sz="1800" dirty="0" err="1"/>
              <a:t>Fath</a:t>
            </a:r>
            <a:r>
              <a:rPr lang="en-US" sz="1800" dirty="0"/>
              <a:t>, B. M., He, L., Braimah, A., </a:t>
            </a:r>
            <a:r>
              <a:rPr lang="en-US" sz="1800" dirty="0" err="1"/>
              <a:t>Vannest</a:t>
            </a:r>
            <a:r>
              <a:rPr lang="en-US" sz="1800" dirty="0"/>
              <a:t>, J., &amp; Lin, W. (2021). Effects of prenatal opioid exposure on functional networks in infancy. In Developmental Cognitive Neuroscience (Vol. 51, p. 100996). Elsevier BV. </a:t>
            </a:r>
            <a:r>
              <a:rPr lang="en-US" sz="1800" dirty="0">
                <a:hlinkClick r:id="rId4"/>
              </a:rPr>
              <a:t>https://doi.org/10.1016/j.dcn.2021.100996</a:t>
            </a:r>
            <a:endParaRPr lang="en-US" sz="1800" dirty="0"/>
          </a:p>
          <a:p>
            <a:r>
              <a:rPr lang="en-US" sz="1800" dirty="0" err="1"/>
              <a:t>Merhar</a:t>
            </a:r>
            <a:r>
              <a:rPr lang="en-US" sz="1800" dirty="0"/>
              <a:t>, S. L., Kline, J. E., Braimah, A., Kline-</a:t>
            </a:r>
            <a:r>
              <a:rPr lang="en-US" sz="1800" dirty="0" err="1"/>
              <a:t>Fath</a:t>
            </a:r>
            <a:r>
              <a:rPr lang="en-US" sz="1800" dirty="0"/>
              <a:t>, B. M., </a:t>
            </a:r>
            <a:r>
              <a:rPr lang="en-US" sz="1800" dirty="0" err="1"/>
              <a:t>Tkach</a:t>
            </a:r>
            <a:r>
              <a:rPr lang="en-US" sz="1800" dirty="0"/>
              <a:t>, J. A., </a:t>
            </a:r>
            <a:r>
              <a:rPr lang="en-US" sz="1800" dirty="0" err="1"/>
              <a:t>Altaye</a:t>
            </a:r>
            <a:r>
              <a:rPr lang="en-US" sz="1800" dirty="0"/>
              <a:t>, M., He, L., &amp; Parikh, N. A. (2020). Prenatal opioid exposure is associated with smaller brain volumes in multiple regions. In Pediatric Research (Vol. 90, Issue 2, pp. 397–402). Springer Science and Business Media LLC. </a:t>
            </a:r>
            <a:r>
              <a:rPr lang="en-US" sz="1800" dirty="0">
                <a:hlinkClick r:id="rId5"/>
              </a:rPr>
              <a:t>https://doi.org/10.1038/s41390-020-01265-w</a:t>
            </a:r>
            <a:endParaRPr lang="en-US" sz="1800" dirty="0"/>
          </a:p>
          <a:p>
            <a:r>
              <a:rPr lang="en-US" sz="1800" dirty="0" err="1"/>
              <a:t>McGlone</a:t>
            </a:r>
            <a:r>
              <a:rPr lang="en-US" sz="1800" dirty="0"/>
              <a:t>, L., </a:t>
            </a:r>
            <a:r>
              <a:rPr lang="en-US" sz="1800" dirty="0" err="1"/>
              <a:t>Mactier</a:t>
            </a:r>
            <a:r>
              <a:rPr lang="en-US" sz="1800" dirty="0"/>
              <a:t>, H., Hamilton, R., </a:t>
            </a:r>
            <a:r>
              <a:rPr lang="en-US" sz="1800" dirty="0" err="1"/>
              <a:t>Bradnam</a:t>
            </a:r>
            <a:r>
              <a:rPr lang="en-US" sz="1800" dirty="0"/>
              <a:t>, M. S., </a:t>
            </a:r>
            <a:r>
              <a:rPr lang="en-US" sz="1800" dirty="0" err="1"/>
              <a:t>Boulton</a:t>
            </a:r>
            <a:r>
              <a:rPr lang="en-US" sz="1800" dirty="0"/>
              <a:t>, R., Borland, W., Hepburn, M., &amp; McCulloch, D. L. (2008). Visual evoked potentials in infants exposed to methadone in utero. In Archives of Disease in Childhood (Vol. 93, Issue 9, pp. 784–786). BMJ. </a:t>
            </a:r>
            <a:r>
              <a:rPr lang="en-US" sz="1800" dirty="0">
                <a:hlinkClick r:id="rId6"/>
              </a:rPr>
              <a:t>https://doi.org/10.1136/adc.2007.132985</a:t>
            </a:r>
            <a:endParaRPr lang="en-US" sz="1800" dirty="0"/>
          </a:p>
          <a:p>
            <a:r>
              <a:rPr lang="en-US" sz="1800" dirty="0"/>
              <a:t>Chakraborty, A., </a:t>
            </a:r>
            <a:r>
              <a:rPr lang="en-US" sz="1800" dirty="0" err="1"/>
              <a:t>Anstice</a:t>
            </a:r>
            <a:r>
              <a:rPr lang="en-US" sz="1800" dirty="0"/>
              <a:t>, N. S., Jacobs, R. J., </a:t>
            </a:r>
            <a:r>
              <a:rPr lang="en-US" sz="1800" dirty="0" err="1"/>
              <a:t>LaGasse</a:t>
            </a:r>
            <a:r>
              <a:rPr lang="en-US" sz="1800" dirty="0"/>
              <a:t>, L. L., Lester, B. M., </a:t>
            </a:r>
            <a:r>
              <a:rPr lang="en-US" sz="1800" dirty="0" err="1"/>
              <a:t>Wouldes</a:t>
            </a:r>
            <a:r>
              <a:rPr lang="en-US" sz="1800" dirty="0"/>
              <a:t>, T. A., &amp; Thompson, B. (2015). Prenatal exposure to recreational drugs affects global motion perception in preschool children. In Scientific Reports (Vol. 5, Issue 1). Springer Science and Business Media LLC. </a:t>
            </a:r>
            <a:r>
              <a:rPr lang="en-US" sz="1800" dirty="0">
                <a:hlinkClick r:id="rId7"/>
              </a:rPr>
              <a:t>https://doi.org/10.1038/srep16921</a:t>
            </a:r>
            <a:endParaRPr lang="en-US" sz="1800" dirty="0"/>
          </a:p>
          <a:p>
            <a:r>
              <a:rPr lang="en-US" sz="1800" dirty="0" err="1"/>
              <a:t>Melinder</a:t>
            </a:r>
            <a:r>
              <a:rPr lang="en-US" sz="1800" dirty="0"/>
              <a:t>, A., </a:t>
            </a:r>
            <a:r>
              <a:rPr lang="en-US" sz="1800" dirty="0" err="1"/>
              <a:t>Konijnenberg</a:t>
            </a:r>
            <a:r>
              <a:rPr lang="en-US" sz="1800" dirty="0"/>
              <a:t>, C., &amp; </a:t>
            </a:r>
            <a:r>
              <a:rPr lang="en-US" sz="1800" dirty="0" err="1"/>
              <a:t>Sarfi</a:t>
            </a:r>
            <a:r>
              <a:rPr lang="en-US" sz="1800" dirty="0"/>
              <a:t>, M. (2013). Deviant smooth pursuit in preschool children exposed prenatally to methadone or buprenorphine and tobacco affects integrative </a:t>
            </a:r>
            <a:r>
              <a:rPr lang="en-US" sz="1800" dirty="0" err="1"/>
              <a:t>visuomotor</a:t>
            </a:r>
            <a:r>
              <a:rPr lang="en-US" sz="1800" dirty="0"/>
              <a:t> capabilities. In Addiction (Vol. 108, Issue 12, pp. 2175–2182). Wiley. </a:t>
            </a:r>
            <a:r>
              <a:rPr lang="en-US" sz="1800" dirty="0">
                <a:hlinkClick r:id="rId8"/>
              </a:rPr>
              <a:t>https://doi.org/10.1111/add.12267</a:t>
            </a:r>
            <a:endParaRPr lang="en-US" sz="1800" dirty="0"/>
          </a:p>
          <a:p>
            <a:r>
              <a:rPr lang="en-US" sz="1800" dirty="0" err="1"/>
              <a:t>Yoo</a:t>
            </a:r>
            <a:r>
              <a:rPr lang="en-US" sz="1800" dirty="0"/>
              <a:t>, S. H., </a:t>
            </a:r>
            <a:r>
              <a:rPr lang="en-US" sz="1800" dirty="0" err="1"/>
              <a:t>Jansson</a:t>
            </a:r>
            <a:r>
              <a:rPr lang="en-US" sz="1800" dirty="0"/>
              <a:t>, L. M., &amp; Park, H.-J. (2017). Sensorimotor outcomes in children with prenatal exposure to methadone. </a:t>
            </a:r>
            <a:r>
              <a:rPr lang="en-US" sz="1800" i="1" dirty="0"/>
              <a:t>Journal of American Association for Pediatric Ophthalmology and Strabismus</a:t>
            </a:r>
            <a:r>
              <a:rPr lang="en-US" sz="1800" dirty="0"/>
              <a:t>, </a:t>
            </a:r>
            <a:r>
              <a:rPr lang="en-US" sz="1800" i="1" dirty="0"/>
              <a:t>21</a:t>
            </a:r>
            <a:r>
              <a:rPr lang="en-US" sz="1800" dirty="0"/>
              <a:t>(4), 316–321. https://doi.org/10.1016/j.jaapos.2017.05.025</a:t>
            </a:r>
            <a:r>
              <a:rPr lang="en-US" sz="1600" dirty="0"/>
              <a:t> </a:t>
            </a:r>
          </a:p>
          <a:p>
            <a:r>
              <a:rPr lang="en-US" sz="1800" dirty="0" err="1"/>
              <a:t>McGlone</a:t>
            </a:r>
            <a:r>
              <a:rPr lang="en-US" sz="1800" dirty="0"/>
              <a:t>, L., et. al. (2013). Visual outcome in infants born to drug-misusing mothers prescribed methadone in pregnancy. </a:t>
            </a:r>
            <a:r>
              <a:rPr lang="en-US" sz="1800" i="1" dirty="0"/>
              <a:t>British Journal of Ophthalmology</a:t>
            </a:r>
            <a:r>
              <a:rPr lang="en-US" sz="1800" dirty="0"/>
              <a:t>, </a:t>
            </a:r>
            <a:r>
              <a:rPr lang="en-US" sz="1800" i="1" dirty="0"/>
              <a:t>98</a:t>
            </a:r>
            <a:r>
              <a:rPr lang="en-US" sz="1800" dirty="0"/>
              <a:t>(2), 238–245. https://doi.org/10.1136/bjophthalmol-2013-303967</a:t>
            </a:r>
            <a:r>
              <a:rPr lang="en-US" sz="1600" dirty="0"/>
              <a:t> </a:t>
            </a:r>
          </a:p>
          <a:p>
            <a:r>
              <a:rPr lang="en-US" sz="1800" dirty="0"/>
              <a:t>Hamilton R, </a:t>
            </a:r>
            <a:r>
              <a:rPr lang="en-US" sz="1800" dirty="0" err="1"/>
              <a:t>McGlone</a:t>
            </a:r>
            <a:r>
              <a:rPr lang="en-US" sz="1800" dirty="0"/>
              <a:t> L, MacKinnon JR</a:t>
            </a:r>
            <a:r>
              <a:rPr lang="en-US" sz="1800" i="1" dirty="0"/>
              <a:t>, et al</a:t>
            </a:r>
            <a:r>
              <a:rPr lang="en-US" sz="1800" dirty="0"/>
              <a:t>. (2010). Ophthalmic, clinical and visual electrophysiological findings in children born to mothers prescribed substitute methadone in pregnancy. </a:t>
            </a:r>
            <a:r>
              <a:rPr lang="en-US" sz="1800" i="1" dirty="0"/>
              <a:t>British Journal of Ophthalmology, </a:t>
            </a:r>
            <a:r>
              <a:rPr lang="en-US" sz="1800" dirty="0"/>
              <a:t>94</a:t>
            </a:r>
            <a:r>
              <a:rPr lang="en-US" sz="1800" b="1" dirty="0"/>
              <a:t>:</a:t>
            </a:r>
            <a:r>
              <a:rPr lang="en-US" sz="1800" dirty="0"/>
              <a:t>696-700.</a:t>
            </a:r>
          </a:p>
          <a:p>
            <a:r>
              <a:rPr lang="en-US" sz="1800" dirty="0"/>
              <a:t>Spiteri Cornish, K., et al. (2013). The short- and long-term effects on the visual system of children following exposure to maternal substance misuse in pregnancy. </a:t>
            </a:r>
            <a:r>
              <a:rPr lang="en-US" sz="1800" i="1" dirty="0"/>
              <a:t>Am. J. </a:t>
            </a:r>
            <a:r>
              <a:rPr lang="en-US" sz="1800" i="1" dirty="0" err="1"/>
              <a:t>Ophthalmol</a:t>
            </a:r>
            <a:r>
              <a:rPr lang="en-US" sz="1800" dirty="0"/>
              <a:t>, 156, 190–194.</a:t>
            </a:r>
          </a:p>
          <a:p>
            <a:r>
              <a:rPr lang="en-US" sz="1800" dirty="0" err="1"/>
              <a:t>Mactier</a:t>
            </a:r>
            <a:r>
              <a:rPr lang="en-US" sz="1800" dirty="0"/>
              <a:t>, H., &amp; Hamilton, R. (2020). Prenatal opioid exposure – Increasing evidence of harm. In Early Human Development (Vol. 150, p. 105188). Elsevier BV. </a:t>
            </a:r>
            <a:r>
              <a:rPr lang="en-US" sz="1800" dirty="0">
                <a:hlinkClick r:id="rId9"/>
              </a:rPr>
              <a:t>https://doi.org/10.1016/j.earlhumdev.2020.105188</a:t>
            </a:r>
            <a:endParaRPr lang="en-US" sz="1800" dirty="0"/>
          </a:p>
          <a:p>
            <a:r>
              <a:rPr lang="en-US" sz="1500" dirty="0"/>
              <a:t>Lazarus, R. (2020). The 17 Key Visual Skills. Retrieved from https://www.optometrists.org/vision-therapy/guide-vision-and-learning-difficulties/the-17-key-visual-skills/</a:t>
            </a:r>
          </a:p>
          <a:p>
            <a:r>
              <a:rPr lang="en-US" sz="1500" dirty="0"/>
              <a:t>Day, N. (2020). How Visual Sensory Processing Works. Retrieved from: ttps://hes-extraordinary.com/visual-sensory-processing.</a:t>
            </a:r>
          </a:p>
          <a:p>
            <a:endParaRPr lang="en-US" sz="1400" dirty="0"/>
          </a:p>
          <a:p>
            <a:pPr marL="228600" indent="-228600">
              <a:buAutoNum type="arabicPeriod"/>
            </a:pPr>
            <a:endParaRPr lang="en-US" sz="12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7754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0475" cy="166265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Please reach out with any questions!</a:t>
            </a:r>
          </a:p>
          <a:p>
            <a:pPr marL="0" indent="0" algn="ctr">
              <a:buNone/>
            </a:pPr>
            <a:r>
              <a:rPr lang="en-US" dirty="0"/>
              <a:t>Elsie Bush</a:t>
            </a:r>
          </a:p>
          <a:p>
            <a:pPr marL="0" indent="0" algn="ctr">
              <a:buNone/>
            </a:pPr>
            <a:r>
              <a:rPr lang="en-US" dirty="0"/>
              <a:t>Elsie.bush@cchmc.org</a:t>
            </a:r>
          </a:p>
        </p:txBody>
      </p:sp>
    </p:spTree>
    <p:extLst>
      <p:ext uri="{BB962C8B-B14F-4D97-AF65-F5344CB8AC3E}">
        <p14:creationId xmlns:p14="http://schemas.microsoft.com/office/powerpoint/2010/main" val="333555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Participants will gain knowledge in typical visual development in children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Participants will understand potential adverse visual outcomes in children with prenatal substance exposure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Participants will learn the functional implications of adverse visual outcomes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3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Visual Development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315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Vision is our foundation for:</a:t>
            </a:r>
          </a:p>
          <a:p>
            <a:r>
              <a:rPr lang="en-US" dirty="0"/>
              <a:t>Interaction/Exploration</a:t>
            </a:r>
          </a:p>
          <a:p>
            <a:r>
              <a:rPr lang="en-US" dirty="0"/>
              <a:t>Play</a:t>
            </a:r>
          </a:p>
          <a:p>
            <a:r>
              <a:rPr lang="en-US" dirty="0"/>
              <a:t>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Vision will later play a function in cognitive, motor, and behavioral development </a:t>
            </a:r>
            <a:r>
              <a:rPr lang="en-US" baseline="30000" dirty="0"/>
              <a:t>1</a:t>
            </a:r>
          </a:p>
          <a:p>
            <a:pPr marL="0" indent="0">
              <a:buNone/>
            </a:pPr>
            <a:r>
              <a:rPr lang="en-US" baseline="30000" dirty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3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Visual Milestones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350632"/>
              </p:ext>
            </p:extLst>
          </p:nvPr>
        </p:nvGraphicFramePr>
        <p:xfrm>
          <a:off x="457200" y="1203960"/>
          <a:ext cx="8229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Visual Development/Visual Behaviors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Visual acuity ranges from 20/20 to 20/60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Follows object moving circularly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Begins to imitate body movements of others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Begins</a:t>
                      </a:r>
                      <a:r>
                        <a:rPr lang="en-US" baseline="0" dirty="0"/>
                        <a:t> to separate object from background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Begins to scribble with a crayon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Uses vision to monitor motor activities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Identifies pictures of familiar objects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Points to different body parts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Stacks objects horizontally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Demonstrates visual memory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Completes simple puzzles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Identifies outline</a:t>
                      </a:r>
                      <a:r>
                        <a:rPr lang="en-US" baseline="0" dirty="0"/>
                        <a:t> drawings of familiar objects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Identifies objects partially hidden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Starts to identify and name colors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28808" y="6512560"/>
            <a:ext cx="5826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Corn, A. L., Erin, J. N., &amp; Ferrell, K. A. (2010). </a:t>
            </a:r>
          </a:p>
        </p:txBody>
      </p:sp>
    </p:spTree>
    <p:extLst>
      <p:ext uri="{BB962C8B-B14F-4D97-AF65-F5344CB8AC3E}">
        <p14:creationId xmlns:p14="http://schemas.microsoft.com/office/powerpoint/2010/main" val="199028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Visual Milestones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287189"/>
              </p:ext>
            </p:extLst>
          </p:nvPr>
        </p:nvGraphicFramePr>
        <p:xfrm>
          <a:off x="457200" y="1783080"/>
          <a:ext cx="8229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Visual Development/Visual Behaviors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Maintains</a:t>
                      </a:r>
                      <a:r>
                        <a:rPr lang="en-US" baseline="0" dirty="0"/>
                        <a:t> eye contact at a 10-16 foot distance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Identifies basic colors (red, yellow, blue, green)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Differentiates facial expressions and body language that reflects various moods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Plays with toys without looking at hands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Groups objects by physical attributes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Sequences pictures to tell a story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Describes</a:t>
                      </a:r>
                      <a:r>
                        <a:rPr lang="en-US" baseline="0" dirty="0"/>
                        <a:t> details in pictures and drawings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Matches by size and shape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Cuts between lines with scissors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Builds a bridge with blocks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1046064"/>
            <a:ext cx="5958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Emerging school aged skills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8808" y="6512560"/>
            <a:ext cx="5826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Corn, A. L., Erin, J. N., &amp; Ferrell, K. A. (2010). </a:t>
            </a:r>
          </a:p>
        </p:txBody>
      </p:sp>
    </p:spTree>
    <p:extLst>
      <p:ext uri="{BB962C8B-B14F-4D97-AF65-F5344CB8AC3E}">
        <p14:creationId xmlns:p14="http://schemas.microsoft.com/office/powerpoint/2010/main" val="60505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20045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 Impairment &amp; Prenatal Substance Exposure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99783"/>
            <a:ext cx="8229600" cy="38706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Disclaimer: This is an area of emerging knowledge, and further studies are still needed/recommended. However many studies have started to identify adverse visual outcomes, further exploration is needed to understand how this impacts function and root cause of these effects. </a:t>
            </a:r>
          </a:p>
          <a:p>
            <a:endParaRPr lang="en-US" dirty="0"/>
          </a:p>
          <a:p>
            <a:r>
              <a:rPr lang="en-US" dirty="0"/>
              <a:t>Changes in visual functioning observed</a:t>
            </a:r>
          </a:p>
          <a:p>
            <a:pPr lvl="1"/>
            <a:r>
              <a:rPr lang="en-US" dirty="0"/>
              <a:t>Decreased/slower Visual Evoked Potentials (VEP)</a:t>
            </a:r>
            <a:r>
              <a:rPr lang="en-US" baseline="30000" dirty="0"/>
              <a:t>1, 4</a:t>
            </a:r>
            <a:endParaRPr lang="en-US" dirty="0"/>
          </a:p>
          <a:p>
            <a:pPr lvl="1"/>
            <a:r>
              <a:rPr lang="en-US" dirty="0"/>
              <a:t>Atypical brain development </a:t>
            </a:r>
          </a:p>
          <a:p>
            <a:pPr lvl="2"/>
            <a:r>
              <a:rPr lang="en-US" dirty="0"/>
              <a:t>Decreased functional connectivity in visual areas </a:t>
            </a:r>
            <a:r>
              <a:rPr lang="en-US" baseline="30000" dirty="0"/>
              <a:t>2</a:t>
            </a:r>
          </a:p>
          <a:p>
            <a:pPr lvl="2"/>
            <a:r>
              <a:rPr lang="en-US" dirty="0"/>
              <a:t>Atypical brain structure size/formation </a:t>
            </a:r>
            <a:r>
              <a:rPr lang="en-US" baseline="30000" dirty="0"/>
              <a:t>3</a:t>
            </a:r>
          </a:p>
          <a:p>
            <a:pPr lvl="1"/>
            <a:r>
              <a:rPr lang="en-US" dirty="0"/>
              <a:t>Impaired visual pursuits </a:t>
            </a:r>
            <a:r>
              <a:rPr lang="en-US" baseline="30000" dirty="0"/>
              <a:t>6</a:t>
            </a:r>
            <a:endParaRPr lang="en-US" dirty="0"/>
          </a:p>
          <a:p>
            <a:pPr lvl="1"/>
            <a:r>
              <a:rPr lang="en-US" dirty="0"/>
              <a:t>Impaired global motion perception </a:t>
            </a:r>
            <a:r>
              <a:rPr lang="en-US" baseline="30000" dirty="0"/>
              <a:t>5 </a:t>
            </a:r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3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3222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 Impairment &amp; Prenatal Substance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3813"/>
            <a:ext cx="8229600" cy="3822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visual diagnoses with higher prevalence than non-exposed populations: </a:t>
            </a:r>
            <a:r>
              <a:rPr lang="en-US" sz="2400" baseline="30000" dirty="0"/>
              <a:t>1,2,3,4,5</a:t>
            </a:r>
            <a:endParaRPr lang="en-US" sz="2400" dirty="0"/>
          </a:p>
          <a:p>
            <a:r>
              <a:rPr lang="en-US" sz="2400" dirty="0"/>
              <a:t>Nystagmus</a:t>
            </a:r>
          </a:p>
          <a:p>
            <a:r>
              <a:rPr lang="en-US" sz="2400" dirty="0"/>
              <a:t>Strabismus </a:t>
            </a:r>
          </a:p>
          <a:p>
            <a:r>
              <a:rPr lang="en-US" sz="2400" dirty="0"/>
              <a:t>Decreased visual acuity</a:t>
            </a:r>
          </a:p>
          <a:p>
            <a:endParaRPr lang="en-US" sz="800" dirty="0"/>
          </a:p>
          <a:p>
            <a:r>
              <a:rPr lang="en-US" sz="2400" dirty="0"/>
              <a:t>Delayed visual maturation </a:t>
            </a:r>
          </a:p>
          <a:p>
            <a:r>
              <a:rPr lang="en-US" sz="2400" dirty="0"/>
              <a:t>Cortical/Cerebral visual impairment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ight Bracket 3"/>
          <p:cNvSpPr/>
          <p:nvPr/>
        </p:nvSpPr>
        <p:spPr>
          <a:xfrm>
            <a:off x="4000500" y="3048000"/>
            <a:ext cx="350520" cy="1447800"/>
          </a:xfrm>
          <a:prstGeom prst="rightBracket">
            <a:avLst>
              <a:gd name="adj" fmla="val 1649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56860" y="3433494"/>
            <a:ext cx="286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Most frequently referenced in literature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51020" y="3756659"/>
            <a:ext cx="73914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63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Visual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960" y="1529139"/>
            <a:ext cx="3200400" cy="797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Visual structures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60" y="2326699"/>
            <a:ext cx="4815840" cy="357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98040" y="1798320"/>
            <a:ext cx="4958080" cy="449072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75920" y="5618568"/>
            <a:ext cx="3200400" cy="797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Brain structures</a:t>
            </a:r>
          </a:p>
        </p:txBody>
      </p:sp>
    </p:spTree>
    <p:extLst>
      <p:ext uri="{BB962C8B-B14F-4D97-AF65-F5344CB8AC3E}">
        <p14:creationId xmlns:p14="http://schemas.microsoft.com/office/powerpoint/2010/main" val="7180867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51FBA31FD95D47909898DD21ECABE0" ma:contentTypeVersion="14" ma:contentTypeDescription="Create a new document." ma:contentTypeScope="" ma:versionID="137fda37eb4b6454b5389b4ca8f98594">
  <xsd:schema xmlns:xsd="http://www.w3.org/2001/XMLSchema" xmlns:xs="http://www.w3.org/2001/XMLSchema" xmlns:p="http://schemas.microsoft.com/office/2006/metadata/properties" xmlns:ns3="e615b2f3-21ff-4ebb-ad64-01b50a997071" xmlns:ns4="9e003ae0-4e5d-434b-8c7e-d76d473e2478" targetNamespace="http://schemas.microsoft.com/office/2006/metadata/properties" ma:root="true" ma:fieldsID="0f8a4ed6ee7ce5cdda9f791c779cfeda" ns3:_="" ns4:_="">
    <xsd:import namespace="e615b2f3-21ff-4ebb-ad64-01b50a997071"/>
    <xsd:import namespace="9e003ae0-4e5d-434b-8c7e-d76d473e24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5b2f3-21ff-4ebb-ad64-01b50a997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03ae0-4e5d-434b-8c7e-d76d473e24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D0B722-C1A2-41D0-A00D-0FFB67184C37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e615b2f3-21ff-4ebb-ad64-01b50a997071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e003ae0-4e5d-434b-8c7e-d76d473e2478"/>
  </ds:schemaRefs>
</ds:datastoreItem>
</file>

<file path=customXml/itemProps2.xml><?xml version="1.0" encoding="utf-8"?>
<ds:datastoreItem xmlns:ds="http://schemas.openxmlformats.org/officeDocument/2006/customXml" ds:itemID="{3784C6FF-B369-417B-A9EB-791EFDB24B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15b2f3-21ff-4ebb-ad64-01b50a997071"/>
    <ds:schemaRef ds:uri="9e003ae0-4e5d-434b-8c7e-d76d473e24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C9CB20-EFFF-4942-89AB-97AB08885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Rule_4_3_Teal.potx</Template>
  <TotalTime>54591</TotalTime>
  <Words>2709</Words>
  <Application>Microsoft Office PowerPoint</Application>
  <PresentationFormat>On-screen Show (4:3)</PresentationFormat>
  <Paragraphs>275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Custom Design</vt:lpstr>
      <vt:lpstr>1_Custom Design</vt:lpstr>
      <vt:lpstr>2_Custom Design</vt:lpstr>
      <vt:lpstr>3_Custom Design</vt:lpstr>
      <vt:lpstr>Visual Development for Children with Prenatal Substance Exposure</vt:lpstr>
      <vt:lpstr>Meet the Speaker Elsie Bush, MS OTR/L</vt:lpstr>
      <vt:lpstr>Today’s Objectives</vt:lpstr>
      <vt:lpstr>Why Visual Development Matters</vt:lpstr>
      <vt:lpstr>Typical Visual Milestones</vt:lpstr>
      <vt:lpstr>Typical Visual Milestones</vt:lpstr>
      <vt:lpstr>Visual Impairment &amp; Prenatal Substance Exposure   </vt:lpstr>
      <vt:lpstr>Visual Impairment &amp; Prenatal Substance Exposure</vt:lpstr>
      <vt:lpstr>Components of Visual System</vt:lpstr>
      <vt:lpstr>Basic Visual Skills </vt:lpstr>
      <vt:lpstr>Examples of Visual skills in Play/learning</vt:lpstr>
      <vt:lpstr>Visual Processing</vt:lpstr>
      <vt:lpstr>Visual Processing Sensory Perspective</vt:lpstr>
      <vt:lpstr>General Visual Processing Strategies</vt:lpstr>
      <vt:lpstr>Visual Challenge Example</vt:lpstr>
      <vt:lpstr>What Can We Do?</vt:lpstr>
      <vt:lpstr>Toy Adaptation Examples</vt:lpstr>
      <vt:lpstr>Visual Challenge Example</vt:lpstr>
      <vt:lpstr>Adaptation Ideas</vt:lpstr>
      <vt:lpstr>How to Monitor and Intervene</vt:lpstr>
      <vt:lpstr>How to Monitor and Intervene</vt:lpstr>
      <vt:lpstr>Helpful Resources</vt:lpstr>
      <vt:lpstr>References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Diederichs, Anna</dc:creator>
  <cp:lastModifiedBy>Gooden, Caroline J.</cp:lastModifiedBy>
  <cp:revision>127</cp:revision>
  <dcterms:created xsi:type="dcterms:W3CDTF">2016-06-28T16:48:42Z</dcterms:created>
  <dcterms:modified xsi:type="dcterms:W3CDTF">2021-10-28T16:52:38Z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0x010100FB51FBA31FD95D47909898DD21ECABE0</vt:lpwstr>
  </property>
</Properties>
</file>