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notesMasterIdLst>
    <p:notesMasterId r:id="rId26"/>
  </p:notesMasterIdLst>
  <p:sldIdLst>
    <p:sldId id="257" r:id="rId5"/>
    <p:sldId id="335" r:id="rId6"/>
    <p:sldId id="336" r:id="rId7"/>
    <p:sldId id="333" r:id="rId8"/>
    <p:sldId id="362" r:id="rId9"/>
    <p:sldId id="367" r:id="rId10"/>
    <p:sldId id="268" r:id="rId11"/>
    <p:sldId id="370" r:id="rId12"/>
    <p:sldId id="376" r:id="rId13"/>
    <p:sldId id="375" r:id="rId14"/>
    <p:sldId id="377" r:id="rId15"/>
    <p:sldId id="357" r:id="rId16"/>
    <p:sldId id="256" r:id="rId17"/>
    <p:sldId id="258" r:id="rId18"/>
    <p:sldId id="266" r:id="rId19"/>
    <p:sldId id="259" r:id="rId20"/>
    <p:sldId id="260" r:id="rId21"/>
    <p:sldId id="283" r:id="rId22"/>
    <p:sldId id="380" r:id="rId23"/>
    <p:sldId id="346" r:id="rId24"/>
    <p:sldId id="334" r:id="rId25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oden, Caroline J." initials="GCJ" lastIdx="2" clrIdx="0">
    <p:extLst>
      <p:ext uri="{19B8F6BF-5375-455C-9EA6-DF929625EA0E}">
        <p15:presenceInfo xmlns:p15="http://schemas.microsoft.com/office/powerpoint/2012/main" userId="S::cjgood2@uky.edu::c8447a8f-bb57-4b94-b973-2a32a1aae41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64B74D-10BB-4C6C-B066-CD66CF0FBF87}" v="1" dt="2021-10-19T12:38:19.452"/>
    <p1510:client id="{F29FF8E0-07F7-4D7F-B7A6-59E0F92FE3A0}" v="64" dt="2021-10-18T12:48:49.2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48" autoAdjust="0"/>
  </p:normalViewPr>
  <p:slideViewPr>
    <p:cSldViewPr snapToGrid="0">
      <p:cViewPr varScale="1">
        <p:scale>
          <a:sx n="93" d="100"/>
          <a:sy n="93" d="100"/>
        </p:scale>
        <p:origin x="6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oden, Caroline J." userId="c8447a8f-bb57-4b94-b973-2a32a1aae41a" providerId="ADAL" clId="{A064B74D-10BB-4C6C-B066-CD66CF0FBF87}"/>
    <pc:docChg chg="modSld">
      <pc:chgData name="Gooden, Caroline J." userId="c8447a8f-bb57-4b94-b973-2a32a1aae41a" providerId="ADAL" clId="{A064B74D-10BB-4C6C-B066-CD66CF0FBF87}" dt="2021-10-19T12:38:19.452" v="0"/>
      <pc:docMkLst>
        <pc:docMk/>
      </pc:docMkLst>
      <pc:sldChg chg="modSp">
        <pc:chgData name="Gooden, Caroline J." userId="c8447a8f-bb57-4b94-b973-2a32a1aae41a" providerId="ADAL" clId="{A064B74D-10BB-4C6C-B066-CD66CF0FBF87}" dt="2021-10-19T12:38:19.452" v="0"/>
        <pc:sldMkLst>
          <pc:docMk/>
          <pc:sldMk cId="4220522226" sldId="259"/>
        </pc:sldMkLst>
        <pc:spChg chg="mod">
          <ac:chgData name="Gooden, Caroline J." userId="c8447a8f-bb57-4b94-b973-2a32a1aae41a" providerId="ADAL" clId="{A064B74D-10BB-4C6C-B066-CD66CF0FBF87}" dt="2021-10-19T12:38:19.452" v="0"/>
          <ac:spMkLst>
            <pc:docMk/>
            <pc:sldMk cId="4220522226" sldId="259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8A5F3C4-45A0-4771-B4AF-16C955CB61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CD128C-D2C7-4E39-BACB-B22AAE97DA9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D45E4-0221-4EAA-93C7-6173B636DDA4}" type="datetimeFigureOut">
              <a:rPr lang="en-US"/>
              <a:pPr>
                <a:defRPr/>
              </a:pPr>
              <a:t>10/19/2021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7C7FC53-F6F4-4E96-BA52-28A93C45A7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840B8B2-511E-480B-B15F-63423CDA3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73C1D-93E7-4C00-B53B-2A9420C5E39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68C3F-C573-4427-BCC8-626B7BDEC7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941B668-0EE3-4B04-A552-CD19E44E07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46BE7383-3322-4908-8FC5-A5F49E496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E1ADD190-091F-462A-9EF3-4BBBB57410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CCA85E-836F-46DC-92E5-46AB6885831A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Caroline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7255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Caroline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98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E84E2BCB-6A59-4110-9F7F-432855960B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9889D374-9F46-4607-BCA2-C97711209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cs typeface="Calibri"/>
            </a:endParaRP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9E4EE5A9-9C08-4A61-8A53-A79E57EA7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182296-B25E-45D1-BFFA-ED2B81BEF33A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165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6304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3028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2878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Christine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755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Christine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040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046D55A6-F130-40A0-9433-5BEEC3A55C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3B87A16B-2DB4-41F4-BB57-43EC0D491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Calibri"/>
            </a:endParaRP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Mikaela</a:t>
            </a: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D6B19BE5-BC12-4C1A-9781-207198D8FD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511444-78C7-4123-A5F8-85D4CC863755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72907D96-7DAA-4FA2-813D-D274290AD4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2E4BA591-3DF5-4A78-9441-7C3F0CC75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cs typeface="Calibri"/>
              </a:rPr>
              <a:t>Caroline</a:t>
            </a:r>
            <a:endParaRPr lang="en-US" altLang="en-US" dirty="0">
              <a:cs typeface="Calibri" panose="020F050202020403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EAF5BC6-8A20-477D-8749-D236578AC8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460241F-D0F6-484E-A6DF-EBC1F50615F7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Christine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00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BF33F54D-FCE8-4DD1-8D8D-056303EAB6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A86C92B1-19E5-4F36-BC56-A98763AB3F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Christine 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CA9DC01-04DA-4515-8F4F-7B841990CB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1857E8-5C22-46B7-A79B-1C3025C90810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E0C2ABE5-A603-4FD2-83FD-BABBEF645C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A652DD35-A7F5-4D9C-B28B-AD4B1A6318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Christine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06FC6AF8-FB03-4A5F-9747-A7B3902DC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C66E95-C400-4848-8313-9A92FACA2EC6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BF3D1E2-51F5-48FA-AFC6-D63F57BEB4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FC0A22C-D688-4E19-A13C-396318D53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94406-88BF-4313-A083-49225DB5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7AF9FD-7899-4300-A09E-A6C1BBEFCBC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BF3D1E2-51F5-48FA-AFC6-D63F57BEB4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FC0A22C-D688-4E19-A13C-396318D53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94406-88BF-4313-A083-49225DB5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7AF9FD-7899-4300-A09E-A6C1BBEFCBC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54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AB37925D-2D2D-4BF6-A25B-1B90405492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00EC2CA8-B6A6-436D-9C5D-C1A226FB1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Brandon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F6D53251-F742-4501-B57D-48BD0E7409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6AF071-E1C2-4290-AB84-9A9B3DCE0684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Caroline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705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Caroline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29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39510CF5-27EC-4F13-93DC-0ED185A10F4C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sp>
          <p:nvSpPr>
            <p:cNvPr id="5" name="Freeform 14">
              <a:extLst>
                <a:ext uri="{FF2B5EF4-FFF2-40B4-BE49-F238E27FC236}">
                  <a16:creationId xmlns:a16="http://schemas.microsoft.com/office/drawing/2014/main" id="{6D3F5916-084F-4E74-A7EB-B72B8593EF06}"/>
                </a:ext>
              </a:extLst>
            </p:cNvPr>
            <p:cNvSpPr/>
            <p:nvPr/>
          </p:nvSpPr>
          <p:spPr>
            <a:xfrm>
              <a:off x="0" y="-8467"/>
              <a:ext cx="863600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16BEAEE-57E3-4625-A2EE-A63805F29473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04FA6BB-7B96-4FAC-8BFC-4409565941DB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2C2A8306-1523-43B6-B670-824E354B106F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>
              <a:extLst>
                <a:ext uri="{FF2B5EF4-FFF2-40B4-BE49-F238E27FC236}">
                  <a16:creationId xmlns:a16="http://schemas.microsoft.com/office/drawing/2014/main" id="{3F567C2D-1450-4FEC-A81A-22BC047B980C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9ED072EA-4EA2-4893-93E5-1390C2B76D0E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>
              <a:extLst>
                <a:ext uri="{FF2B5EF4-FFF2-40B4-BE49-F238E27FC236}">
                  <a16:creationId xmlns:a16="http://schemas.microsoft.com/office/drawing/2014/main" id="{FE7B0AA1-6445-4EE0-823D-469E479CA123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>
              <a:extLst>
                <a:ext uri="{FF2B5EF4-FFF2-40B4-BE49-F238E27FC236}">
                  <a16:creationId xmlns:a16="http://schemas.microsoft.com/office/drawing/2014/main" id="{275B7E4B-1099-4AE1-BB48-F5C3CBE0AF18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>
              <a:extLst>
                <a:ext uri="{FF2B5EF4-FFF2-40B4-BE49-F238E27FC236}">
                  <a16:creationId xmlns:a16="http://schemas.microsoft.com/office/drawing/2014/main" id="{9C96C2EF-80C5-4462-A006-744930325E23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5E5245F2-01BF-4787-8283-DE8811E1AFA9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5" name="Picture 38">
            <a:extLst>
              <a:ext uri="{FF2B5EF4-FFF2-40B4-BE49-F238E27FC236}">
                <a16:creationId xmlns:a16="http://schemas.microsoft.com/office/drawing/2014/main" id="{47556548-3851-4845-853A-1C0D310FE5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063" y="5943600"/>
            <a:ext cx="3468687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9">
            <a:extLst>
              <a:ext uri="{FF2B5EF4-FFF2-40B4-BE49-F238E27FC236}">
                <a16:creationId xmlns:a16="http://schemas.microsoft.com/office/drawing/2014/main" id="{0C6B3296-79EA-4228-86A5-28E48835C31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188" y="5611813"/>
            <a:ext cx="1084262" cy="118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0">
            <a:extLst>
              <a:ext uri="{FF2B5EF4-FFF2-40B4-BE49-F238E27FC236}">
                <a16:creationId xmlns:a16="http://schemas.microsoft.com/office/drawing/2014/main" id="{421FB9B7-EB85-4B49-B559-E43FF9FD70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63" y="5732463"/>
            <a:ext cx="18542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AA6BC49-E890-4ADF-BE25-2D27ECA36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20A2C49E-846A-4AA4-8529-D8FA0A165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A75661A5-F89F-4F08-B1B0-4AFFFC20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208AC-5BE3-47FF-A5F1-A4D5BD701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9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AA13D-5CD8-409C-9BE5-16943FF63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46FEF-0492-45F6-9A32-00A81C8A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E2A43-BA8D-4A8D-99A2-0DF7EA25B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03DF1-0C68-4F44-AB39-7198D3055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8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5066DC-8129-472B-9D14-5534B66F4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154403-57AC-464E-AE23-F6D8F391B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7B55E2-1813-46DF-9B5A-63DF04BDDB1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7F87CFA-09E6-4101-A911-48142C59FC2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1F8FB2-6372-4C79-8896-2214863B3F2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7289B-C007-4CF7-B728-AB9AEC8E2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21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981AA-0D60-4A5A-9BD6-3D09CB819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85A6E-C98E-4024-8017-1C15180D2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A0556-F3A4-490B-A2B6-78CDE778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E15A7-20FB-40CE-BCB7-337A3F195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8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26608AF-63C2-49B3-B770-2BE2990A8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2BF9E8-CA5C-46BE-8CCD-72AFD4F82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EC94BD5-694E-4AA2-A09F-87A225C0813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144AA32-06C9-4EB2-BDA0-00BB8EB0ED8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1DCF5BC-6A0A-4795-A29C-3383D8F99D0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5146F-4F1A-4381-B187-C61E03B62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69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5BA181-098F-4581-A345-EC951327CC8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F9B7BD-3A1B-4C40-814B-3A0A89D439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B50E72-8440-4202-B834-1E0CF9BFD0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FC16-0CD9-4A6F-9334-310AEE611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32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55A09-C81F-4EDC-8819-AD188AAD9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4D0-B34A-47F8-941E-BA7A36E4C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3A23F-C937-495D-87A9-355152480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75A93-89C9-4B2B-837B-791043925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88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B9B10-B6C5-4078-815F-444701FCC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0D996-1E8B-4226-B317-213F8D0BE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AF651-8D2B-439A-8640-142D1FF1A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1BB78-E911-4D9D-91DE-28A528EC3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0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>
            <a:extLst>
              <a:ext uri="{FF2B5EF4-FFF2-40B4-BE49-F238E27FC236}">
                <a16:creationId xmlns:a16="http://schemas.microsoft.com/office/drawing/2014/main" id="{2A7A9D22-7954-4BC1-BB65-C3DD2ECEBA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5632450"/>
            <a:ext cx="10858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8">
            <a:extLst>
              <a:ext uri="{FF2B5EF4-FFF2-40B4-BE49-F238E27FC236}">
                <a16:creationId xmlns:a16="http://schemas.microsoft.com/office/drawing/2014/main" id="{289A8236-5F88-415C-9F9A-CB3B6AA7EA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5" y="5856288"/>
            <a:ext cx="1595438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9">
            <a:extLst>
              <a:ext uri="{FF2B5EF4-FFF2-40B4-BE49-F238E27FC236}">
                <a16:creationId xmlns:a16="http://schemas.microsoft.com/office/drawing/2014/main" id="{FD4EA30A-128A-4EB9-AC3A-BAC109F55B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863" y="6003925"/>
            <a:ext cx="3421062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A674826-9FBB-4249-8396-67C62560B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32DE8EE-2474-4FA2-B8BA-4ECD202E2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47201F1-08DB-43DB-B082-8E3E1D2CE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1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89158-3641-4C5A-B53C-134D5D4F6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3D7A2-F840-4702-92F2-E56D56FD3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85FDF-9950-474D-A898-F0272AAB9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4FB4A-20B4-42A1-A5D1-C8138CD52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0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DC3452-67C3-43F3-A1B5-81ED410D5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C217CA-9057-4EB2-84F8-641C1EDF4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B47A01-5459-42EB-9DE1-01C4E45A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075D8-4FDE-40C5-A863-EBDD087DD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8EAD3AC-D4BE-4810-B49D-AA9A2E7E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4C4445-1E83-4968-B4C2-C65DDB270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582DF77-6F75-44FB-87FA-25C82CCA2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D942C-77F3-4A5A-8AAF-2428283044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3865507-F1D1-4916-B183-6F5C971F8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E51A38B-5225-42CA-80C6-E50C131C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5EC42A9-A9AA-4769-9236-08AA6A3F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63198-B408-4E24-AF6D-96DC04676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8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81FCBD5-791F-40F2-B534-987C7AF4D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1E89EA7-4F0D-4FFA-9823-94E9101CC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E15E33A-B052-4838-AF35-9DD52BA9C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45C36-6B6C-4B3E-A4C1-C83F1068C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4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839C14-E643-4879-905B-16CBACF9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F73025-018C-448B-8E6D-F2EA685C5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5C1F51-6A81-40FB-B1A9-DEA6E5745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D0312-260E-4779-AE0C-6515365E8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9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6B66EA-9274-4A73-BBF8-7145C9DC4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474284C-F288-40E7-B760-226C5D1C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8D9E0B-3787-4CA4-A52A-BD3AE67EE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463EB-DB7E-47B1-9A72-9C8069C3A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4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>
            <a:extLst>
              <a:ext uri="{FF2B5EF4-FFF2-40B4-BE49-F238E27FC236}">
                <a16:creationId xmlns:a16="http://schemas.microsoft.com/office/drawing/2014/main" id="{C6BC318F-2180-422F-BD82-AEB282B340AE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240A7F2-3649-4763-BE02-FDC0C1DC937E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7E4E6F7-1E5D-40AA-88E8-024A5C5B899E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A39540BC-B7D4-48F5-8D2F-EF4B46161022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BBF2437F-6878-421E-B6FD-584EB7086263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67C447C4-2C20-407D-BA5C-68337E21AA4D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B2CDF694-8109-4298-AC85-8C84BDED5F8D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5DCDE2C8-AEF7-4891-8A0A-CAA327EF59D4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DFA17038-AC38-47E1-BF4E-63A2EA93C90E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AD7D109E-070A-46C8-A5E0-A7AC21C96E87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EF1B253-2C28-4A38-91E4-53F6A90925A8}"/>
                </a:ext>
              </a:extLst>
            </p:cNvPr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E8A0E9DE-C4C7-4902-A66D-9B929816F7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8D98FAEA-6C87-480A-8BC7-FCAEE19196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7D31E-0C41-4F01-8A5A-60AF9B20D0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1FD6A-3DB0-48B5-8FB3-2C2E905FA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11B34-9800-40C2-B711-E2233C266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61126EA0-F31E-4CD2-8253-BB24DD67C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32" r:id="rId11"/>
    <p:sldLayoutId id="2147483726" r:id="rId12"/>
    <p:sldLayoutId id="2147483733" r:id="rId13"/>
    <p:sldLayoutId id="2147483727" r:id="rId14"/>
    <p:sldLayoutId id="2147483728" r:id="rId15"/>
    <p:sldLayoutId id="2147483729" r:id="rId16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alcoholicsanonymous.com/aa-meetings/kentucky/" TargetMode="External"/><Relationship Id="rId3" Type="http://schemas.openxmlformats.org/officeDocument/2006/relationships/hyperlink" Target="https://dbhdid.ky.gov/dbh/kymomsmatr.aspx" TargetMode="External"/><Relationship Id="rId7" Type="http://schemas.openxmlformats.org/officeDocument/2006/relationships/hyperlink" Target="https://findrecovery.com/na_meetings/ky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rccenters.com/" TargetMode="External"/><Relationship Id="rId5" Type="http://schemas.openxmlformats.org/officeDocument/2006/relationships/hyperlink" Target="https://www.benefits.gov/benefit/1912" TargetMode="External"/><Relationship Id="rId4" Type="http://schemas.openxmlformats.org/officeDocument/2006/relationships/hyperlink" Target="https://chfs.ky.gov/agencies/dph/dmch/nsb/Pages/wic.asp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caroline.Gooden@uky.edu" TargetMode="External"/><Relationship Id="rId7" Type="http://schemas.openxmlformats.org/officeDocument/2006/relationships/hyperlink" Target="mailto:Juliet.souders@uky.edu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kaela.roark@uky.edu" TargetMode="External"/><Relationship Id="rId5" Type="http://schemas.openxmlformats.org/officeDocument/2006/relationships/hyperlink" Target="mailto:brandon.cannada@uky.edu" TargetMode="External"/><Relationship Id="rId4" Type="http://schemas.openxmlformats.org/officeDocument/2006/relationships/hyperlink" Target="mailto:christine.hausman@uky.e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dilearning.org/project-scope-echo-series-fall-2021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y.zoom.us/j/88941045919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DE8E6F17-F6A8-4C4C-BB38-14328E707D2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194050" y="957263"/>
            <a:ext cx="4384675" cy="1508125"/>
          </a:xfrm>
        </p:spPr>
        <p:txBody>
          <a:bodyPr/>
          <a:lstStyle/>
          <a:p>
            <a:pPr algn="l" eaLnBrk="1" hangingPunct="1"/>
            <a:r>
              <a:rPr lang="en-US" altLang="en-US" sz="6600">
                <a:solidFill>
                  <a:schemeClr val="tx1"/>
                </a:solidFill>
              </a:rPr>
              <a:t>WELCOME</a:t>
            </a: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18252144-C1CD-408B-AE2A-A2E671C8EB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27138" y="2592388"/>
            <a:ext cx="9205912" cy="2538412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3200" b="1" dirty="0">
                <a:solidFill>
                  <a:schemeClr val="tx1"/>
                </a:solidFill>
                <a:latin typeface="Arial"/>
                <a:cs typeface="Arial"/>
              </a:rPr>
              <a:t>KY’s Project SCOPE:         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en-US" sz="3200" b="1" dirty="0">
                <a:solidFill>
                  <a:schemeClr val="tx1"/>
                </a:solidFill>
                <a:latin typeface="Arial"/>
                <a:cs typeface="Arial"/>
              </a:rPr>
              <a:t>Supporting Children of the Opioid Epidemic</a:t>
            </a:r>
          </a:p>
          <a:p>
            <a:pPr algn="l">
              <a:lnSpc>
                <a:spcPct val="90000"/>
              </a:lnSpc>
            </a:pPr>
            <a:endParaRPr lang="en-US" altLang="en-US" sz="32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altLang="en-US" sz="3200" b="1" dirty="0">
                <a:solidFill>
                  <a:schemeClr val="tx1"/>
                </a:solidFill>
                <a:latin typeface="Arial"/>
                <a:cs typeface="Arial"/>
              </a:rPr>
              <a:t>October 19, 2021</a:t>
            </a:r>
            <a:endParaRPr lang="en-US" altLang="en-US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lnSpc>
                <a:spcPct val="90000"/>
              </a:lnSpc>
            </a:pPr>
            <a:endParaRPr lang="en-US" altLang="en-US" sz="32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algn="l" eaLnBrk="1" hangingPunct="1">
              <a:lnSpc>
                <a:spcPct val="90000"/>
              </a:lnSpc>
            </a:pPr>
            <a:endParaRPr lang="en-US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BBD1A2C4-CB2A-4C60-9A34-8EE2A52F05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DAC22CD8-888A-48E6-95D9-B83EBE6B18B7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13A07-C71C-4A26-A812-C010B82E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Resources for Lilly and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83359-4EFD-4E39-BA07-53A33F0F1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936" y="1270000"/>
            <a:ext cx="10021533" cy="3881437"/>
          </a:xfrm>
        </p:spPr>
        <p:txBody>
          <a:bodyPr/>
          <a:lstStyle/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en-US" dirty="0">
                <a:solidFill>
                  <a:schemeClr val="tx2"/>
                </a:solidFill>
              </a:rPr>
              <a:t>KY Moms MATR: </a:t>
            </a:r>
            <a:r>
              <a:rPr lang="en-US" u="sng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https://dbhdid.ky.gov/dbh/kymomsmatr.aspx</a:t>
            </a:r>
            <a:r>
              <a:rPr lang="en-US" dirty="0">
                <a:solidFill>
                  <a:schemeClr val="tx2"/>
                </a:solidFill>
              </a:rPr>
              <a:t> </a:t>
            </a:r>
          </a:p>
          <a:p>
            <a:r>
              <a:rPr lang="en-US" dirty="0">
                <a:solidFill>
                  <a:schemeClr val="tx2"/>
                </a:solidFill>
              </a:rPr>
              <a:t>WIC: </a:t>
            </a:r>
            <a:r>
              <a:rPr lang="en-US" u="sng" dirty="0">
                <a:solidFill>
                  <a:schemeClr val="tx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https://chfs.ky.gov/agencies/dph/dmch/nsb/Pages/wic.aspx</a:t>
            </a:r>
            <a:r>
              <a:rPr lang="en-US" dirty="0">
                <a:solidFill>
                  <a:schemeClr val="tx2"/>
                </a:solidFill>
              </a:rPr>
              <a:t> </a:t>
            </a:r>
          </a:p>
          <a:p>
            <a:r>
              <a:rPr lang="en-US">
                <a:solidFill>
                  <a:schemeClr val="tx2"/>
                </a:solidFill>
              </a:rPr>
              <a:t>Head Start</a:t>
            </a:r>
            <a:r>
              <a:rPr lang="en-US" dirty="0">
                <a:solidFill>
                  <a:schemeClr val="tx2"/>
                </a:solidFill>
              </a:rPr>
              <a:t>—Family Advocate: </a:t>
            </a:r>
            <a:r>
              <a:rPr lang="en-US" u="sng" dirty="0">
                <a:solidFill>
                  <a:schemeClr val="tx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https://www.benefits.gov/benefit/1912</a:t>
            </a:r>
            <a:r>
              <a:rPr lang="en-US" dirty="0">
                <a:solidFill>
                  <a:schemeClr val="tx2"/>
                </a:solidFill>
              </a:rPr>
              <a:t> </a:t>
            </a:r>
          </a:p>
          <a:p>
            <a:r>
              <a:rPr lang="en-US" dirty="0">
                <a:solidFill>
                  <a:schemeClr val="tx2"/>
                </a:solidFill>
              </a:rPr>
              <a:t>Addiction Recovery Care (ARC): </a:t>
            </a:r>
            <a:r>
              <a:rPr lang="en-US" u="sng" dirty="0">
                <a:solidFill>
                  <a:schemeClr val="tx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https://www.arccenters.com/</a:t>
            </a:r>
            <a:r>
              <a:rPr lang="en-US" dirty="0">
                <a:solidFill>
                  <a:schemeClr val="tx2"/>
                </a:solidFill>
              </a:rPr>
              <a:t> </a:t>
            </a:r>
          </a:p>
          <a:p>
            <a:r>
              <a:rPr lang="en-US" dirty="0">
                <a:solidFill>
                  <a:schemeClr val="tx2"/>
                </a:solidFill>
              </a:rPr>
              <a:t>Narcotics Anonymous/Alcoholic Anonymous Meetings: </a:t>
            </a:r>
            <a:r>
              <a:rPr lang="en-US" u="sng" dirty="0">
                <a:solidFill>
                  <a:schemeClr val="tx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https://findrecovery.com/na_meetings/ky/</a:t>
            </a:r>
            <a:r>
              <a:rPr lang="en-US" dirty="0">
                <a:solidFill>
                  <a:schemeClr val="tx2"/>
                </a:solidFill>
              </a:rPr>
              <a:t> ; </a:t>
            </a:r>
            <a:r>
              <a:rPr lang="en-US" u="sng" dirty="0">
                <a:solidFill>
                  <a:schemeClr val="tx2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https://alcoholicsanonymous.com/aa-meetings/kentucky/</a:t>
            </a:r>
            <a:r>
              <a:rPr lang="en-US" dirty="0">
                <a:solidFill>
                  <a:schemeClr val="tx2"/>
                </a:solidFill>
              </a:rPr>
              <a:t> </a:t>
            </a:r>
          </a:p>
          <a:p>
            <a:pPr>
              <a:buFont typeface="Wingdings 3"/>
              <a:buChar char=""/>
            </a:pPr>
            <a:endParaRPr lang="en-US" sz="20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0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000" dirty="0">
              <a:ea typeface="+mn-lt"/>
              <a:cs typeface="+mn-lt"/>
            </a:endParaRP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E445FB-784D-490E-A48B-EBC2EB6D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28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13A07-C71C-4A26-A812-C010B82E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Some Terms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83359-4EFD-4E39-BA07-53A33F0F1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535" y="1585236"/>
            <a:ext cx="8596312" cy="3881437"/>
          </a:xfrm>
        </p:spPr>
        <p:txBody>
          <a:bodyPr/>
          <a:lstStyle/>
          <a:p>
            <a:pPr marL="0" indent="0">
              <a:buNone/>
            </a:pPr>
            <a:endParaRPr lang="en-US" sz="2400" dirty="0">
              <a:ea typeface="+mn-lt"/>
              <a:cs typeface="+mn-lt"/>
            </a:endParaRPr>
          </a:p>
          <a:p>
            <a:pPr>
              <a:buFont typeface="Wingdings 3"/>
              <a:buChar char=""/>
            </a:pPr>
            <a:r>
              <a:rPr lang="en-US" dirty="0">
                <a:solidFill>
                  <a:schemeClr val="tx1"/>
                </a:solidFill>
              </a:rPr>
              <a:t>Trauma: a deeply distressing or disturbing experience</a:t>
            </a:r>
          </a:p>
          <a:p>
            <a:pPr>
              <a:buFont typeface="Wingdings 3"/>
              <a:buChar char=""/>
            </a:pPr>
            <a:r>
              <a:rPr lang="en-US" dirty="0">
                <a:solidFill>
                  <a:schemeClr val="tx1"/>
                </a:solidFill>
              </a:rPr>
              <a:t>Trauma-informed care: using proven techniques to support children and families who have experienced trauma</a:t>
            </a:r>
          </a:p>
          <a:p>
            <a:pPr>
              <a:buFont typeface="Wingdings 3"/>
              <a:buChar char=""/>
            </a:pPr>
            <a:r>
              <a:rPr lang="en-US" dirty="0">
                <a:solidFill>
                  <a:schemeClr val="tx1"/>
                </a:solidFill>
              </a:rPr>
              <a:t>Adverse Childhood Experiences (ACEs); 10 questions on childhood traumatic experiences</a:t>
            </a:r>
          </a:p>
          <a:p>
            <a:pPr>
              <a:buFont typeface="Wingdings 3"/>
              <a:buChar char=""/>
            </a:pPr>
            <a:r>
              <a:rPr lang="en-US" dirty="0">
                <a:solidFill>
                  <a:schemeClr val="tx1"/>
                </a:solidFill>
              </a:rPr>
              <a:t>Co-Regulation (interaction between child and adult to help child understand, express, and act on their feelings)</a:t>
            </a:r>
          </a:p>
          <a:p>
            <a:pPr>
              <a:buFont typeface="Wingdings 3"/>
              <a:buChar char=""/>
            </a:pPr>
            <a:endParaRPr lang="en-US" sz="20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0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000" dirty="0">
              <a:ea typeface="+mn-lt"/>
              <a:cs typeface="+mn-lt"/>
            </a:endParaRP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E445FB-784D-490E-A48B-EBC2EB6D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52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540863C3-2E05-4D6C-B7ED-10D9CE01FF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Today’s Session: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8C103CBD-7CF5-457A-85B4-D094D5CC68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0863" y="1821921"/>
            <a:ext cx="8596312" cy="3881437"/>
          </a:xfrm>
        </p:spPr>
        <p:txBody>
          <a:bodyPr/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Calibri"/>
                <a:ea typeface="Calibri" panose="020F0502020204030204" pitchFamily="34" charset="0"/>
                <a:cs typeface="Calibri"/>
              </a:rPr>
              <a:t>Supporting Families through a Trauma-Informed Approach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Calibri"/>
                <a:ea typeface="Calibri" panose="020F0502020204030204" pitchFamily="34" charset="0"/>
                <a:cs typeface="Calibri"/>
              </a:rPr>
              <a:t>Miriam Silman, Department for Behavioral Health</a:t>
            </a:r>
            <a:endParaRPr lang="en-US" alt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5A9F65CD-0276-4DFF-8E1D-8CF7662886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C61774C-870E-48B7-B666-13CAA429CDC1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12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Team KY SCOPE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Child Challenge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D5B92-ED29-4F76-8D8D-D79E30E0E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663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038" y="432303"/>
            <a:ext cx="10515600" cy="115610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Background on Case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93669" y="1485507"/>
            <a:ext cx="10515600" cy="39105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“Tommy,” 4 year old, lived on streets until 18 months and witnessed multiple kinds of violence, including varied abuse and drug activity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r>
              <a:rPr lang="en-US" dirty="0">
                <a:solidFill>
                  <a:schemeClr val="tx1"/>
                </a:solidFill>
                <a:cs typeface="Calibri"/>
              </a:rPr>
              <a:t>In 5 prior foster homes until settled with his current adoptive family</a:t>
            </a:r>
          </a:p>
          <a:p>
            <a:r>
              <a:rPr lang="en-US" dirty="0">
                <a:solidFill>
                  <a:schemeClr val="tx1"/>
                </a:solidFill>
                <a:cs typeface="Calibri"/>
              </a:rPr>
              <a:t>Diagnosed with reactive attachment disorder, post-traumatic stress syndrome, and autism</a:t>
            </a:r>
          </a:p>
          <a:p>
            <a:r>
              <a:rPr lang="en-US" dirty="0">
                <a:solidFill>
                  <a:schemeClr val="tx1"/>
                </a:solidFill>
              </a:rPr>
              <a:t>Has received PT, OT, speech, and trauma therapies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95646-24B3-468A-A6FE-573B6BDBA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61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Child and Family Strengths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367174"/>
            <a:ext cx="9867472" cy="39105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Attends daycare with small classes, responsive to his needs</a:t>
            </a:r>
          </a:p>
          <a:p>
            <a:r>
              <a:rPr lang="en-US" dirty="0">
                <a:solidFill>
                  <a:schemeClr val="tx1"/>
                </a:solidFill>
              </a:rPr>
              <a:t>Has foster brother who is 5 years old</a:t>
            </a:r>
          </a:p>
          <a:p>
            <a:r>
              <a:rPr lang="en-US" dirty="0">
                <a:solidFill>
                  <a:schemeClr val="tx1"/>
                </a:solidFill>
                <a:cs typeface="Calibri"/>
              </a:rPr>
              <a:t>Very supportive family!</a:t>
            </a:r>
          </a:p>
          <a:p>
            <a:r>
              <a:rPr lang="en-US" dirty="0">
                <a:solidFill>
                  <a:schemeClr val="tx1"/>
                </a:solidFill>
                <a:cs typeface="Calibri"/>
              </a:rPr>
              <a:t>Family dedicated to his empowerment; carries out all therapeutic techniques at home; attends support groups</a:t>
            </a:r>
          </a:p>
          <a:p>
            <a:r>
              <a:rPr lang="en-US" dirty="0">
                <a:solidFill>
                  <a:schemeClr val="tx1"/>
                </a:solidFill>
                <a:cs typeface="Calibri"/>
              </a:rPr>
              <a:t>Tommy has been with them for over 2 years</a:t>
            </a:r>
          </a:p>
          <a:p>
            <a:r>
              <a:rPr lang="en-US" dirty="0">
                <a:solidFill>
                  <a:schemeClr val="tx1"/>
                </a:solidFill>
                <a:cs typeface="Calibri"/>
              </a:rPr>
              <a:t>Has supportive immediate and extended family village </a:t>
            </a:r>
          </a:p>
          <a:p>
            <a:r>
              <a:rPr lang="en-US" dirty="0">
                <a:solidFill>
                  <a:schemeClr val="tx1"/>
                </a:solidFill>
                <a:cs typeface="Calibri"/>
              </a:rPr>
              <a:t>Father and grandfather walk him to school every day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95646-24B3-468A-A6FE-573B6BDBA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24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Primary Areas of Challenge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88407"/>
            <a:ext cx="9918843" cy="39105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Behaviors including hitting, slapping, banging head, aggression against self and others</a:t>
            </a:r>
          </a:p>
          <a:p>
            <a:r>
              <a:rPr lang="en-US" sz="2400"/>
              <a:t>Brilliant; makes elaborate plans to get what he wants</a:t>
            </a:r>
          </a:p>
          <a:p>
            <a:r>
              <a:rPr lang="en-US" sz="2400">
                <a:solidFill>
                  <a:schemeClr val="tx1"/>
                </a:solidFill>
              </a:rPr>
              <a:t>Sensory-seeking </a:t>
            </a:r>
            <a:r>
              <a:rPr lang="en-US" sz="2400" dirty="0">
                <a:solidFill>
                  <a:schemeClr val="tx1"/>
                </a:solidFill>
              </a:rPr>
              <a:t>(brother is sensory avoidant); picks at walls</a:t>
            </a:r>
          </a:p>
          <a:p>
            <a:r>
              <a:rPr lang="en-US" sz="2400" dirty="0">
                <a:solidFill>
                  <a:schemeClr val="tx1"/>
                </a:solidFill>
              </a:rPr>
              <a:t>Loves matchbook cars and the show Octonauts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81CEA-9EB4-431F-8765-F4A83B6A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22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Barriers and Goals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21231"/>
            <a:ext cx="10515600" cy="39776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sz="2400" dirty="0">
                <a:solidFill>
                  <a:schemeClr val="tx1"/>
                </a:solidFill>
              </a:rPr>
              <a:t>Barriers: History of trauma, emotional and behavioral challenges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Goals: Improving behavioral control, empowering Tommy</a:t>
            </a:r>
          </a:p>
          <a:p>
            <a:endParaRPr lang="en-US" dirty="0"/>
          </a:p>
          <a:p>
            <a:pPr lvl="1"/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5B299-569E-457C-9229-3F5C2DEDA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6776" y="6255497"/>
            <a:ext cx="2743200" cy="365125"/>
          </a:xfrm>
        </p:spPr>
        <p:txBody>
          <a:bodyPr/>
          <a:lstStyle/>
          <a:p>
            <a:fld id="{FEA5FFD0-0682-4E46-BD81-E7535D0AA88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567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1E18C-0EEE-4CB6-ABE9-D12497F93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993" y="462701"/>
            <a:ext cx="11166807" cy="1320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Small Group Discussion Questions (take a picture)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F864E-5869-42D5-8AED-65B716AA2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382" y="1274564"/>
            <a:ext cx="10564027" cy="215443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  <a:t>THE LAKES and CUMBERLAND: </a:t>
            </a:r>
            <a:r>
              <a:rPr lang="en-US" sz="2000" dirty="0">
                <a:solidFill>
                  <a:schemeClr val="tx1"/>
                </a:solidFill>
              </a:rPr>
              <a:t>What are Tommy’s strengths and needs? 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  <a:t>TWO RIVERS: </a:t>
            </a:r>
            <a:r>
              <a:rPr lang="en-US" sz="2000" dirty="0">
                <a:solidFill>
                  <a:schemeClr val="tx1"/>
                </a:solidFill>
              </a:rPr>
              <a:t>What are his family’s strengths and needs?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  <a:t>SOUTHERN and NORTHERN BLUEGRASS: </a:t>
            </a:r>
            <a:r>
              <a:rPr lang="en-US" sz="2000" dirty="0">
                <a:solidFill>
                  <a:schemeClr val="tx1"/>
                </a:solidFill>
              </a:rPr>
              <a:t>What are some strategies to address these challenges? 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  <a:t>EASTERN: </a:t>
            </a:r>
            <a:r>
              <a:rPr lang="en-US" sz="2000" dirty="0">
                <a:solidFill>
                  <a:schemeClr val="tx1"/>
                </a:solidFill>
              </a:rPr>
              <a:t>What are some resources for Tommy and family (websites, agencies, training opportunities)?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  <a:t>JEFFERSON, SALT RIVER</a:t>
            </a:r>
            <a:r>
              <a:rPr lang="en-US" sz="2000" dirty="0">
                <a:solidFill>
                  <a:schemeClr val="tx1"/>
                </a:solidFill>
              </a:rPr>
              <a:t>: What are some offices in your region or in KY that can assist Tommy and family?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5B067-91E0-44E7-96DC-D08C03390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A5FFD0-0682-4E46-BD81-E7535D0AA88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65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1E18C-0EEE-4CB6-ABE9-D12497F93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460" y="298315"/>
            <a:ext cx="11166807" cy="1320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Large Group Discussion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F864E-5869-42D5-8AED-65B716AA2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656" y="1833296"/>
            <a:ext cx="10564027" cy="215443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  <a:t>THE LAKES and CUMBERLAND: Child</a:t>
            </a:r>
            <a:r>
              <a:rPr lang="en-US" sz="2000" dirty="0">
                <a:solidFill>
                  <a:schemeClr val="tx1"/>
                </a:solidFill>
              </a:rPr>
              <a:t> strengths and needs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  <a:t>TWO RIVERS: Family</a:t>
            </a:r>
            <a:r>
              <a:rPr lang="en-US" sz="2000" dirty="0">
                <a:solidFill>
                  <a:schemeClr val="tx1"/>
                </a:solidFill>
              </a:rPr>
              <a:t> strengths and needs 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  <a:t>SOUTHERN and NORTHERN BLUEGRASS: </a:t>
            </a:r>
            <a:r>
              <a:rPr lang="en-US" sz="2000" dirty="0">
                <a:solidFill>
                  <a:schemeClr val="tx1"/>
                </a:solidFill>
              </a:rPr>
              <a:t>Strategies </a:t>
            </a:r>
            <a:endParaRPr lang="en-US" sz="20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  <a:t>EASTERN: </a:t>
            </a:r>
            <a:r>
              <a:rPr lang="en-US" sz="2000" dirty="0">
                <a:solidFill>
                  <a:schemeClr val="tx1"/>
                </a:solidFill>
              </a:rPr>
              <a:t>Resources for child and family 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J</a:t>
            </a:r>
            <a: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  <a:t>EFFERSON, SALT RIVER</a:t>
            </a:r>
            <a:r>
              <a:rPr lang="en-US" sz="2000" dirty="0">
                <a:solidFill>
                  <a:schemeClr val="tx1"/>
                </a:solidFill>
              </a:rPr>
              <a:t>: Offices that can assist child and family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5B067-91E0-44E7-96DC-D08C03390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A5FFD0-0682-4E46-BD81-E7535D0AA88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34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FF0E23A-4E56-47CC-941F-C2245CD60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3022" y="177411"/>
            <a:ext cx="8596312" cy="13208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Thanks to our Expert Speakers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CD33190D-CB9D-4759-B458-06DB07A52A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5469" y="940210"/>
            <a:ext cx="9756775" cy="4191000"/>
          </a:xfrm>
        </p:spPr>
        <p:txBody>
          <a:bodyPr/>
          <a:lstStyle/>
          <a:p>
            <a:pPr eaLnBrk="1" hangingPunct="1"/>
            <a:endParaRPr lang="en-US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endParaRPr lang="en-US" altLang="en-US"/>
          </a:p>
        </p:txBody>
      </p:sp>
      <p:sp>
        <p:nvSpPr>
          <p:cNvPr id="9220" name="Slide Number Placeholder 4">
            <a:extLst>
              <a:ext uri="{FF2B5EF4-FFF2-40B4-BE49-F238E27FC236}">
                <a16:creationId xmlns:a16="http://schemas.microsoft.com/office/drawing/2014/main" id="{B9FC9801-22A2-4539-BEA5-FB2C168826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5D9F99B-AB02-4D77-88DC-3F783FBA4678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</a:t>
            </a:fld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08D7C4-2980-4D13-A037-A46E9A1E4C6E}"/>
              </a:ext>
            </a:extLst>
          </p:cNvPr>
          <p:cNvSpPr/>
          <p:nvPr/>
        </p:nvSpPr>
        <p:spPr>
          <a:xfrm>
            <a:off x="56029" y="1123410"/>
            <a:ext cx="11288045" cy="49175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endParaRPr lang="en-US" sz="2600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200" b="1" dirty="0">
                <a:latin typeface="Calibri"/>
                <a:ea typeface="Calibri" panose="020F0502020204030204" pitchFamily="34" charset="0"/>
                <a:cs typeface="Times New Roman"/>
              </a:rPr>
              <a:t>October 19: </a:t>
            </a:r>
            <a:r>
              <a:rPr lang="en-US" sz="2200" dirty="0">
                <a:latin typeface="Calibri"/>
                <a:ea typeface="Calibri" panose="020F0502020204030204" pitchFamily="34" charset="0"/>
                <a:cs typeface="Calibri"/>
              </a:rPr>
              <a:t>Supporting Families through a Trauma-Informed Approach, Miriam Silman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200" b="1" dirty="0">
                <a:latin typeface="Calibri"/>
                <a:ea typeface="Calibri" panose="020F0502020204030204" pitchFamily="34" charset="0"/>
                <a:cs typeface="Times New Roman"/>
              </a:rPr>
              <a:t>October 26 (NOTE THE DATE): </a:t>
            </a:r>
            <a:r>
              <a:rPr lang="en-US" sz="2200" dirty="0">
                <a:latin typeface="Calibri"/>
                <a:ea typeface="Calibri" panose="020F0502020204030204" pitchFamily="34" charset="0"/>
                <a:cs typeface="Calibri"/>
              </a:rPr>
              <a:t>Language Development for Children with NAS, Tia Petrenko, Easter Seals Cardinal Hill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200" b="1" dirty="0">
                <a:latin typeface="Calibri"/>
                <a:ea typeface="Calibri" panose="020F0502020204030204" pitchFamily="34" charset="0"/>
                <a:cs typeface="Times New Roman"/>
              </a:rPr>
              <a:t>November 2: </a:t>
            </a:r>
            <a:r>
              <a:rPr lang="en-US" sz="2200" dirty="0">
                <a:latin typeface="Calibri"/>
                <a:ea typeface="Calibri" panose="020F0502020204030204" pitchFamily="34" charset="0"/>
                <a:cs typeface="Calibri"/>
              </a:rPr>
              <a:t>Visual Development for Children with NAS, Elsie Bush, OTR/L, Cincinnati Children's Hospital</a:t>
            </a:r>
            <a:endParaRPr lang="en-US" sz="2200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200" b="1" dirty="0">
                <a:latin typeface="Calibri"/>
                <a:ea typeface="Calibri" panose="020F0502020204030204" pitchFamily="34" charset="0"/>
                <a:cs typeface="Calibri"/>
              </a:rPr>
              <a:t>November 16: </a:t>
            </a:r>
            <a:r>
              <a:rPr lang="en-US" sz="2200" dirty="0">
                <a:latin typeface="Calibri"/>
                <a:ea typeface="Calibri" panose="020F0502020204030204" pitchFamily="34" charset="0"/>
                <a:cs typeface="Calibri"/>
              </a:rPr>
              <a:t>Development of Children with Fetal Alcohol Spectrum Disorder (FASD), Dr. Susan Barron</a:t>
            </a:r>
            <a:endParaRPr lang="en-US" sz="2200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200" b="1" dirty="0">
                <a:latin typeface="Calibri"/>
                <a:ea typeface="Calibri" panose="020F0502020204030204" pitchFamily="34" charset="0"/>
                <a:cs typeface="Calibri"/>
              </a:rPr>
              <a:t>November 30: </a:t>
            </a:r>
            <a:r>
              <a:rPr lang="en-US" sz="2200" dirty="0">
                <a:latin typeface="Calibri"/>
                <a:ea typeface="Calibri" panose="020F0502020204030204" pitchFamily="34" charset="0"/>
                <a:cs typeface="Calibri"/>
              </a:rPr>
              <a:t>Next Steps for Supporting Children with NAS and FASD, Caroline Gooden and Christine Hausman</a:t>
            </a:r>
            <a:endParaRPr lang="en-US" sz="2200" dirty="0"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endParaRPr lang="en-US" sz="2400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endParaRPr lang="en-US" sz="2400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200" dirty="0">
              <a:effectLst/>
              <a:latin typeface="Calibri"/>
              <a:ea typeface="Calibri" panose="020F0502020204030204" pitchFamily="34" charset="0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7E21EAE-9287-48E1-A98D-6DCA37E3F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Evaluation (Mikaela)</a:t>
            </a:r>
            <a:r>
              <a:rPr lang="en-US" altLang="en-US" dirty="0"/>
              <a:t> 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49CE3FE-4E3F-4E4B-BFE5-FDBDC23497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1538" y="1488281"/>
            <a:ext cx="8596312" cy="3881437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chemeClr val="tx1"/>
                </a:solidFill>
              </a:rPr>
              <a:t>Please complete pre-series surveys and evaluations after each session and after series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</a:rPr>
              <a:t>Incentives: drawing after each session’s evaluations are complete (congratulations </a:t>
            </a:r>
            <a:r>
              <a:rPr lang="en-US" sz="2400" dirty="0">
                <a:solidFill>
                  <a:schemeClr val="tx1"/>
                </a:solidFill>
              </a:rPr>
              <a:t>Melinda V </a:t>
            </a:r>
            <a:r>
              <a:rPr lang="en-US" altLang="en-US" sz="2400" dirty="0">
                <a:solidFill>
                  <a:schemeClr val="tx1"/>
                </a:solidFill>
              </a:rPr>
              <a:t>from Oct 5); book selections for those who attend all sessions and complete evaluations after entire series’ evaluations are complete</a:t>
            </a: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EE28C3AA-C7EF-4DF5-A424-CF0D726EC5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85F44841-AE52-4CBD-92DE-442B94EBC5D2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20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06EE4522-A057-4BC3-BF07-E365FC9331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7250" y="167148"/>
            <a:ext cx="8596312" cy="13208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DCC14-C6EB-4720-BA50-A5B33C17E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048" y="1047955"/>
            <a:ext cx="10181872" cy="3881438"/>
          </a:xfrm>
        </p:spPr>
        <p:txBody>
          <a:bodyPr rtlCol="0">
            <a:no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Project Dire</a:t>
            </a:r>
            <a:r>
              <a:rPr lang="en-US" sz="2800" dirty="0">
                <a:solidFill>
                  <a:schemeClr val="tx1"/>
                </a:solidFill>
              </a:rPr>
              <a:t>ctor:</a:t>
            </a:r>
            <a:r>
              <a:rPr lang="en-US" sz="28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caroline.Gooden@uky.edu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spcAft>
                <a:spcPts val="0"/>
              </a:spcAft>
              <a:buFont typeface="Wingdings" panose="05040102010807070707" pitchFamily="18" charset="2"/>
              <a:buChar char="Ø"/>
              <a:defRPr/>
            </a:pPr>
            <a:r>
              <a:rPr lang="en-US" sz="2800" dirty="0">
                <a:solidFill>
                  <a:schemeClr val="tx1"/>
                </a:solidFill>
              </a:rPr>
              <a:t>Lead Facilitator and CEUs: </a:t>
            </a:r>
            <a:r>
              <a:rPr lang="en-US" sz="28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christine.hausman@uky.edu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spcAft>
                <a:spcPts val="0"/>
              </a:spcAft>
              <a:buFont typeface="Wingdings" panose="05040102010807070707" pitchFamily="18" charset="2"/>
              <a:buChar char="Ø"/>
              <a:defRPr/>
            </a:pPr>
            <a:r>
              <a:rPr lang="en-US" sz="2800" dirty="0">
                <a:solidFill>
                  <a:schemeClr val="tx1"/>
                </a:solidFill>
              </a:rPr>
              <a:t>Technology: </a:t>
            </a:r>
            <a:r>
              <a:rPr lang="en-US" sz="28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brandon.cannada@uky.edu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800" dirty="0">
                <a:solidFill>
                  <a:schemeClr val="tx1"/>
                </a:solidFill>
              </a:rPr>
              <a:t>Evaluation: </a:t>
            </a:r>
            <a:r>
              <a:rPr lang="en-US" sz="28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Mikaela.roark@uky.edu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800" dirty="0">
                <a:solidFill>
                  <a:schemeClr val="tx1"/>
                </a:solidFill>
              </a:rPr>
              <a:t>Research Assistant: </a:t>
            </a:r>
            <a:r>
              <a:rPr lang="en-US" sz="2800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Juliet.souders@uky.edu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800" dirty="0">
                <a:solidFill>
                  <a:schemeClr val="tx1"/>
                </a:solidFill>
              </a:rPr>
              <a:t>Next session: </a:t>
            </a:r>
            <a:r>
              <a:rPr lang="en-US" sz="2800" b="1" dirty="0">
                <a:solidFill>
                  <a:schemeClr val="tx1"/>
                </a:solidFill>
                <a:cs typeface="Calibri"/>
              </a:rPr>
              <a:t>NEXT</a:t>
            </a:r>
            <a:r>
              <a:rPr lang="en-US" sz="2800" dirty="0">
                <a:solidFill>
                  <a:schemeClr val="tx1"/>
                </a:solidFill>
                <a:cs typeface="Calibri"/>
              </a:rPr>
              <a:t> </a:t>
            </a:r>
            <a:r>
              <a:rPr lang="en-US" sz="2800" b="1" dirty="0">
                <a:solidFill>
                  <a:schemeClr val="tx1"/>
                </a:solidFill>
                <a:cs typeface="Calibri"/>
              </a:rPr>
              <a:t>WEEK</a:t>
            </a:r>
            <a:r>
              <a:rPr lang="en-US" sz="2800" dirty="0">
                <a:solidFill>
                  <a:schemeClr val="tx1"/>
                </a:solidFill>
                <a:cs typeface="Calibri"/>
              </a:rPr>
              <a:t>, </a:t>
            </a:r>
            <a:r>
              <a:rPr lang="en-US" sz="2800" b="1" dirty="0">
                <a:solidFill>
                  <a:schemeClr val="tx1"/>
                </a:solidFill>
                <a:cs typeface="Calibri"/>
              </a:rPr>
              <a:t>Tuesday, </a:t>
            </a:r>
            <a:r>
              <a:rPr lang="en-US" sz="2800" b="1" dirty="0">
                <a:solidFill>
                  <a:schemeClr val="tx1"/>
                </a:solidFill>
                <a:ea typeface="Calibri" panose="020F0502020204030204" pitchFamily="34" charset="0"/>
                <a:cs typeface="Times New Roman"/>
              </a:rPr>
              <a:t>October 26!! 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Calibri"/>
              </a:rPr>
              <a:t>Language development of children with NAS, Tia Petrenko, SLP, Easter Seals Cardinal Hill 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  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796" name="Slide Number Placeholder 4">
            <a:extLst>
              <a:ext uri="{FF2B5EF4-FFF2-40B4-BE49-F238E27FC236}">
                <a16:creationId xmlns:a16="http://schemas.microsoft.com/office/drawing/2014/main" id="{11C08112-2889-49F7-9943-6F9C666A43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ACEA5E1-A56C-44BF-A14C-5E8C912E183E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21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5166E59-EBE7-4B19-A9D7-FF5272FCB1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4475" y="531813"/>
            <a:ext cx="10718800" cy="906462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Thanks to our Experienced Facilitators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0622D-45D9-47BE-BA89-AF3EB8D3F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475" y="1069711"/>
            <a:ext cx="10718800" cy="4021137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SOUTHERN BLUEGRASS: Sincere Holmes, Tammy Riley, </a:t>
            </a:r>
            <a:r>
              <a:rPr lang="en-US" sz="2400" dirty="0">
                <a:ea typeface="+mn-lt"/>
                <a:cs typeface="+mn-lt"/>
              </a:rPr>
              <a:t>Bridgette Talley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TWO RIVERS: Taylor Tucker, Sharon Norris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NORTHERN BLUEGRASS: Karen Cottengim, Lynn Ray 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EASTERN: Lloyd Bonse, Misty Borders, </a:t>
            </a:r>
            <a:r>
              <a:rPr lang="en-US" sz="2400" dirty="0">
                <a:ea typeface="+mn-lt"/>
                <a:cs typeface="+mn-lt"/>
              </a:rPr>
              <a:t>Tonya Jernigan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JEFFERSON AND SALT RIVER: </a:t>
            </a:r>
            <a:r>
              <a:rPr lang="en-US" sz="2400" dirty="0">
                <a:ea typeface="+mn-lt"/>
                <a:cs typeface="+mn-lt"/>
              </a:rPr>
              <a:t>Derby Akers, Melissa Hampton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LAKES and CUMBERLAND: Glenna Gamble, Morgan Eversole, Tanya Torp, April Brown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ea typeface="+mn-lt"/>
              <a:cs typeface="+mn-lt"/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316" name="Slide Number Placeholder 4">
            <a:extLst>
              <a:ext uri="{FF2B5EF4-FFF2-40B4-BE49-F238E27FC236}">
                <a16:creationId xmlns:a16="http://schemas.microsoft.com/office/drawing/2014/main" id="{9E53DDA0-311A-44E0-9A8F-D8F253F801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464C0F9-0200-4A83-941F-F7DC58613ED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3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C6F75-E445-4349-9996-2E69CB70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258" y="218574"/>
            <a:ext cx="8956675" cy="1320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 </a:t>
            </a:r>
            <a:r>
              <a:rPr lang="en-US">
                <a:solidFill>
                  <a:schemeClr val="tx1"/>
                </a:solidFill>
              </a:rPr>
              <a:t>Today’s Schedule</a:t>
            </a: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9E8F2F29-E026-49FE-8EA7-10FAE2929C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00221" y="1513656"/>
            <a:ext cx="10285412" cy="4764087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3:30-3:40 pm Eastern time; procedures for call</a:t>
            </a:r>
          </a:p>
          <a:p>
            <a:r>
              <a:rPr lang="en-US" altLang="en-US" sz="2400" dirty="0"/>
              <a:t>3:45-4:10 Miriam introduces guidelines for trauma-informed care</a:t>
            </a:r>
          </a:p>
          <a:p>
            <a:r>
              <a:rPr lang="en-US" altLang="en-US" sz="2400" dirty="0"/>
              <a:t>4:10-4:20 Presentation of child challenge</a:t>
            </a:r>
            <a:endParaRPr lang="en-US" sz="2400" dirty="0"/>
          </a:p>
          <a:p>
            <a:r>
              <a:rPr lang="en-US" altLang="en-US" sz="2400" dirty="0"/>
              <a:t>4:20-4:45 Small group discussion of child and family challenge</a:t>
            </a:r>
          </a:p>
          <a:p>
            <a:r>
              <a:rPr lang="en-US" altLang="en-US" sz="2400" dirty="0"/>
              <a:t>4:45-5pm Large group discussion, wrap up</a:t>
            </a:r>
          </a:p>
          <a:p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11268" name="Slide Number Placeholder 4">
            <a:extLst>
              <a:ext uri="{FF2B5EF4-FFF2-40B4-BE49-F238E27FC236}">
                <a16:creationId xmlns:a16="http://schemas.microsoft.com/office/drawing/2014/main" id="{425EBCCB-6964-4BB7-AB76-04B28CD275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663A6F6-A507-411C-94D8-695D7E1AAB53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4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06D5528-BAEB-4C06-9D99-4D07AEFF9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Session Procedural Reminders 1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4FB8F0A-3C89-4EE2-A6D9-1B0BA4E4E8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29155" y="1272822"/>
            <a:ext cx="9442978" cy="3881438"/>
          </a:xfrm>
        </p:spPr>
        <p:txBody>
          <a:bodyPr/>
          <a:lstStyle/>
          <a:p>
            <a:r>
              <a:rPr lang="en-US" sz="2800" dirty="0"/>
              <a:t>First, last name, agency in zoom profile for attendance</a:t>
            </a:r>
          </a:p>
          <a:p>
            <a:r>
              <a:rPr lang="en-US" sz="2800" dirty="0"/>
              <a:t>Cameras on​ please</a:t>
            </a:r>
          </a:p>
          <a:p>
            <a:r>
              <a:rPr lang="en-US" sz="2800" dirty="0"/>
              <a:t>Take care of needs during session; topics are sensitive​</a:t>
            </a:r>
          </a:p>
          <a:p>
            <a:r>
              <a:rPr lang="en-US" sz="2800" dirty="0"/>
              <a:t>Protect confidentiality of all persons </a:t>
            </a:r>
          </a:p>
          <a:p>
            <a:r>
              <a:rPr lang="en-US" sz="2800" dirty="0"/>
              <a:t>Engage actively </a:t>
            </a:r>
          </a:p>
          <a:p>
            <a:r>
              <a:rPr lang="en-US" altLang="en-US" sz="2800" b="1" dirty="0">
                <a:latin typeface="Arial"/>
                <a:cs typeface="Arial"/>
              </a:rPr>
              <a:t>Please enter in chat: name, email, areas of expertise or interest if willing to network with colleagues</a:t>
            </a:r>
          </a:p>
          <a:p>
            <a:endParaRPr lang="en-US" sz="2800" dirty="0"/>
          </a:p>
          <a:p>
            <a:endParaRPr lang="en-US" altLang="en-US" sz="2800" dirty="0">
              <a:latin typeface="Arial"/>
              <a:cs typeface="Arial"/>
            </a:endParaRPr>
          </a:p>
          <a:p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3F4298B-B84B-4A88-A64C-9491C6E88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1E2B95B-1EB7-4994-A2B3-AFFD88A4B61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5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06D5528-BAEB-4C06-9D99-4D07AEFF9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Session Procedural Reminders 2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4FB8F0A-3C89-4EE2-A6D9-1B0BA4E4E8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0266" y="863599"/>
            <a:ext cx="9711089" cy="3528661"/>
          </a:xfrm>
        </p:spPr>
        <p:txBody>
          <a:bodyPr/>
          <a:lstStyle/>
          <a:p>
            <a:pPr eaLnBrk="1" hangingPunct="1"/>
            <a:endParaRPr lang="en-US" altLang="en-US" sz="2800" dirty="0">
              <a:latin typeface="Arial"/>
              <a:cs typeface="Arial"/>
            </a:endParaRPr>
          </a:p>
          <a:p>
            <a:r>
              <a:rPr lang="en-US" sz="2800" dirty="0"/>
              <a:t>Use person-first language (child born substance exposed)​</a:t>
            </a:r>
          </a:p>
          <a:p>
            <a:r>
              <a:rPr lang="en-US" sz="2800" dirty="0"/>
              <a:t>Session recorded and close captioned (turn on in zoom)​</a:t>
            </a:r>
          </a:p>
          <a:p>
            <a:r>
              <a:rPr lang="en-US" sz="2800" dirty="0"/>
              <a:t>Ask questions anytime in chat​</a:t>
            </a:r>
          </a:p>
          <a:p>
            <a:r>
              <a:rPr lang="en-US" sz="2800" dirty="0"/>
              <a:t>Judgment free zone;</a:t>
            </a:r>
            <a:r>
              <a:rPr lang="en-US" sz="2800" b="1" dirty="0"/>
              <a:t> </a:t>
            </a:r>
            <a:r>
              <a:rPr lang="en-US" sz="2800" dirty="0"/>
              <a:t>respect all viewpoints​</a:t>
            </a:r>
          </a:p>
          <a:p>
            <a:r>
              <a:rPr lang="en-US" sz="2800" dirty="0"/>
              <a:t>Please send child challenges for children with language delays on your caseload</a:t>
            </a:r>
          </a:p>
          <a:p>
            <a:endParaRPr lang="en-US" altLang="en-US" sz="2800" dirty="0">
              <a:latin typeface="Arial"/>
              <a:cs typeface="Arial"/>
            </a:endParaRPr>
          </a:p>
          <a:p>
            <a:pPr eaLnBrk="1" hangingPunct="1"/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3F4298B-B84B-4A88-A64C-9491C6E88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1E2B95B-1EB7-4994-A2B3-AFFD88A4B61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6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457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2223F0F6-9485-4CD2-85B9-4F6EE5251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Resource Materials and Zoom (Brandon)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8103C5A1-7021-4497-B5ED-C6B209495E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6575" y="1276555"/>
            <a:ext cx="8596313" cy="4321175"/>
          </a:xfrm>
        </p:spPr>
        <p:txBody>
          <a:bodyPr/>
          <a:lstStyle/>
          <a:p>
            <a:r>
              <a:rPr lang="en-US" altLang="en-US" sz="2400" dirty="0">
                <a:latin typeface="Arial"/>
                <a:cs typeface="Arial"/>
              </a:rPr>
              <a:t>Resource materials including CEU information available at </a:t>
            </a:r>
            <a:r>
              <a:rPr lang="en-US" sz="2400" dirty="0">
                <a:hlinkClick r:id="rId3" tooltip="https://www.hdilearning.org/project-scope-echo-series-fall-2021/"/>
              </a:rPr>
              <a:t>https://www.hdilearning.org/project-scope-echo-series-fall-2021/</a:t>
            </a:r>
            <a:r>
              <a:rPr lang="en-US" sz="2400" dirty="0"/>
              <a:t> 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Please contact </a:t>
            </a:r>
            <a:r>
              <a:rPr lang="en-US" altLang="en-US" sz="2400" b="1" dirty="0">
                <a:solidFill>
                  <a:schemeClr val="tx1"/>
                </a:solidFill>
                <a:latin typeface="Arial"/>
                <a:cs typeface="Arial"/>
              </a:rPr>
              <a:t>brandon.cannada@uky.edu </a:t>
            </a:r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for</a:t>
            </a:r>
            <a:r>
              <a:rPr lang="en-US" altLang="en-US" sz="2400" b="1" dirty="0">
                <a:solidFill>
                  <a:schemeClr val="tx1"/>
                </a:solidFill>
                <a:latin typeface="Arial"/>
                <a:cs typeface="Arial"/>
              </a:rPr>
              <a:t> </a:t>
            </a:r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assistance with technology</a:t>
            </a:r>
          </a:p>
          <a:p>
            <a:pPr eaLnBrk="1" hangingPunct="1"/>
            <a:r>
              <a:rPr lang="en-US" altLang="en-US" sz="2400" dirty="0">
                <a:latin typeface="Arial"/>
                <a:cs typeface="Arial"/>
              </a:rPr>
              <a:t>Rejoin zoom anytime bounced off at </a:t>
            </a:r>
            <a:r>
              <a:rPr lang="en-US" sz="2400" u="sng" dirty="0">
                <a:latin typeface="Arial"/>
                <a:cs typeface="Arial"/>
                <a:hlinkClick r:id="rId4"/>
              </a:rPr>
              <a:t>https://uky.zoom.us/j/88941045919</a:t>
            </a:r>
            <a:endParaRPr lang="en-US" altLang="en-US" sz="2400" dirty="0">
              <a:latin typeface="Arial"/>
              <a:cs typeface="Arial"/>
            </a:endParaRPr>
          </a:p>
          <a:p>
            <a:pPr eaLnBrk="1" hangingPunct="1"/>
            <a:r>
              <a:rPr lang="en-US" altLang="en-US" sz="2400" dirty="0">
                <a:latin typeface="Arial"/>
                <a:cs typeface="Arial"/>
              </a:rPr>
              <a:t>Please be patient as Brandon assigns you to small groups</a:t>
            </a:r>
          </a:p>
          <a:p>
            <a:pPr eaLnBrk="1" hangingPunct="1"/>
            <a:endParaRPr lang="en-US" alt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17412" name="Slide Number Placeholder 4">
            <a:extLst>
              <a:ext uri="{FF2B5EF4-FFF2-40B4-BE49-F238E27FC236}">
                <a16:creationId xmlns:a16="http://schemas.microsoft.com/office/drawing/2014/main" id="{787C412D-8CB1-4B0E-BF7F-B0D7A2288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0C4A14FD-FF99-40E0-A6D4-D64766134F41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13A07-C71C-4A26-A812-C010B82E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Summary: Discussion of Lilly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83359-4EFD-4E39-BA07-53A33F0F1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233" y="1389181"/>
            <a:ext cx="8878534" cy="388143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ea typeface="+mn-lt"/>
                <a:cs typeface="+mn-lt"/>
              </a:rPr>
              <a:t>Child and Family Strengths</a:t>
            </a:r>
            <a:endParaRPr lang="en-US" sz="2000" dirty="0">
              <a:solidFill>
                <a:schemeClr val="tx1"/>
              </a:solidFill>
              <a:ea typeface="+mn-lt"/>
              <a:cs typeface="+mn-lt"/>
            </a:endParaRPr>
          </a:p>
          <a:p>
            <a:pPr lvl="0"/>
            <a:r>
              <a:rPr lang="en-US" dirty="0">
                <a:solidFill>
                  <a:schemeClr val="tx1"/>
                </a:solidFill>
              </a:rPr>
              <a:t>Mother has stable employment, has been in recovery for 1.5 years, has been involved with Lilly, involved in parenting groups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Lilly has been involved in Head Start, has consistency there; family rapport with teachers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Maternal grandmother involved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No violence in home</a:t>
            </a:r>
          </a:p>
          <a:p>
            <a:pPr marL="0" indent="0">
              <a:buNone/>
            </a:pPr>
            <a:endParaRPr lang="en-US" sz="2000" dirty="0">
              <a:ea typeface="+mn-lt"/>
              <a:cs typeface="+mn-lt"/>
            </a:endParaRP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E445FB-784D-490E-A48B-EBC2EB6D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82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13A07-C71C-4A26-A812-C010B82E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Strategies for Lilly and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83359-4EFD-4E39-BA07-53A33F0F1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28" y="1046164"/>
            <a:ext cx="9735783" cy="3881437"/>
          </a:xfrm>
        </p:spPr>
        <p:txBody>
          <a:bodyPr/>
          <a:lstStyle/>
          <a:p>
            <a:pPr marL="0" indent="0">
              <a:buNone/>
            </a:pPr>
            <a:endParaRPr lang="en-US" sz="2000" dirty="0">
              <a:ea typeface="+mn-lt"/>
              <a:cs typeface="+mn-lt"/>
            </a:endParaRPr>
          </a:p>
          <a:p>
            <a:pPr lvl="0"/>
            <a:r>
              <a:rPr lang="en-US" dirty="0">
                <a:solidFill>
                  <a:schemeClr val="tx1"/>
                </a:solidFill>
              </a:rPr>
              <a:t>Have Parent Teacher Conference; make home visit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Contact family discretely through social media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Provide crisis numbers discretely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Talk with boyfriend, grandmother, or emergency contact to assess situation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Listen to family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Send encouraging notes home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Role play or do art one-on-one with the child to give them safe place to share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Talk with OT and PT about child progress</a:t>
            </a:r>
          </a:p>
          <a:p>
            <a:pPr>
              <a:buFont typeface="Wingdings 3"/>
              <a:buChar char=""/>
            </a:pPr>
            <a:endParaRPr lang="en-US" sz="20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0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000" dirty="0">
              <a:ea typeface="+mn-lt"/>
              <a:cs typeface="+mn-lt"/>
            </a:endParaRP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E445FB-784D-490E-A48B-EBC2EB6D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269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7A8616F49C214EBF48B3B3A5040748" ma:contentTypeVersion="11" ma:contentTypeDescription="Create a new document." ma:contentTypeScope="" ma:versionID="0b5519dc046ef5e7239a4748543891fb">
  <xsd:schema xmlns:xsd="http://www.w3.org/2001/XMLSchema" xmlns:xs="http://www.w3.org/2001/XMLSchema" xmlns:p="http://schemas.microsoft.com/office/2006/metadata/properties" xmlns:ns2="bac928cc-b4c5-4aa0-91c6-070a9d3f3412" xmlns:ns3="c1f88acd-0c25-41d2-ae93-87255261f4ff" targetNamespace="http://schemas.microsoft.com/office/2006/metadata/properties" ma:root="true" ma:fieldsID="f000f0f01c8e33d57f91919a679c9ba0" ns2:_="" ns3:_="">
    <xsd:import namespace="bac928cc-b4c5-4aa0-91c6-070a9d3f3412"/>
    <xsd:import namespace="c1f88acd-0c25-41d2-ae93-87255261f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928cc-b4c5-4aa0-91c6-070a9d3f34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88acd-0c25-41d2-ae93-87255261f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8FC00B-89AC-48CC-9430-8A8E8B788308}"/>
</file>

<file path=customXml/itemProps2.xml><?xml version="1.0" encoding="utf-8"?>
<ds:datastoreItem xmlns:ds="http://schemas.openxmlformats.org/officeDocument/2006/customXml" ds:itemID="{0FE907FA-66B0-4587-A50D-AB89688F3A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4CFF00-3BCF-4C89-A705-722961B3E090}">
  <ds:schemaRefs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purl.org/dc/dcmitype/"/>
    <ds:schemaRef ds:uri="c999920d-d9b2-4ca2-9d03-9b7a74afb6cb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887d7ccb-fdfb-4585-aeb1-e000dbea852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337</TotalTime>
  <Words>775</Words>
  <Application>Microsoft Office PowerPoint</Application>
  <PresentationFormat>Widescreen</PresentationFormat>
  <Paragraphs>202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Courier New</vt:lpstr>
      <vt:lpstr>Trebuchet MS</vt:lpstr>
      <vt:lpstr>Wingdings</vt:lpstr>
      <vt:lpstr>Wingdings 3</vt:lpstr>
      <vt:lpstr>Facet</vt:lpstr>
      <vt:lpstr>WELCOME</vt:lpstr>
      <vt:lpstr>Thanks to our Expert Speakers</vt:lpstr>
      <vt:lpstr>Thanks to our Experienced Facilitators </vt:lpstr>
      <vt:lpstr> Today’s Schedule  </vt:lpstr>
      <vt:lpstr>Session Procedural Reminders 1</vt:lpstr>
      <vt:lpstr>Session Procedural Reminders 2</vt:lpstr>
      <vt:lpstr>Resource Materials and Zoom (Brandon) </vt:lpstr>
      <vt:lpstr>Summary: Discussion of Lilly</vt:lpstr>
      <vt:lpstr>Strategies for Lilly and Family</vt:lpstr>
      <vt:lpstr>Resources for Lilly and Family</vt:lpstr>
      <vt:lpstr>Some Terms for Today</vt:lpstr>
      <vt:lpstr>Today’s Session:</vt:lpstr>
      <vt:lpstr>Team KY SCOPE Child Challenge</vt:lpstr>
      <vt:lpstr>Background on Case</vt:lpstr>
      <vt:lpstr>Child and Family Strengths</vt:lpstr>
      <vt:lpstr>Primary Areas of Challenge</vt:lpstr>
      <vt:lpstr>Barriers and Goals</vt:lpstr>
      <vt:lpstr>Small Group Discussion Questions (take a picture)</vt:lpstr>
      <vt:lpstr>Large Group Discussion </vt:lpstr>
      <vt:lpstr>Evaluation (Mikaela) 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Gooden, Caroline J.</dc:creator>
  <cp:lastModifiedBy>Gooden, Caroline J.</cp:lastModifiedBy>
  <cp:revision>281</cp:revision>
  <dcterms:created xsi:type="dcterms:W3CDTF">2020-09-10T18:38:51Z</dcterms:created>
  <dcterms:modified xsi:type="dcterms:W3CDTF">2021-10-19T12:38:28Z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0x010100067A8616F49C214EBF48B3B3A5040748</vt:lpwstr>
  </property>
</Properties>
</file>