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sldIdLst>
    <p:sldId id="372" r:id="rId5"/>
    <p:sldId id="392" r:id="rId6"/>
    <p:sldId id="332" r:id="rId7"/>
    <p:sldId id="390" r:id="rId8"/>
    <p:sldId id="381" r:id="rId9"/>
    <p:sldId id="373" r:id="rId10"/>
    <p:sldId id="348" r:id="rId11"/>
    <p:sldId id="335" r:id="rId12"/>
    <p:sldId id="393" r:id="rId13"/>
    <p:sldId id="391" r:id="rId14"/>
    <p:sldId id="349" r:id="rId15"/>
    <p:sldId id="350" r:id="rId16"/>
    <p:sldId id="374" r:id="rId17"/>
    <p:sldId id="368" r:id="rId18"/>
    <p:sldId id="386" r:id="rId19"/>
    <p:sldId id="385" r:id="rId20"/>
    <p:sldId id="387" r:id="rId21"/>
    <p:sldId id="388" r:id="rId22"/>
    <p:sldId id="378" r:id="rId23"/>
    <p:sldId id="379" r:id="rId24"/>
    <p:sldId id="33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Steph Weber" initials="SW" lastIdx="4" clrIdx="0">
    <p:extLst>
      <p:ext uri="{19B8F6BF-5375-455C-9EA6-DF929625EA0E}">
        <p15:presenceInfo xmlns:p15="http://schemas.microsoft.com/office/powerpoint/2012/main" userId="/CLdDH9gkOpBhCTa/AKcUKMJA3nc5Wy6/nC44kaHlMc=" providerId="None"/>
      </p:ext>
    </p:extLst>
  </p:cmAuthor>
  <p:cmAuthor id="3" name="Elsie Bush" initials="EB" lastIdx="2" clrIdx="1">
    <p:extLst>
      <p:ext uri="{19B8F6BF-5375-455C-9EA6-DF929625EA0E}">
        <p15:presenceInfo xmlns:p15="http://schemas.microsoft.com/office/powerpoint/2012/main" userId="NNiEfpWhmWDqu5IRHiU5l1ub2Lxo1I9nxAqZ6FpYCg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2ED"/>
    <a:srgbClr val="3494BA"/>
    <a:srgbClr val="FC7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85C332-E201-46DB-A201-EF374BBBE5E3}" v="5" dt="2021-09-18T13:20:23.4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84" autoAdjust="0"/>
    <p:restoredTop sz="82187" autoAdjust="0"/>
  </p:normalViewPr>
  <p:slideViewPr>
    <p:cSldViewPr snapToGrid="0">
      <p:cViewPr varScale="1">
        <p:scale>
          <a:sx n="90" d="100"/>
          <a:sy n="90" d="100"/>
        </p:scale>
        <p:origin x="852" y="90"/>
      </p:cViewPr>
      <p:guideLst/>
    </p:cSldViewPr>
  </p:slideViewPr>
  <p:notesTextViewPr>
    <p:cViewPr>
      <p:scale>
        <a:sx n="1" d="1"/>
        <a:sy n="1" d="1"/>
      </p:scale>
      <p:origin x="0" y="0"/>
    </p:cViewPr>
  </p:notesTextViewPr>
  <p:sorterViewPr>
    <p:cViewPr>
      <p:scale>
        <a:sx n="100" d="100"/>
        <a:sy n="100" d="100"/>
      </p:scale>
      <p:origin x="0" y="-75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F631D1-20CC-484B-BEC9-32BC5E3B76EF}" type="doc">
      <dgm:prSet loTypeId="urn:microsoft.com/office/officeart/2005/8/layout/chevron1" loCatId="process" qsTypeId="urn:microsoft.com/office/officeart/2005/8/quickstyle/simple1" qsCatId="simple" csTypeId="urn:microsoft.com/office/officeart/2005/8/colors/colorful3" csCatId="colorful" phldr="1"/>
      <dgm:spPr/>
    </dgm:pt>
    <dgm:pt modelId="{9207E43D-0001-41D4-91BD-FE2AA1BC28C9}">
      <dgm:prSet phldrT="[Text]"/>
      <dgm:spPr/>
      <dgm:t>
        <a:bodyPr/>
        <a:lstStyle/>
        <a:p>
          <a:r>
            <a:rPr lang="en-US" dirty="0"/>
            <a:t>Normal Stress</a:t>
          </a:r>
        </a:p>
      </dgm:t>
    </dgm:pt>
    <dgm:pt modelId="{1E98F60F-7285-4958-9D61-67C6A67F9A18}" type="parTrans" cxnId="{5DC1715C-F4F4-430C-B76A-C1282776FA93}">
      <dgm:prSet/>
      <dgm:spPr/>
      <dgm:t>
        <a:bodyPr/>
        <a:lstStyle/>
        <a:p>
          <a:endParaRPr lang="en-US"/>
        </a:p>
      </dgm:t>
    </dgm:pt>
    <dgm:pt modelId="{626C686B-E62F-4E7A-A8D3-65267AD1C442}" type="sibTrans" cxnId="{5DC1715C-F4F4-430C-B76A-C1282776FA93}">
      <dgm:prSet/>
      <dgm:spPr/>
      <dgm:t>
        <a:bodyPr/>
        <a:lstStyle/>
        <a:p>
          <a:endParaRPr lang="en-US"/>
        </a:p>
      </dgm:t>
    </dgm:pt>
    <dgm:pt modelId="{4290A4D2-6498-49EA-A213-00B492A7AB21}">
      <dgm:prSet phldrT="[Text]"/>
      <dgm:spPr/>
      <dgm:t>
        <a:bodyPr/>
        <a:lstStyle/>
        <a:p>
          <a:r>
            <a:rPr lang="en-US" dirty="0"/>
            <a:t>Tolerable Stress</a:t>
          </a:r>
        </a:p>
      </dgm:t>
    </dgm:pt>
    <dgm:pt modelId="{9D930EFD-988C-4008-B1A6-6E1632B351EF}" type="parTrans" cxnId="{D5864D50-6944-4E44-AFEC-DD840BAF267A}">
      <dgm:prSet/>
      <dgm:spPr/>
      <dgm:t>
        <a:bodyPr/>
        <a:lstStyle/>
        <a:p>
          <a:endParaRPr lang="en-US"/>
        </a:p>
      </dgm:t>
    </dgm:pt>
    <dgm:pt modelId="{466733D5-7262-42F9-BCFF-3C45C28D2495}" type="sibTrans" cxnId="{D5864D50-6944-4E44-AFEC-DD840BAF267A}">
      <dgm:prSet/>
      <dgm:spPr/>
      <dgm:t>
        <a:bodyPr/>
        <a:lstStyle/>
        <a:p>
          <a:endParaRPr lang="en-US"/>
        </a:p>
      </dgm:t>
    </dgm:pt>
    <dgm:pt modelId="{067A3002-DD10-475C-A58C-CC53916F6AC3}">
      <dgm:prSet phldrT="[Text]"/>
      <dgm:spPr/>
      <dgm:t>
        <a:bodyPr/>
        <a:lstStyle/>
        <a:p>
          <a:r>
            <a:rPr lang="en-US" dirty="0"/>
            <a:t>Toxic Stress</a:t>
          </a:r>
        </a:p>
      </dgm:t>
    </dgm:pt>
    <dgm:pt modelId="{577749F4-4FCA-4781-A9DB-491E4BDDE72D}" type="parTrans" cxnId="{16F59859-9477-4716-9557-C4149388BA7C}">
      <dgm:prSet/>
      <dgm:spPr/>
      <dgm:t>
        <a:bodyPr/>
        <a:lstStyle/>
        <a:p>
          <a:endParaRPr lang="en-US"/>
        </a:p>
      </dgm:t>
    </dgm:pt>
    <dgm:pt modelId="{1A272BD5-8524-4FF3-8A4A-F4C6BECDDD29}" type="sibTrans" cxnId="{16F59859-9477-4716-9557-C4149388BA7C}">
      <dgm:prSet/>
      <dgm:spPr/>
      <dgm:t>
        <a:bodyPr/>
        <a:lstStyle/>
        <a:p>
          <a:endParaRPr lang="en-US"/>
        </a:p>
      </dgm:t>
    </dgm:pt>
    <dgm:pt modelId="{007DB5EF-2B47-46B8-BA3E-B92BA2ABDC1C}" type="pres">
      <dgm:prSet presAssocID="{CBF631D1-20CC-484B-BEC9-32BC5E3B76EF}" presName="Name0" presStyleCnt="0">
        <dgm:presLayoutVars>
          <dgm:dir/>
          <dgm:animLvl val="lvl"/>
          <dgm:resizeHandles val="exact"/>
        </dgm:presLayoutVars>
      </dgm:prSet>
      <dgm:spPr/>
    </dgm:pt>
    <dgm:pt modelId="{9FD99015-6E98-4E16-B3D4-4B67BE1D6A98}" type="pres">
      <dgm:prSet presAssocID="{9207E43D-0001-41D4-91BD-FE2AA1BC28C9}" presName="parTxOnly" presStyleLbl="node1" presStyleIdx="0" presStyleCnt="3">
        <dgm:presLayoutVars>
          <dgm:chMax val="0"/>
          <dgm:chPref val="0"/>
          <dgm:bulletEnabled val="1"/>
        </dgm:presLayoutVars>
      </dgm:prSet>
      <dgm:spPr/>
    </dgm:pt>
    <dgm:pt modelId="{61394CE5-24F8-457C-981F-10E5DD97EAD2}" type="pres">
      <dgm:prSet presAssocID="{626C686B-E62F-4E7A-A8D3-65267AD1C442}" presName="parTxOnlySpace" presStyleCnt="0"/>
      <dgm:spPr/>
    </dgm:pt>
    <dgm:pt modelId="{8AD3DB4A-ABD7-4295-BEF1-7296107D286D}" type="pres">
      <dgm:prSet presAssocID="{4290A4D2-6498-49EA-A213-00B492A7AB21}" presName="parTxOnly" presStyleLbl="node1" presStyleIdx="1" presStyleCnt="3">
        <dgm:presLayoutVars>
          <dgm:chMax val="0"/>
          <dgm:chPref val="0"/>
          <dgm:bulletEnabled val="1"/>
        </dgm:presLayoutVars>
      </dgm:prSet>
      <dgm:spPr/>
    </dgm:pt>
    <dgm:pt modelId="{4607C9D1-640B-4D57-9C6A-3BF8E77D9580}" type="pres">
      <dgm:prSet presAssocID="{466733D5-7262-42F9-BCFF-3C45C28D2495}" presName="parTxOnlySpace" presStyleCnt="0"/>
      <dgm:spPr/>
    </dgm:pt>
    <dgm:pt modelId="{BA02FB76-9181-4AC4-B00D-0B5D7E7182C1}" type="pres">
      <dgm:prSet presAssocID="{067A3002-DD10-475C-A58C-CC53916F6AC3}" presName="parTxOnly" presStyleLbl="node1" presStyleIdx="2" presStyleCnt="3">
        <dgm:presLayoutVars>
          <dgm:chMax val="0"/>
          <dgm:chPref val="0"/>
          <dgm:bulletEnabled val="1"/>
        </dgm:presLayoutVars>
      </dgm:prSet>
      <dgm:spPr/>
    </dgm:pt>
  </dgm:ptLst>
  <dgm:cxnLst>
    <dgm:cxn modelId="{13783719-CC00-4DE4-AC76-33C9570E96E1}" type="presOf" srcId="{4290A4D2-6498-49EA-A213-00B492A7AB21}" destId="{8AD3DB4A-ABD7-4295-BEF1-7296107D286D}" srcOrd="0" destOrd="0" presId="urn:microsoft.com/office/officeart/2005/8/layout/chevron1"/>
    <dgm:cxn modelId="{5DC1715C-F4F4-430C-B76A-C1282776FA93}" srcId="{CBF631D1-20CC-484B-BEC9-32BC5E3B76EF}" destId="{9207E43D-0001-41D4-91BD-FE2AA1BC28C9}" srcOrd="0" destOrd="0" parTransId="{1E98F60F-7285-4958-9D61-67C6A67F9A18}" sibTransId="{626C686B-E62F-4E7A-A8D3-65267AD1C442}"/>
    <dgm:cxn modelId="{B089AF6B-75B3-4209-9F6D-989151A55522}" type="presOf" srcId="{CBF631D1-20CC-484B-BEC9-32BC5E3B76EF}" destId="{007DB5EF-2B47-46B8-BA3E-B92BA2ABDC1C}" srcOrd="0" destOrd="0" presId="urn:microsoft.com/office/officeart/2005/8/layout/chevron1"/>
    <dgm:cxn modelId="{D5864D50-6944-4E44-AFEC-DD840BAF267A}" srcId="{CBF631D1-20CC-484B-BEC9-32BC5E3B76EF}" destId="{4290A4D2-6498-49EA-A213-00B492A7AB21}" srcOrd="1" destOrd="0" parTransId="{9D930EFD-988C-4008-B1A6-6E1632B351EF}" sibTransId="{466733D5-7262-42F9-BCFF-3C45C28D2495}"/>
    <dgm:cxn modelId="{16F59859-9477-4716-9557-C4149388BA7C}" srcId="{CBF631D1-20CC-484B-BEC9-32BC5E3B76EF}" destId="{067A3002-DD10-475C-A58C-CC53916F6AC3}" srcOrd="2" destOrd="0" parTransId="{577749F4-4FCA-4781-A9DB-491E4BDDE72D}" sibTransId="{1A272BD5-8524-4FF3-8A4A-F4C6BECDDD29}"/>
    <dgm:cxn modelId="{83C58288-F5B7-4429-A326-61C3CF2700BB}" type="presOf" srcId="{9207E43D-0001-41D4-91BD-FE2AA1BC28C9}" destId="{9FD99015-6E98-4E16-B3D4-4B67BE1D6A98}" srcOrd="0" destOrd="0" presId="urn:microsoft.com/office/officeart/2005/8/layout/chevron1"/>
    <dgm:cxn modelId="{8C3678C8-66CE-4DCF-A02B-9320080EE550}" type="presOf" srcId="{067A3002-DD10-475C-A58C-CC53916F6AC3}" destId="{BA02FB76-9181-4AC4-B00D-0B5D7E7182C1}" srcOrd="0" destOrd="0" presId="urn:microsoft.com/office/officeart/2005/8/layout/chevron1"/>
    <dgm:cxn modelId="{ED7B0471-38F1-4CD2-9BBB-86264A5F6ED4}" type="presParOf" srcId="{007DB5EF-2B47-46B8-BA3E-B92BA2ABDC1C}" destId="{9FD99015-6E98-4E16-B3D4-4B67BE1D6A98}" srcOrd="0" destOrd="0" presId="urn:microsoft.com/office/officeart/2005/8/layout/chevron1"/>
    <dgm:cxn modelId="{41977985-F1BE-48F7-94C7-A626B23B7C81}" type="presParOf" srcId="{007DB5EF-2B47-46B8-BA3E-B92BA2ABDC1C}" destId="{61394CE5-24F8-457C-981F-10E5DD97EAD2}" srcOrd="1" destOrd="0" presId="urn:microsoft.com/office/officeart/2005/8/layout/chevron1"/>
    <dgm:cxn modelId="{4FA924FE-AC9F-49E0-A334-0A98C472B273}" type="presParOf" srcId="{007DB5EF-2B47-46B8-BA3E-B92BA2ABDC1C}" destId="{8AD3DB4A-ABD7-4295-BEF1-7296107D286D}" srcOrd="2" destOrd="0" presId="urn:microsoft.com/office/officeart/2005/8/layout/chevron1"/>
    <dgm:cxn modelId="{DF85FAE3-62C2-44B0-B69D-B81DC6EF2537}" type="presParOf" srcId="{007DB5EF-2B47-46B8-BA3E-B92BA2ABDC1C}" destId="{4607C9D1-640B-4D57-9C6A-3BF8E77D9580}" srcOrd="3" destOrd="0" presId="urn:microsoft.com/office/officeart/2005/8/layout/chevron1"/>
    <dgm:cxn modelId="{AA40931B-CDA4-42A2-907F-10A03976C659}" type="presParOf" srcId="{007DB5EF-2B47-46B8-BA3E-B92BA2ABDC1C}" destId="{BA02FB76-9181-4AC4-B00D-0B5D7E7182C1}"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99015-6E98-4E16-B3D4-4B67BE1D6A98}">
      <dsp:nvSpPr>
        <dsp:cNvPr id="0" name=""/>
        <dsp:cNvSpPr/>
      </dsp:nvSpPr>
      <dsp:spPr>
        <a:xfrm>
          <a:off x="2575" y="1205023"/>
          <a:ext cx="3137630" cy="1255052"/>
        </a:xfrm>
        <a:prstGeom prst="chevron">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US" sz="3200" kern="1200" dirty="0"/>
            <a:t>Normal Stress</a:t>
          </a:r>
        </a:p>
      </dsp:txBody>
      <dsp:txXfrm>
        <a:off x="630101" y="1205023"/>
        <a:ext cx="1882578" cy="1255052"/>
      </dsp:txXfrm>
    </dsp:sp>
    <dsp:sp modelId="{8AD3DB4A-ABD7-4295-BEF1-7296107D286D}">
      <dsp:nvSpPr>
        <dsp:cNvPr id="0" name=""/>
        <dsp:cNvSpPr/>
      </dsp:nvSpPr>
      <dsp:spPr>
        <a:xfrm>
          <a:off x="2826442" y="1205023"/>
          <a:ext cx="3137630" cy="1255052"/>
        </a:xfrm>
        <a:prstGeom prst="chevron">
          <a:avLst/>
        </a:prstGeom>
        <a:solidFill>
          <a:schemeClr val="accent3">
            <a:hueOff val="730060"/>
            <a:satOff val="-13582"/>
            <a:lumOff val="-411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US" sz="3200" kern="1200" dirty="0"/>
            <a:t>Tolerable Stress</a:t>
          </a:r>
        </a:p>
      </dsp:txBody>
      <dsp:txXfrm>
        <a:off x="3453968" y="1205023"/>
        <a:ext cx="1882578" cy="1255052"/>
      </dsp:txXfrm>
    </dsp:sp>
    <dsp:sp modelId="{BA02FB76-9181-4AC4-B00D-0B5D7E7182C1}">
      <dsp:nvSpPr>
        <dsp:cNvPr id="0" name=""/>
        <dsp:cNvSpPr/>
      </dsp:nvSpPr>
      <dsp:spPr>
        <a:xfrm>
          <a:off x="5650310" y="1205023"/>
          <a:ext cx="3137630" cy="1255052"/>
        </a:xfrm>
        <a:prstGeom prst="chevron">
          <a:avLst/>
        </a:prstGeom>
        <a:solidFill>
          <a:schemeClr val="accent3">
            <a:hueOff val="1460120"/>
            <a:satOff val="-27164"/>
            <a:lumOff val="-823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US" sz="3200" kern="1200" dirty="0"/>
            <a:t>Toxic Stress</a:t>
          </a:r>
        </a:p>
      </dsp:txBody>
      <dsp:txXfrm>
        <a:off x="6277836" y="1205023"/>
        <a:ext cx="1882578" cy="1255052"/>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C6BD57-0764-4C08-AE6B-A1237157188B}" type="datetimeFigureOut">
              <a:rPr lang="en-US" smtClean="0"/>
              <a:t>9/20/2021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26A470-9981-4D4D-B566-0E0809C7203C}" type="slidenum">
              <a:rPr lang="en-US" smtClean="0"/>
              <a:t>‹#›</a:t>
            </a:fld>
            <a:endParaRPr lang="en-US"/>
          </a:p>
        </p:txBody>
      </p:sp>
    </p:spTree>
    <p:extLst>
      <p:ext uri="{BB962C8B-B14F-4D97-AF65-F5344CB8AC3E}">
        <p14:creationId xmlns:p14="http://schemas.microsoft.com/office/powerpoint/2010/main" val="3035997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Poll:  </a:t>
            </a:r>
          </a:p>
          <a:p>
            <a:pPr marL="228600" indent="-228600">
              <a:buAutoNum type="arabicPeriod"/>
            </a:pPr>
            <a:r>
              <a:rPr lang="en-US" dirty="0"/>
              <a:t>Have you ever been with a client who has been in the FIGHT response mode?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Have you ever been with a client who has been in the FLIGHT response mode?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Have you ever been with a client who has been in the FREEZE response mode?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228600" indent="-228600">
              <a:buAutoNum type="arabicPeriod"/>
            </a:pPr>
            <a:endParaRPr lang="en-US" dirty="0"/>
          </a:p>
          <a:p>
            <a:endParaRPr lang="en-US" dirty="0"/>
          </a:p>
        </p:txBody>
      </p:sp>
      <p:sp>
        <p:nvSpPr>
          <p:cNvPr id="4" name="Slide Number Placeholder 3"/>
          <p:cNvSpPr>
            <a:spLocks noGrp="1"/>
          </p:cNvSpPr>
          <p:nvPr>
            <p:ph type="sldNum" sz="quarter" idx="10"/>
          </p:nvPr>
        </p:nvSpPr>
        <p:spPr/>
        <p:txBody>
          <a:bodyPr/>
          <a:lstStyle/>
          <a:p>
            <a:fld id="{E026A470-9981-4D4D-B566-0E0809C7203C}" type="slidenum">
              <a:rPr lang="en-US" smtClean="0"/>
              <a:t>8</a:t>
            </a:fld>
            <a:endParaRPr lang="en-US"/>
          </a:p>
        </p:txBody>
      </p:sp>
    </p:spTree>
    <p:extLst>
      <p:ext uri="{BB962C8B-B14F-4D97-AF65-F5344CB8AC3E}">
        <p14:creationId xmlns:p14="http://schemas.microsoft.com/office/powerpoint/2010/main" val="768289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none" kern="1200" dirty="0">
                <a:solidFill>
                  <a:schemeClr val="tx1"/>
                </a:solidFill>
                <a:effectLst/>
                <a:latin typeface="+mn-lt"/>
                <a:ea typeface="+mn-ea"/>
                <a:cs typeface="+mn-cs"/>
              </a:rPr>
              <a:t>Presenter</a:t>
            </a:r>
            <a:r>
              <a:rPr lang="en-US" sz="1200" b="1" u="none" kern="1200" baseline="0" dirty="0">
                <a:solidFill>
                  <a:schemeClr val="tx1"/>
                </a:solidFill>
                <a:effectLst/>
                <a:latin typeface="+mn-lt"/>
                <a:ea typeface="+mn-ea"/>
                <a:cs typeface="+mn-cs"/>
              </a:rPr>
              <a:t> Notes:</a:t>
            </a:r>
            <a:endParaRPr lang="en-US" sz="1200" b="1" u="none"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a:t>
            </a:r>
            <a:r>
              <a:rPr lang="en-US" sz="1200" kern="1200" baseline="0" dirty="0">
                <a:solidFill>
                  <a:schemeClr val="tx1"/>
                </a:solidFill>
                <a:effectLst/>
                <a:latin typeface="+mn-lt"/>
                <a:ea typeface="+mn-ea"/>
                <a:cs typeface="+mn-cs"/>
              </a:rPr>
              <a:t> diagram here</a:t>
            </a:r>
            <a:r>
              <a:rPr lang="en-US" sz="1200" kern="1200" dirty="0">
                <a:solidFill>
                  <a:schemeClr val="tx1"/>
                </a:solidFill>
                <a:effectLst/>
                <a:latin typeface="+mn-lt"/>
                <a:ea typeface="+mn-ea"/>
                <a:cs typeface="+mn-cs"/>
              </a:rPr>
              <a:t> represents the different</a:t>
            </a:r>
            <a:r>
              <a:rPr lang="en-US" sz="1200" kern="1200" baseline="0" dirty="0">
                <a:solidFill>
                  <a:schemeClr val="tx1"/>
                </a:solidFill>
                <a:effectLst/>
                <a:latin typeface="+mn-lt"/>
                <a:ea typeface="+mn-ea"/>
                <a:cs typeface="+mn-cs"/>
              </a:rPr>
              <a:t> levels of brain functioning and how the brain functions depending upon whether it senses danger or threat.  </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As discussed on the previous slide, </a:t>
            </a:r>
            <a:r>
              <a:rPr lang="en-US" sz="1200" kern="1200" dirty="0">
                <a:solidFill>
                  <a:schemeClr val="tx1"/>
                </a:solidFill>
                <a:effectLst/>
                <a:latin typeface="+mn-lt"/>
                <a:ea typeface="+mn-ea"/>
                <a:cs typeface="+mn-cs"/>
              </a:rPr>
              <a:t>higher functioning parts of the brain such as the cortex, decision making, moral reasoning, and many other functions involve rational thinking.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lower</a:t>
            </a:r>
            <a:r>
              <a:rPr lang="en-US" sz="1200" kern="1200" baseline="0" dirty="0">
                <a:solidFill>
                  <a:schemeClr val="tx1"/>
                </a:solidFill>
                <a:effectLst/>
                <a:latin typeface="+mn-lt"/>
                <a:ea typeface="+mn-ea"/>
                <a:cs typeface="+mn-cs"/>
              </a:rPr>
              <a:t> point of brain known as the</a:t>
            </a:r>
            <a:r>
              <a:rPr lang="en-US" sz="1200" kern="1200" dirty="0">
                <a:solidFill>
                  <a:schemeClr val="tx1"/>
                </a:solidFill>
                <a:effectLst/>
                <a:latin typeface="+mn-lt"/>
                <a:ea typeface="+mn-ea"/>
                <a:cs typeface="+mn-cs"/>
              </a:rPr>
              <a:t> survival part of the brain mobilizes the body for </a:t>
            </a:r>
            <a:r>
              <a:rPr lang="en-US" sz="1200" u="none" kern="1200" dirty="0">
                <a:solidFill>
                  <a:schemeClr val="tx1"/>
                </a:solidFill>
                <a:effectLst/>
                <a:latin typeface="+mn-lt"/>
                <a:ea typeface="+mn-ea"/>
                <a:cs typeface="+mn-cs"/>
              </a:rPr>
              <a:t>action (i.e., fight or flight response) when danger is perceived, and overrides the upper part of the brain, effectively diminishing executive functioning and social &amp; emotional regulation capacity.</a:t>
            </a:r>
          </a:p>
          <a:p>
            <a:pPr marL="171450" indent="-171450">
              <a:buFont typeface="Arial" panose="020B0604020202020204" pitchFamily="34" charset="0"/>
              <a:buChar char="•"/>
            </a:pPr>
            <a:r>
              <a:rPr lang="en-US" sz="1200" b="0" i="1" u="none" kern="1200" dirty="0">
                <a:solidFill>
                  <a:schemeClr val="tx1"/>
                </a:solidFill>
                <a:effectLst/>
                <a:latin typeface="+mn-lt"/>
                <a:ea typeface="+mn-ea"/>
                <a:cs typeface="+mn-cs"/>
              </a:rPr>
              <a:t>Important</a:t>
            </a:r>
            <a:r>
              <a:rPr lang="en-US" sz="1200" b="0" i="1" u="none" kern="1200" baseline="0" dirty="0">
                <a:solidFill>
                  <a:schemeClr val="tx1"/>
                </a:solidFill>
                <a:effectLst/>
                <a:latin typeface="+mn-lt"/>
                <a:ea typeface="+mn-ea"/>
                <a:cs typeface="+mn-cs"/>
              </a:rPr>
              <a:t> connection to development:  </a:t>
            </a:r>
            <a:r>
              <a:rPr lang="en-US" sz="1200" b="0" kern="1200" dirty="0">
                <a:solidFill>
                  <a:schemeClr val="tx1"/>
                </a:solidFill>
                <a:effectLst/>
                <a:latin typeface="+mn-lt"/>
                <a:ea typeface="+mn-ea"/>
                <a:cs typeface="+mn-cs"/>
              </a:rPr>
              <a:t>The typical child who is </a:t>
            </a:r>
            <a:r>
              <a:rPr lang="en-US" sz="1200" b="0" i="1" kern="1200" dirty="0">
                <a:solidFill>
                  <a:schemeClr val="tx1"/>
                </a:solidFill>
                <a:effectLst/>
                <a:latin typeface="+mn-lt"/>
                <a:ea typeface="+mn-ea"/>
                <a:cs typeface="+mn-cs"/>
              </a:rPr>
              <a:t>not </a:t>
            </a:r>
            <a:r>
              <a:rPr lang="en-US" sz="1200" b="0" kern="1200" dirty="0">
                <a:solidFill>
                  <a:schemeClr val="tx1"/>
                </a:solidFill>
                <a:effectLst/>
                <a:latin typeface="+mn-lt"/>
                <a:ea typeface="+mn-ea"/>
                <a:cs typeface="+mn-cs"/>
              </a:rPr>
              <a:t>living with lots of trauma exposure, spends little time focused on survival and can devote most of her/his waking time to cognition and social-emotional functioning.  For a child who has experienced developmental trauma, the triangle can become inverted with the majority of the brain’s attention focused on survival, leaving little left for cognitive development.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F3C1CD0-D833-4B0D-BF33-74A8E63C0BD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302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9"/>
        <p:cNvGrpSpPr/>
        <p:nvPr/>
      </p:nvGrpSpPr>
      <p:grpSpPr>
        <a:xfrm>
          <a:off x="0" y="0"/>
          <a:ext cx="0" cy="0"/>
          <a:chOff x="0" y="0"/>
          <a:chExt cx="0" cy="0"/>
        </a:xfrm>
      </p:grpSpPr>
      <p:sp>
        <p:nvSpPr>
          <p:cNvPr id="620" name="Google Shape;620;p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21" name="Google Shape;621;p4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Presenter Notes:  </a:t>
            </a:r>
          </a:p>
          <a:p>
            <a:pPr marL="171450" lvl="0" indent="-171450" algn="l" rtl="0">
              <a:spcBef>
                <a:spcPts val="0"/>
              </a:spcBef>
              <a:spcAft>
                <a:spcPts val="0"/>
              </a:spcAft>
              <a:buFont typeface="Arial" panose="020B0604020202020204" pitchFamily="34" charset="0"/>
              <a:buChar char="•"/>
            </a:pPr>
            <a:r>
              <a:rPr lang="en-US" b="0" dirty="0"/>
              <a:t>We are now</a:t>
            </a:r>
            <a:r>
              <a:rPr lang="en-US" b="0" baseline="0" dirty="0"/>
              <a:t> recognizing that the absence of negative experiences is not necessarily all that is needed to have a positive childhood.  What we now understand is that it’s important to also promote positive experiences.   </a:t>
            </a:r>
          </a:p>
          <a:p>
            <a:pPr marL="171450" lvl="0" indent="-171450" algn="l" rtl="0">
              <a:spcBef>
                <a:spcPts val="0"/>
              </a:spcBef>
              <a:spcAft>
                <a:spcPts val="0"/>
              </a:spcAft>
              <a:buFont typeface="Arial" panose="020B0604020202020204" pitchFamily="34" charset="0"/>
              <a:buChar char="•"/>
            </a:pPr>
            <a:r>
              <a:rPr lang="en-US" b="0" baseline="0" dirty="0"/>
              <a:t>Further, recent research tells us that the presence of positive childhood experiences can make a difference in how youth respond to ACE exposure: those youth with ACEs but who also have PCEs do better than those with ACEs but no PCEs.  In fact, they can even do better than those youth who don’t have any ACEs, but who also are lacking PCEs.   </a:t>
            </a:r>
            <a:endParaRPr lang="en-US" b="0" dirty="0"/>
          </a:p>
          <a:p>
            <a:pPr marL="171450" lvl="0" indent="-171450" algn="l" rtl="0">
              <a:spcBef>
                <a:spcPts val="0"/>
              </a:spcBef>
              <a:spcAft>
                <a:spcPts val="0"/>
              </a:spcAft>
              <a:buFont typeface="Arial" panose="020B0604020202020204" pitchFamily="34" charset="0"/>
              <a:buChar char="•"/>
            </a:pPr>
            <a:r>
              <a:rPr lang="en-US" b="0" dirty="0"/>
              <a:t>Published in 2019, the PCEs study lead by Christina</a:t>
            </a:r>
            <a:r>
              <a:rPr lang="en-US" b="0" baseline="0" dirty="0"/>
              <a:t> </a:t>
            </a:r>
            <a:r>
              <a:rPr lang="en-US" b="0" baseline="0" dirty="0" err="1"/>
              <a:t>Bethell</a:t>
            </a:r>
            <a:r>
              <a:rPr lang="en-US" b="0" baseline="0" dirty="0"/>
              <a:t>, PhD (Johns Hopkins University) </a:t>
            </a:r>
            <a:r>
              <a:rPr lang="en-US" b="0" dirty="0"/>
              <a:t>looked at seven (7) questions related to positive childhood experiences </a:t>
            </a:r>
          </a:p>
          <a:p>
            <a:pPr marL="171450" lvl="0" indent="-171450" algn="l" rtl="0">
              <a:spcBef>
                <a:spcPts val="0"/>
              </a:spcBef>
              <a:spcAft>
                <a:spcPts val="0"/>
              </a:spcAft>
              <a:buFont typeface="Arial" panose="020B0604020202020204" pitchFamily="34" charset="0"/>
              <a:buChar char="•"/>
            </a:pPr>
            <a:r>
              <a:rPr lang="en-US" b="0" dirty="0"/>
              <a:t>This study was designed to measure a dose-relationship between how many positive experiences adults reported along with mental and relational health </a:t>
            </a:r>
          </a:p>
          <a:p>
            <a:pPr marL="171450" lvl="0" indent="-171450" algn="l" rtl="0">
              <a:spcBef>
                <a:spcPts val="0"/>
              </a:spcBef>
              <a:spcAft>
                <a:spcPts val="0"/>
              </a:spcAft>
              <a:buFont typeface="Arial" panose="020B0604020202020204" pitchFamily="34" charset="0"/>
              <a:buChar char="•"/>
            </a:pPr>
            <a:r>
              <a:rPr lang="en-US" b="0" dirty="0"/>
              <a:t>There were a total of 6,000 adults</a:t>
            </a:r>
            <a:r>
              <a:rPr lang="en-US" b="0" baseline="0" dirty="0"/>
              <a:t> from Wisconsin who participated in the study </a:t>
            </a:r>
            <a:endParaRPr lang="en-US" b="0" dirty="0"/>
          </a:p>
          <a:p>
            <a:pPr marL="171450" lvl="0" indent="-171450" algn="l" rtl="0">
              <a:spcBef>
                <a:spcPts val="0"/>
              </a:spcBef>
              <a:spcAft>
                <a:spcPts val="0"/>
              </a:spcAft>
              <a:buFont typeface="Arial" panose="020B0604020202020204" pitchFamily="34" charset="0"/>
              <a:buChar char="•"/>
            </a:pPr>
            <a:r>
              <a:rPr lang="en-US" b="0" dirty="0"/>
              <a:t>Both ACEs and PCEs surveys measure aggregate experiences in the same way </a:t>
            </a:r>
          </a:p>
          <a:p>
            <a:pPr marL="171450" lvl="0" indent="-171450" algn="l" rtl="0">
              <a:spcBef>
                <a:spcPts val="0"/>
              </a:spcBef>
              <a:spcAft>
                <a:spcPts val="0"/>
              </a:spcAft>
              <a:buFont typeface="Arial" panose="020B0604020202020204" pitchFamily="34" charset="0"/>
              <a:buChar char="•"/>
            </a:pPr>
            <a:r>
              <a:rPr lang="en-US" b="0" dirty="0"/>
              <a:t>“This study offers the hopeful possibility that children and adults can thrive despite their accumulation of negative childhood experiences.”</a:t>
            </a:r>
          </a:p>
          <a:p>
            <a:pPr marL="171450" lvl="0" indent="-171450" algn="l" rtl="0">
              <a:spcBef>
                <a:spcPts val="0"/>
              </a:spcBef>
              <a:spcAft>
                <a:spcPts val="0"/>
              </a:spcAft>
              <a:buFont typeface="Arial" panose="020B0604020202020204" pitchFamily="34" charset="0"/>
              <a:buChar char="•"/>
            </a:pPr>
            <a:endParaRPr lang="en-US" b="0" dirty="0"/>
          </a:p>
          <a:p>
            <a:pPr marL="171450" lvl="0" indent="-171450" algn="l" rtl="0">
              <a:spcBef>
                <a:spcPts val="0"/>
              </a:spcBef>
              <a:spcAft>
                <a:spcPts val="0"/>
              </a:spcAft>
              <a:buFont typeface="Arial" panose="020B0604020202020204" pitchFamily="34" charset="0"/>
              <a:buChar char="•"/>
            </a:pPr>
            <a:endParaRPr lang="en-US" b="0" dirty="0"/>
          </a:p>
          <a:p>
            <a:pPr marL="171450" lvl="0" indent="-171450" algn="l" rtl="0">
              <a:spcBef>
                <a:spcPts val="0"/>
              </a:spcBef>
              <a:spcAft>
                <a:spcPts val="0"/>
              </a:spcAft>
              <a:buFont typeface="Arial" panose="020B0604020202020204" pitchFamily="34" charset="0"/>
              <a:buChar char="•"/>
            </a:pPr>
            <a:r>
              <a:rPr lang="en-US" b="0" dirty="0"/>
              <a:t> Christina </a:t>
            </a:r>
            <a:r>
              <a:rPr lang="en-US" b="0" dirty="0" err="1"/>
              <a:t>Bethell</a:t>
            </a:r>
            <a:r>
              <a:rPr lang="en-US" b="0" dirty="0"/>
              <a:t>, PhD, MPH, MBA</a:t>
            </a:r>
          </a:p>
          <a:p>
            <a:pPr marL="171450" lvl="0" indent="-171450" algn="l" rtl="0">
              <a:spcBef>
                <a:spcPts val="0"/>
              </a:spcBef>
              <a:spcAft>
                <a:spcPts val="0"/>
              </a:spcAft>
              <a:buFont typeface="Arial" panose="020B0604020202020204" pitchFamily="34" charset="0"/>
              <a:buChar char="•"/>
            </a:pPr>
            <a:endParaRPr lang="en-US" b="0" dirty="0"/>
          </a:p>
          <a:p>
            <a:pPr marL="171450" lvl="0" indent="-171450" algn="l" rtl="0">
              <a:spcBef>
                <a:spcPts val="0"/>
              </a:spcBef>
              <a:spcAft>
                <a:spcPts val="0"/>
              </a:spcAft>
              <a:buFont typeface="Arial" panose="020B0604020202020204" pitchFamily="34" charset="0"/>
              <a:buChar char="•"/>
            </a:pPr>
            <a:endParaRPr lang="en-US" b="0" dirty="0"/>
          </a:p>
          <a:p>
            <a:pPr marL="0" lvl="0" indent="0" algn="l" rtl="0">
              <a:spcBef>
                <a:spcPts val="0"/>
              </a:spcBef>
              <a:spcAft>
                <a:spcPts val="0"/>
              </a:spcAft>
              <a:buNone/>
            </a:pPr>
            <a:endParaRPr b="1" dirty="0"/>
          </a:p>
        </p:txBody>
      </p:sp>
      <p:sp>
        <p:nvSpPr>
          <p:cNvPr id="622" name="Google Shape;622;p4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16</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564470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B59E9-E01E-4C1E-87C1-8F08B3BE2677}" type="slidenum">
              <a:rPr lang="en-US" smtClean="0"/>
              <a:t>‹#›</a:t>
            </a:fld>
            <a:endParaRPr lang="en-US" dirty="0"/>
          </a:p>
        </p:txBody>
      </p:sp>
      <p:pic>
        <p:nvPicPr>
          <p:cNvPr id="29" name="Picture 2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147" y="5448829"/>
            <a:ext cx="1080370" cy="1185066"/>
          </a:xfrm>
          <a:prstGeom prst="rect">
            <a:avLst/>
          </a:prstGeom>
        </p:spPr>
      </p:pic>
    </p:spTree>
    <p:extLst>
      <p:ext uri="{BB962C8B-B14F-4D97-AF65-F5344CB8AC3E}">
        <p14:creationId xmlns:p14="http://schemas.microsoft.com/office/powerpoint/2010/main" val="814247937"/>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B59E9-E01E-4C1E-87C1-8F08B3BE2677}" type="slidenum">
              <a:rPr lang="en-US" smtClean="0"/>
              <a:t>‹#›</a:t>
            </a:fld>
            <a:endParaRPr lang="en-US" dirty="0"/>
          </a:p>
        </p:txBody>
      </p:sp>
    </p:spTree>
    <p:extLst>
      <p:ext uri="{BB962C8B-B14F-4D97-AF65-F5344CB8AC3E}">
        <p14:creationId xmlns:p14="http://schemas.microsoft.com/office/powerpoint/2010/main" val="194641446"/>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B59E9-E01E-4C1E-87C1-8F08B3BE2677}"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18850066"/>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B59E9-E01E-4C1E-87C1-8F08B3BE2677}" type="slidenum">
              <a:rPr lang="en-US" smtClean="0"/>
              <a:t>‹#›</a:t>
            </a:fld>
            <a:endParaRPr lang="en-US" dirty="0"/>
          </a:p>
        </p:txBody>
      </p:sp>
    </p:spTree>
    <p:extLst>
      <p:ext uri="{BB962C8B-B14F-4D97-AF65-F5344CB8AC3E}">
        <p14:creationId xmlns:p14="http://schemas.microsoft.com/office/powerpoint/2010/main" val="1495286226"/>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B59E9-E01E-4C1E-87C1-8F08B3BE2677}"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48032723"/>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B59E9-E01E-4C1E-87C1-8F08B3BE2677}" type="slidenum">
              <a:rPr lang="en-US" smtClean="0"/>
              <a:t>‹#›</a:t>
            </a:fld>
            <a:endParaRPr lang="en-US" dirty="0"/>
          </a:p>
        </p:txBody>
      </p:sp>
    </p:spTree>
    <p:extLst>
      <p:ext uri="{BB962C8B-B14F-4D97-AF65-F5344CB8AC3E}">
        <p14:creationId xmlns:p14="http://schemas.microsoft.com/office/powerpoint/2010/main" val="2313366579"/>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B59E9-E01E-4C1E-87C1-8F08B3BE2677}" type="slidenum">
              <a:rPr lang="en-US" smtClean="0"/>
              <a:t>‹#›</a:t>
            </a:fld>
            <a:endParaRPr lang="en-US" dirty="0"/>
          </a:p>
        </p:txBody>
      </p:sp>
    </p:spTree>
    <p:extLst>
      <p:ext uri="{BB962C8B-B14F-4D97-AF65-F5344CB8AC3E}">
        <p14:creationId xmlns:p14="http://schemas.microsoft.com/office/powerpoint/2010/main" val="2860852638"/>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B59E9-E01E-4C1E-87C1-8F08B3BE2677}" type="slidenum">
              <a:rPr lang="en-US" smtClean="0"/>
              <a:t>‹#›</a:t>
            </a:fld>
            <a:endParaRPr lang="en-US" dirty="0"/>
          </a:p>
        </p:txBody>
      </p:sp>
    </p:spTree>
    <p:extLst>
      <p:ext uri="{BB962C8B-B14F-4D97-AF65-F5344CB8AC3E}">
        <p14:creationId xmlns:p14="http://schemas.microsoft.com/office/powerpoint/2010/main" val="2155389490"/>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B59E9-E01E-4C1E-87C1-8F08B3BE2677}"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7147" y="5448829"/>
            <a:ext cx="1080370" cy="1185066"/>
          </a:xfrm>
          <a:prstGeom prst="rect">
            <a:avLst/>
          </a:prstGeom>
        </p:spPr>
      </p:pic>
    </p:spTree>
    <p:extLst>
      <p:ext uri="{BB962C8B-B14F-4D97-AF65-F5344CB8AC3E}">
        <p14:creationId xmlns:p14="http://schemas.microsoft.com/office/powerpoint/2010/main" val="908158215"/>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D3B59E9-E01E-4C1E-87C1-8F08B3BE2677}" type="slidenum">
              <a:rPr lang="en-US" smtClean="0"/>
              <a:t>‹#›</a:t>
            </a:fld>
            <a:endParaRPr lang="en-US" dirty="0"/>
          </a:p>
        </p:txBody>
      </p:sp>
    </p:spTree>
    <p:extLst>
      <p:ext uri="{BB962C8B-B14F-4D97-AF65-F5344CB8AC3E}">
        <p14:creationId xmlns:p14="http://schemas.microsoft.com/office/powerpoint/2010/main" val="2106779262"/>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3B59E9-E01E-4C1E-87C1-8F08B3BE2677}" type="slidenum">
              <a:rPr lang="en-US" smtClean="0"/>
              <a:t>‹#›</a:t>
            </a:fld>
            <a:endParaRPr lang="en-US" dirty="0"/>
          </a:p>
        </p:txBody>
      </p:sp>
    </p:spTree>
    <p:extLst>
      <p:ext uri="{BB962C8B-B14F-4D97-AF65-F5344CB8AC3E}">
        <p14:creationId xmlns:p14="http://schemas.microsoft.com/office/powerpoint/2010/main" val="3272960734"/>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D3B59E9-E01E-4C1E-87C1-8F08B3BE2677}" type="slidenum">
              <a:rPr lang="en-US" smtClean="0"/>
              <a:t>‹#›</a:t>
            </a:fld>
            <a:endParaRPr lang="en-US" dirty="0"/>
          </a:p>
        </p:txBody>
      </p:sp>
    </p:spTree>
    <p:extLst>
      <p:ext uri="{BB962C8B-B14F-4D97-AF65-F5344CB8AC3E}">
        <p14:creationId xmlns:p14="http://schemas.microsoft.com/office/powerpoint/2010/main" val="2127457795"/>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D3B59E9-E01E-4C1E-87C1-8F08B3BE2677}" type="slidenum">
              <a:rPr lang="en-US" smtClean="0"/>
              <a:t>‹#›</a:t>
            </a:fld>
            <a:endParaRPr lang="en-US" dirty="0"/>
          </a:p>
        </p:txBody>
      </p:sp>
    </p:spTree>
    <p:extLst>
      <p:ext uri="{BB962C8B-B14F-4D97-AF65-F5344CB8AC3E}">
        <p14:creationId xmlns:p14="http://schemas.microsoft.com/office/powerpoint/2010/main" val="1988634702"/>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D3B59E9-E01E-4C1E-87C1-8F08B3BE2677}" type="slidenum">
              <a:rPr lang="en-US" smtClean="0"/>
              <a:t>‹#›</a:t>
            </a:fld>
            <a:endParaRPr lang="en-US" dirty="0"/>
          </a:p>
        </p:txBody>
      </p:sp>
    </p:spTree>
    <p:extLst>
      <p:ext uri="{BB962C8B-B14F-4D97-AF65-F5344CB8AC3E}">
        <p14:creationId xmlns:p14="http://schemas.microsoft.com/office/powerpoint/2010/main" val="1687182961"/>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DA867F7-8326-4CE8-BB88-E4C789AE6F94}" type="datetimeFigureOut">
              <a:rPr lang="en-US" smtClean="0"/>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3B59E9-E01E-4C1E-87C1-8F08B3BE2677}" type="slidenum">
              <a:rPr lang="en-US" smtClean="0"/>
              <a:t>‹#›</a:t>
            </a:fld>
            <a:endParaRPr lang="en-US" dirty="0"/>
          </a:p>
        </p:txBody>
      </p:sp>
    </p:spTree>
    <p:extLst>
      <p:ext uri="{BB962C8B-B14F-4D97-AF65-F5344CB8AC3E}">
        <p14:creationId xmlns:p14="http://schemas.microsoft.com/office/powerpoint/2010/main" val="3594002008"/>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D3B59E9-E01E-4C1E-87C1-8F08B3BE2677}" type="slidenum">
              <a:rPr lang="en-US" smtClean="0"/>
              <a:t>‹#›</a:t>
            </a:fld>
            <a:endParaRPr lang="en-US" dirty="0"/>
          </a:p>
        </p:txBody>
      </p:sp>
      <p:sp>
        <p:nvSpPr>
          <p:cNvPr id="5" name="Date Placeholder 4"/>
          <p:cNvSpPr>
            <a:spLocks noGrp="1"/>
          </p:cNvSpPr>
          <p:nvPr>
            <p:ph type="dt" sz="half" idx="10"/>
          </p:nvPr>
        </p:nvSpPr>
        <p:spPr/>
        <p:txBody>
          <a:bodyPr/>
          <a:lstStyle/>
          <a:p>
            <a:fld id="{6DA867F7-8326-4CE8-BB88-E4C789AE6F94}" type="datetimeFigureOut">
              <a:rPr lang="en-US" smtClean="0"/>
              <a:t>9/20/2021</a:t>
            </a:fld>
            <a:endParaRPr lang="en-US" dirty="0"/>
          </a:p>
        </p:txBody>
      </p:sp>
    </p:spTree>
    <p:extLst>
      <p:ext uri="{BB962C8B-B14F-4D97-AF65-F5344CB8AC3E}">
        <p14:creationId xmlns:p14="http://schemas.microsoft.com/office/powerpoint/2010/main" val="865937255"/>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A867F7-8326-4CE8-BB88-E4C789AE6F94}" type="datetimeFigureOut">
              <a:rPr lang="en-US" smtClean="0"/>
              <a:t>9/20/2021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D3B59E9-E01E-4C1E-87C1-8F08B3BE2677}" type="slidenum">
              <a:rPr lang="en-US" smtClean="0"/>
              <a:t>‹#›</a:t>
            </a:fld>
            <a:endParaRPr lang="en-US" dirty="0"/>
          </a:p>
        </p:txBody>
      </p:sp>
    </p:spTree>
    <p:extLst>
      <p:ext uri="{BB962C8B-B14F-4D97-AF65-F5344CB8AC3E}">
        <p14:creationId xmlns:p14="http://schemas.microsoft.com/office/powerpoint/2010/main" val="17413468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miriam.silman@ky.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developingchild.harvard.edu/resources/three-early-childhood-development-principles-improve-child-family-outcomes/#strengthen-skills"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592183"/>
            <a:ext cx="7766936" cy="3458653"/>
          </a:xfrm>
        </p:spPr>
        <p:txBody>
          <a:bodyPr/>
          <a:lstStyle/>
          <a:p>
            <a:pPr algn="l"/>
            <a:r>
              <a:rPr lang="en-US" dirty="0"/>
              <a:t>Trauma-Informed Interventions for Families with Young Children</a:t>
            </a:r>
          </a:p>
        </p:txBody>
      </p:sp>
      <p:sp>
        <p:nvSpPr>
          <p:cNvPr id="3" name="Subtitle 2"/>
          <p:cNvSpPr>
            <a:spLocks noGrp="1"/>
          </p:cNvSpPr>
          <p:nvPr>
            <p:ph type="subTitle" idx="1"/>
          </p:nvPr>
        </p:nvSpPr>
        <p:spPr>
          <a:xfrm>
            <a:off x="1507067" y="4050833"/>
            <a:ext cx="7766936" cy="1644573"/>
          </a:xfrm>
        </p:spPr>
        <p:txBody>
          <a:bodyPr>
            <a:normAutofit fontScale="92500" lnSpcReduction="10000"/>
          </a:bodyPr>
          <a:lstStyle/>
          <a:p>
            <a:r>
              <a:rPr lang="en-US" sz="3000" dirty="0">
                <a:solidFill>
                  <a:schemeClr val="tx1"/>
                </a:solidFill>
              </a:rPr>
              <a:t>Miriam Silman MSW</a:t>
            </a:r>
          </a:p>
          <a:p>
            <a:r>
              <a:rPr lang="en-US" dirty="0">
                <a:solidFill>
                  <a:schemeClr val="tx1"/>
                </a:solidFill>
              </a:rPr>
              <a:t>Trauma Informed Care Program Administrator/ Project AWARE</a:t>
            </a:r>
          </a:p>
          <a:p>
            <a:r>
              <a:rPr lang="en-US" dirty="0">
                <a:solidFill>
                  <a:schemeClr val="tx1"/>
                </a:solidFill>
              </a:rPr>
              <a:t>Department for Behavioral Health, Developmental &amp; Intellectual Disabilities</a:t>
            </a:r>
          </a:p>
          <a:p>
            <a:r>
              <a:rPr lang="en-US" dirty="0">
                <a:solidFill>
                  <a:schemeClr val="tx1"/>
                </a:solidFill>
              </a:rPr>
              <a:t>19 October 2021</a:t>
            </a:r>
          </a:p>
        </p:txBody>
      </p:sp>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5729" y="5788394"/>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2694788"/>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t>Poll #2</a:t>
            </a:r>
          </a:p>
        </p:txBody>
      </p:sp>
      <p:sp>
        <p:nvSpPr>
          <p:cNvPr id="3" name="Content Placeholder 2"/>
          <p:cNvSpPr>
            <a:spLocks noGrp="1"/>
          </p:cNvSpPr>
          <p:nvPr>
            <p:ph idx="1"/>
          </p:nvPr>
        </p:nvSpPr>
        <p:spPr>
          <a:xfrm>
            <a:off x="1229994" y="1440496"/>
            <a:ext cx="8596668" cy="3880773"/>
          </a:xfrm>
        </p:spPr>
        <p:txBody>
          <a:bodyPr/>
          <a:lstStyle/>
          <a:p>
            <a:endParaRPr lang="en-US" b="1" dirty="0">
              <a:solidFill>
                <a:schemeClr val="tx1"/>
              </a:solidFill>
            </a:endParaRPr>
          </a:p>
          <a:p>
            <a:pPr marL="457200" indent="-457200">
              <a:spcBef>
                <a:spcPts val="1800"/>
              </a:spcBef>
              <a:spcAft>
                <a:spcPts val="1200"/>
              </a:spcAft>
              <a:buAutoNum type="arabicPeriod"/>
            </a:pPr>
            <a:r>
              <a:rPr lang="en-US" sz="2400" dirty="0">
                <a:solidFill>
                  <a:schemeClr val="tx1"/>
                </a:solidFill>
              </a:rPr>
              <a:t>Have you ever been with a client who has been in the FIGHT response mode?  (yes/no/unsure)</a:t>
            </a:r>
          </a:p>
          <a:p>
            <a:pPr marL="457200" indent="-457200">
              <a:spcBef>
                <a:spcPts val="1800"/>
              </a:spcBef>
              <a:spcAft>
                <a:spcPts val="1200"/>
              </a:spcAft>
              <a:buAutoNum type="arabicPeriod"/>
            </a:pPr>
            <a:r>
              <a:rPr lang="en-US" sz="2400" dirty="0">
                <a:solidFill>
                  <a:schemeClr val="tx1"/>
                </a:solidFill>
              </a:rPr>
              <a:t>Have you ever been with a client who has been in the FLIGHT response mode?  (yes/no/unsure)</a:t>
            </a:r>
          </a:p>
          <a:p>
            <a:pPr marL="457200" indent="-457200">
              <a:spcBef>
                <a:spcPts val="1800"/>
              </a:spcBef>
              <a:spcAft>
                <a:spcPts val="1200"/>
              </a:spcAft>
              <a:buAutoNum type="arabicPeriod"/>
            </a:pPr>
            <a:r>
              <a:rPr lang="en-US" sz="2400" dirty="0">
                <a:solidFill>
                  <a:schemeClr val="tx1"/>
                </a:solidFill>
              </a:rPr>
              <a:t>Have you ever been with a client who has been in the FREEZE response mode?  (yes/no/unsure)</a:t>
            </a:r>
          </a:p>
        </p:txBody>
      </p:sp>
    </p:spTree>
    <p:extLst>
      <p:ext uri="{BB962C8B-B14F-4D97-AF65-F5344CB8AC3E}">
        <p14:creationId xmlns:p14="http://schemas.microsoft.com/office/powerpoint/2010/main" val="3483639450"/>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09303"/>
            <a:ext cx="10200216" cy="1521097"/>
          </a:xfrm>
        </p:spPr>
        <p:txBody>
          <a:bodyPr>
            <a:noAutofit/>
          </a:bodyPr>
          <a:lstStyle/>
          <a:p>
            <a:r>
              <a:rPr lang="en-US" sz="4800" dirty="0"/>
              <a:t>2. Strengthen Core Life Skills</a:t>
            </a:r>
          </a:p>
        </p:txBody>
      </p:sp>
      <p:sp>
        <p:nvSpPr>
          <p:cNvPr id="3" name="Content Placeholder 2"/>
          <p:cNvSpPr>
            <a:spLocks noGrp="1"/>
          </p:cNvSpPr>
          <p:nvPr>
            <p:ph idx="1"/>
          </p:nvPr>
        </p:nvSpPr>
        <p:spPr>
          <a:xfrm>
            <a:off x="2333625" y="3870961"/>
            <a:ext cx="9331152" cy="2076994"/>
          </a:xfrm>
          <a:solidFill>
            <a:schemeClr val="accent6">
              <a:lumMod val="20000"/>
              <a:lumOff val="80000"/>
            </a:schemeClr>
          </a:solidFill>
        </p:spPr>
        <p:txBody>
          <a:bodyPr anchor="ctr">
            <a:noAutofit/>
          </a:bodyPr>
          <a:lstStyle/>
          <a:p>
            <a:pPr>
              <a:lnSpc>
                <a:spcPct val="120000"/>
              </a:lnSpc>
              <a:buFont typeface="Wingdings" panose="05000000000000000000" pitchFamily="2" charset="2"/>
              <a:buChar char="Ø"/>
            </a:pPr>
            <a:r>
              <a:rPr lang="en-US" sz="2000" b="1" dirty="0"/>
              <a:t>Self-Regulation:</a:t>
            </a:r>
            <a:r>
              <a:rPr lang="en-US" sz="2000" dirty="0"/>
              <a:t> Managing thoughts, feelings and behaviors to facilitate adaptive &amp; successful navigation of required and desired goal-directed activities, including those necessary for successful school, relational, workplace functioning </a:t>
            </a:r>
            <a:r>
              <a:rPr lang="en-US" sz="2000" i="1" dirty="0"/>
              <a:t>(McClelland &amp; </a:t>
            </a:r>
            <a:r>
              <a:rPr lang="en-US" sz="2000" i="1" dirty="0" err="1"/>
              <a:t>Tominey</a:t>
            </a:r>
            <a:r>
              <a:rPr lang="en-US" sz="2000" i="1" dirty="0"/>
              <a:t>, 2014; Murray, </a:t>
            </a:r>
            <a:r>
              <a:rPr lang="en-US" sz="2000" i="1" dirty="0" err="1"/>
              <a:t>Rosanbalm</a:t>
            </a:r>
            <a:r>
              <a:rPr lang="en-US" sz="2000" i="1" dirty="0"/>
              <a:t>, </a:t>
            </a:r>
            <a:r>
              <a:rPr lang="en-US" sz="2000" i="1" dirty="0" err="1"/>
              <a:t>Christopoulos</a:t>
            </a:r>
            <a:r>
              <a:rPr lang="en-US" sz="2000" i="1" dirty="0"/>
              <a:t>, &amp; </a:t>
            </a:r>
            <a:r>
              <a:rPr lang="en-US" sz="2000" i="1" dirty="0" err="1"/>
              <a:t>Hamoudi</a:t>
            </a:r>
            <a:r>
              <a:rPr lang="en-US" sz="2000" i="1" dirty="0"/>
              <a:t>, 2015).</a:t>
            </a:r>
            <a:endParaRPr lang="en-US" sz="2000" dirty="0"/>
          </a:p>
        </p:txBody>
      </p:sp>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2"/>
          <p:cNvSpPr txBox="1">
            <a:spLocks/>
          </p:cNvSpPr>
          <p:nvPr/>
        </p:nvSpPr>
        <p:spPr>
          <a:xfrm>
            <a:off x="677334" y="1592892"/>
            <a:ext cx="8790516" cy="2057399"/>
          </a:xfrm>
          <a:prstGeom prst="rect">
            <a:avLst/>
          </a:prstGeom>
          <a:solidFill>
            <a:schemeClr val="accent3">
              <a:lumMod val="20000"/>
              <a:lumOff val="80000"/>
            </a:schemeClr>
          </a:solidFill>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120000"/>
              </a:lnSpc>
              <a:buFont typeface="Wingdings" panose="05000000000000000000" pitchFamily="2" charset="2"/>
              <a:buChar char="Ø"/>
            </a:pPr>
            <a:r>
              <a:rPr lang="en-US" sz="2000" b="1" dirty="0"/>
              <a:t>Executive Function:  </a:t>
            </a:r>
            <a:r>
              <a:rPr lang="en-US" sz="2000" dirty="0"/>
              <a:t>The set of skills that enable us to focus on multiple streams of information simultaneously, monitor mistakes, make decisions, adapt and revise plans as necessary, and exert control over impulses to allow frustration to result in hasty actions (</a:t>
            </a:r>
            <a:r>
              <a:rPr lang="en-US" sz="2000" i="1" dirty="0"/>
              <a:t>Center for the Developing Child at Harvard University). </a:t>
            </a:r>
            <a:endParaRPr lang="en-US" sz="2000" dirty="0"/>
          </a:p>
        </p:txBody>
      </p:sp>
    </p:spTree>
    <p:extLst>
      <p:ext uri="{BB962C8B-B14F-4D97-AF65-F5344CB8AC3E}">
        <p14:creationId xmlns:p14="http://schemas.microsoft.com/office/powerpoint/2010/main" val="134860949"/>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0525"/>
            <a:ext cx="10200216" cy="1743075"/>
          </a:xfrm>
        </p:spPr>
        <p:txBody>
          <a:bodyPr>
            <a:noAutofit/>
          </a:bodyPr>
          <a:lstStyle/>
          <a:p>
            <a:r>
              <a:rPr lang="en-US" sz="5400" dirty="0"/>
              <a:t>Self-Regulation requires </a:t>
            </a:r>
            <a:br>
              <a:rPr lang="en-US" sz="5400" dirty="0"/>
            </a:br>
            <a:r>
              <a:rPr lang="en-US" sz="5400" dirty="0"/>
              <a:t>Co-Regulation</a:t>
            </a:r>
          </a:p>
        </p:txBody>
      </p:sp>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txBox="1">
            <a:spLocks/>
          </p:cNvSpPr>
          <p:nvPr/>
        </p:nvSpPr>
        <p:spPr>
          <a:xfrm>
            <a:off x="1417019" y="2583543"/>
            <a:ext cx="8928764" cy="2371634"/>
          </a:xfrm>
          <a:prstGeom prst="rect">
            <a:avLst/>
          </a:prstGeom>
          <a:solidFill>
            <a:schemeClr val="accent3">
              <a:lumMod val="20000"/>
              <a:lumOff val="80000"/>
            </a:schemeClr>
          </a:solidFill>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120000"/>
              </a:lnSpc>
              <a:buFont typeface="Wingdings" panose="05000000000000000000" pitchFamily="2" charset="2"/>
              <a:buChar char="Ø"/>
            </a:pPr>
            <a:r>
              <a:rPr lang="en-US" sz="2000" b="1" dirty="0"/>
              <a:t>Co-Regulation:</a:t>
            </a:r>
            <a:r>
              <a:rPr lang="en-US" sz="2000" dirty="0"/>
              <a:t>  The interactive process between caring adults and children, youth, or young adults to facilitate a child’s ability to understand, express, and modulate their thoughts, feelings, and behavior through support, coaching, and modeling </a:t>
            </a:r>
            <a:r>
              <a:rPr lang="en-US" sz="2000" i="1" dirty="0"/>
              <a:t>(Murray, </a:t>
            </a:r>
            <a:r>
              <a:rPr lang="en-US" sz="2000" i="1" dirty="0" err="1"/>
              <a:t>Rosanbalm</a:t>
            </a:r>
            <a:r>
              <a:rPr lang="en-US" sz="2000" i="1" dirty="0"/>
              <a:t>, </a:t>
            </a:r>
            <a:r>
              <a:rPr lang="en-US" sz="2000" i="1" dirty="0" err="1"/>
              <a:t>Christopoulos</a:t>
            </a:r>
            <a:r>
              <a:rPr lang="en-US" sz="2000" i="1" dirty="0"/>
              <a:t>, &amp; </a:t>
            </a:r>
            <a:r>
              <a:rPr lang="en-US" sz="2000" i="1" dirty="0" err="1"/>
              <a:t>Hamoudi</a:t>
            </a:r>
            <a:r>
              <a:rPr lang="en-US" sz="2000" i="1" dirty="0"/>
              <a:t>, 2015)</a:t>
            </a:r>
            <a:endParaRPr lang="en-US" sz="2000" dirty="0"/>
          </a:p>
        </p:txBody>
      </p:sp>
    </p:spTree>
    <p:extLst>
      <p:ext uri="{BB962C8B-B14F-4D97-AF65-F5344CB8AC3E}">
        <p14:creationId xmlns:p14="http://schemas.microsoft.com/office/powerpoint/2010/main" val="1269022854"/>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0525"/>
            <a:ext cx="10200216" cy="1539875"/>
          </a:xfrm>
        </p:spPr>
        <p:txBody>
          <a:bodyPr>
            <a:noAutofit/>
          </a:bodyPr>
          <a:lstStyle/>
          <a:p>
            <a:r>
              <a:rPr lang="en-US" sz="4400" dirty="0"/>
              <a:t>3. Reduce or Buffer Sources of Stress</a:t>
            </a:r>
          </a:p>
        </p:txBody>
      </p:sp>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txBox="1">
            <a:spLocks/>
          </p:cNvSpPr>
          <p:nvPr/>
        </p:nvSpPr>
        <p:spPr>
          <a:xfrm>
            <a:off x="790002" y="3419477"/>
            <a:ext cx="8790516" cy="1718491"/>
          </a:xfrm>
          <a:prstGeom prst="rect">
            <a:avLst/>
          </a:prstGeom>
          <a:solidFill>
            <a:schemeClr val="accent3">
              <a:lumMod val="20000"/>
              <a:lumOff val="80000"/>
            </a:schemeClr>
          </a:solidFill>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120000"/>
              </a:lnSpc>
              <a:buFont typeface="Wingdings" panose="05000000000000000000" pitchFamily="2" charset="2"/>
              <a:buChar char="Ø"/>
            </a:pPr>
            <a:r>
              <a:rPr lang="en-US" sz="2400" dirty="0"/>
              <a:t>Constant stress depletes precious energy the brain needs for healthy development in childhood </a:t>
            </a:r>
            <a:r>
              <a:rPr lang="en-US" sz="2000" i="1" dirty="0"/>
              <a:t>(Center for the Developing Child at Harvard University)</a:t>
            </a:r>
            <a:endParaRPr lang="en-US" sz="2000" dirty="0"/>
          </a:p>
        </p:txBody>
      </p:sp>
      <p:graphicFrame>
        <p:nvGraphicFramePr>
          <p:cNvPr id="3" name="Diagram 2"/>
          <p:cNvGraphicFramePr/>
          <p:nvPr>
            <p:extLst>
              <p:ext uri="{D42A27DB-BD31-4B8C-83A1-F6EECF244321}">
                <p14:modId xmlns:p14="http://schemas.microsoft.com/office/powerpoint/2010/main" val="1118407223"/>
              </p:ext>
            </p:extLst>
          </p:nvPr>
        </p:nvGraphicFramePr>
        <p:xfrm>
          <a:off x="790002" y="569476"/>
          <a:ext cx="8790516" cy="36650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91524614"/>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6094" y="1"/>
            <a:ext cx="8874536" cy="6858000"/>
          </a:xfrm>
          <a:prstGeom prst="rect">
            <a:avLst/>
          </a:prstGeom>
        </p:spPr>
      </p:pic>
      <p:sp>
        <p:nvSpPr>
          <p:cNvPr id="6" name="Oval 5"/>
          <p:cNvSpPr/>
          <p:nvPr/>
        </p:nvSpPr>
        <p:spPr>
          <a:xfrm>
            <a:off x="4284922" y="3030469"/>
            <a:ext cx="1339702" cy="393215"/>
          </a:xfrm>
          <a:prstGeom prst="ellipse">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199860" y="5648147"/>
            <a:ext cx="906774" cy="393215"/>
          </a:xfrm>
          <a:prstGeom prst="ellipse">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106634" y="5800659"/>
            <a:ext cx="1339702" cy="393215"/>
          </a:xfrm>
          <a:prstGeom prst="ellipse">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717852" y="3550100"/>
            <a:ext cx="1141766" cy="393215"/>
          </a:xfrm>
          <a:prstGeom prst="ellipse">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983396" y="2342063"/>
            <a:ext cx="1339702" cy="393215"/>
          </a:xfrm>
          <a:prstGeom prst="ellipse">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0616505"/>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48093"/>
            <a:ext cx="10880257" cy="1320800"/>
          </a:xfrm>
        </p:spPr>
        <p:txBody>
          <a:bodyPr>
            <a:noAutofit/>
          </a:bodyPr>
          <a:lstStyle/>
          <a:p>
            <a:r>
              <a:rPr lang="en-US" sz="4400" dirty="0">
                <a:solidFill>
                  <a:schemeClr val="accent6">
                    <a:lumMod val="50000"/>
                  </a:schemeClr>
                </a:solidFill>
                <a:latin typeface="Candara" panose="020E0502030303020204" pitchFamily="34" charset="0"/>
              </a:rPr>
              <a:t>HOPE: </a:t>
            </a:r>
            <a:br>
              <a:rPr lang="en-US" sz="4400" dirty="0">
                <a:solidFill>
                  <a:schemeClr val="accent6">
                    <a:lumMod val="50000"/>
                  </a:schemeClr>
                </a:solidFill>
                <a:latin typeface="Candara" panose="020E0502030303020204" pitchFamily="34" charset="0"/>
              </a:rPr>
            </a:br>
            <a:r>
              <a:rPr lang="en-US" sz="4400" dirty="0">
                <a:solidFill>
                  <a:schemeClr val="accent6">
                    <a:lumMod val="50000"/>
                  </a:schemeClr>
                </a:solidFill>
                <a:latin typeface="Candara" panose="020E0502030303020204" pitchFamily="34" charset="0"/>
              </a:rPr>
              <a:t>Health Outcomes From Positive Experiences</a:t>
            </a:r>
          </a:p>
        </p:txBody>
      </p:sp>
      <p:sp>
        <p:nvSpPr>
          <p:cNvPr id="3" name="Content Placeholder 2"/>
          <p:cNvSpPr>
            <a:spLocks noGrp="1"/>
          </p:cNvSpPr>
          <p:nvPr>
            <p:ph idx="1"/>
          </p:nvPr>
        </p:nvSpPr>
        <p:spPr>
          <a:xfrm>
            <a:off x="847454" y="1828801"/>
            <a:ext cx="10710136" cy="3551274"/>
          </a:xfrm>
          <a:solidFill>
            <a:srgbClr val="E3F2ED"/>
          </a:solidFill>
        </p:spPr>
        <p:txBody>
          <a:bodyPr>
            <a:noAutofit/>
          </a:bodyPr>
          <a:lstStyle/>
          <a:p>
            <a:pPr marL="0" indent="0">
              <a:spcBef>
                <a:spcPts val="1200"/>
              </a:spcBef>
              <a:buNone/>
            </a:pPr>
            <a:r>
              <a:rPr lang="en-US" sz="2600" dirty="0">
                <a:latin typeface="Calibri" panose="020F0502020204030204" pitchFamily="34" charset="0"/>
                <a:cs typeface="Calibri" panose="020F0502020204030204" pitchFamily="34" charset="0"/>
              </a:rPr>
              <a:t>“[I]</a:t>
            </a:r>
            <a:r>
              <a:rPr lang="en-US" sz="2600" dirty="0" err="1">
                <a:latin typeface="Calibri" panose="020F0502020204030204" pitchFamily="34" charset="0"/>
                <a:cs typeface="Calibri" panose="020F0502020204030204" pitchFamily="34" charset="0"/>
              </a:rPr>
              <a:t>mproving</a:t>
            </a:r>
            <a:r>
              <a:rPr lang="en-US" sz="2600" dirty="0">
                <a:latin typeface="Calibri" panose="020F0502020204030204" pitchFamily="34" charset="0"/>
                <a:cs typeface="Calibri" panose="020F0502020204030204" pitchFamily="34" charset="0"/>
              </a:rPr>
              <a:t> the lives of children exposed to experiences or conditions that create toxic stress requires expanding the conventional approach to responding to ACEs by </a:t>
            </a:r>
            <a:r>
              <a:rPr lang="en-US" sz="2600" b="1" dirty="0">
                <a:latin typeface="Calibri" panose="020F0502020204030204" pitchFamily="34" charset="0"/>
                <a:cs typeface="Calibri" panose="020F0502020204030204" pitchFamily="34" charset="0"/>
              </a:rPr>
              <a:t>elevating the importance of maximizing positive experiences for children</a:t>
            </a:r>
            <a:r>
              <a:rPr lang="en-US" sz="2600" dirty="0">
                <a:latin typeface="Calibri" panose="020F0502020204030204" pitchFamily="34" charset="0"/>
                <a:cs typeface="Calibri" panose="020F0502020204030204" pitchFamily="34" charset="0"/>
              </a:rPr>
              <a:t>, in addition to minimizing risks and the effects of negative experiences on the child.</a:t>
            </a:r>
          </a:p>
          <a:p>
            <a:pPr marL="0" indent="0">
              <a:spcBef>
                <a:spcPts val="1200"/>
              </a:spcBef>
              <a:buNone/>
            </a:pPr>
            <a:r>
              <a:rPr lang="en-US" sz="2600" dirty="0">
                <a:latin typeface="Calibri" panose="020F0502020204030204" pitchFamily="34" charset="0"/>
                <a:cs typeface="Calibri" panose="020F0502020204030204" pitchFamily="34" charset="0"/>
              </a:rPr>
              <a:t>“The HOPE framework grows out of and complements prior holistic approaches to child health care.”</a:t>
            </a:r>
          </a:p>
          <a:p>
            <a:pPr marL="0" indent="0">
              <a:spcBef>
                <a:spcPts val="1200"/>
              </a:spcBef>
              <a:buNone/>
            </a:pPr>
            <a:r>
              <a:rPr lang="en-US" sz="2600" i="1" dirty="0">
                <a:latin typeface="Calibri" panose="020F0502020204030204" pitchFamily="34" charset="0"/>
                <a:cs typeface="Calibri" panose="020F0502020204030204" pitchFamily="34" charset="0"/>
              </a:rPr>
              <a:t>									Sege &amp; Harper Browne, 2017</a:t>
            </a:r>
          </a:p>
        </p:txBody>
      </p:sp>
      <p:pic>
        <p:nvPicPr>
          <p:cNvPr id="6"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8911721"/>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23"/>
        <p:cNvGrpSpPr/>
        <p:nvPr/>
      </p:nvGrpSpPr>
      <p:grpSpPr>
        <a:xfrm>
          <a:off x="0" y="0"/>
          <a:ext cx="0" cy="0"/>
          <a:chOff x="0" y="0"/>
          <a:chExt cx="0" cy="0"/>
        </a:xfrm>
      </p:grpSpPr>
      <p:sp>
        <p:nvSpPr>
          <p:cNvPr id="625" name="Google Shape;625;p49"/>
          <p:cNvSpPr txBox="1">
            <a:spLocks noGrp="1"/>
          </p:cNvSpPr>
          <p:nvPr>
            <p:ph type="title"/>
          </p:nvPr>
        </p:nvSpPr>
        <p:spPr>
          <a:xfrm>
            <a:off x="0" y="87824"/>
            <a:ext cx="12192000" cy="1474275"/>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ts val="6000"/>
              <a:buFont typeface="Calibri"/>
              <a:buNone/>
            </a:pPr>
            <a:r>
              <a:rPr lang="en-US" sz="6000" dirty="0">
                <a:solidFill>
                  <a:schemeClr val="accent6">
                    <a:lumMod val="50000"/>
                  </a:schemeClr>
                </a:solidFill>
                <a:latin typeface="Candara" panose="020E0502030303020204" pitchFamily="34" charset="0"/>
              </a:rPr>
              <a:t>Positive Childhood Experiences (PCEs)</a:t>
            </a:r>
            <a:endParaRPr dirty="0">
              <a:solidFill>
                <a:schemeClr val="accent6">
                  <a:lumMod val="50000"/>
                </a:schemeClr>
              </a:solidFill>
              <a:latin typeface="Candara" panose="020E0502030303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128322201"/>
              </p:ext>
            </p:extLst>
          </p:nvPr>
        </p:nvGraphicFramePr>
        <p:xfrm>
          <a:off x="587892" y="1364705"/>
          <a:ext cx="10325100" cy="3860018"/>
        </p:xfrm>
        <a:graphic>
          <a:graphicData uri="http://schemas.openxmlformats.org/drawingml/2006/table">
            <a:tbl>
              <a:tblPr firstRow="1" bandRow="1">
                <a:noFill/>
              </a:tblPr>
              <a:tblGrid>
                <a:gridCol w="5257800">
                  <a:extLst>
                    <a:ext uri="{9D8B030D-6E8A-4147-A177-3AD203B41FA5}">
                      <a16:colId xmlns:a16="http://schemas.microsoft.com/office/drawing/2014/main" val="3225945907"/>
                    </a:ext>
                  </a:extLst>
                </a:gridCol>
                <a:gridCol w="5067300">
                  <a:extLst>
                    <a:ext uri="{9D8B030D-6E8A-4147-A177-3AD203B41FA5}">
                      <a16:colId xmlns:a16="http://schemas.microsoft.com/office/drawing/2014/main" val="4261986247"/>
                    </a:ext>
                  </a:extLst>
                </a:gridCol>
              </a:tblGrid>
              <a:tr h="613888">
                <a:tc>
                  <a:txBody>
                    <a:bodyPr/>
                    <a:lstStyle/>
                    <a:p>
                      <a:pPr marL="0" marR="0" lvl="0" indent="0" algn="ctr" rtl="0">
                        <a:spcBef>
                          <a:spcPts val="0"/>
                        </a:spcBef>
                        <a:spcAft>
                          <a:spcPts val="0"/>
                        </a:spcAft>
                        <a:buNone/>
                      </a:pPr>
                      <a:r>
                        <a:rPr lang="en-US" sz="2400" b="1" u="none" strike="noStrike" cap="none" dirty="0">
                          <a:latin typeface="Calibri" panose="020F0502020204030204" pitchFamily="34" charset="0"/>
                          <a:cs typeface="Calibri" panose="020F0502020204030204" pitchFamily="34" charset="0"/>
                        </a:rPr>
                        <a:t>Family &amp;</a:t>
                      </a:r>
                      <a:r>
                        <a:rPr lang="en-US" sz="2400" b="1" u="none" strike="noStrike" cap="none" baseline="0" dirty="0">
                          <a:latin typeface="Calibri" panose="020F0502020204030204" pitchFamily="34" charset="0"/>
                          <a:cs typeface="Calibri" panose="020F0502020204030204" pitchFamily="34" charset="0"/>
                        </a:rPr>
                        <a:t> Home</a:t>
                      </a:r>
                      <a:endParaRPr sz="2400" b="1" u="none" strike="noStrike" cap="none" dirty="0">
                        <a:latin typeface="Calibri" panose="020F0502020204030204" pitchFamily="34" charset="0"/>
                        <a:cs typeface="Calibri" panose="020F0502020204030204" pitchFamily="34" charset="0"/>
                      </a:endParaRPr>
                    </a:p>
                  </a:txBody>
                  <a:tcPr marL="91450" marR="91450" marT="45725" marB="45725" anchor="ctr">
                    <a:solidFill>
                      <a:schemeClr val="accent3">
                        <a:lumMod val="40000"/>
                        <a:lumOff val="60000"/>
                      </a:schemeClr>
                    </a:solidFill>
                  </a:tcPr>
                </a:tc>
                <a:tc>
                  <a:txBody>
                    <a:bodyPr/>
                    <a:lstStyle/>
                    <a:p>
                      <a:pPr marL="0" marR="0" lvl="0" indent="0" algn="ctr" rtl="0">
                        <a:spcBef>
                          <a:spcPts val="0"/>
                        </a:spcBef>
                        <a:spcAft>
                          <a:spcPts val="0"/>
                        </a:spcAft>
                        <a:buNone/>
                      </a:pPr>
                      <a:r>
                        <a:rPr lang="en-US" sz="2400" b="1" u="none" strike="noStrike" cap="none" dirty="0">
                          <a:latin typeface="Calibri" panose="020F0502020204030204" pitchFamily="34" charset="0"/>
                          <a:cs typeface="Calibri" panose="020F0502020204030204" pitchFamily="34" charset="0"/>
                        </a:rPr>
                        <a:t>School &amp;</a:t>
                      </a:r>
                      <a:r>
                        <a:rPr lang="en-US" sz="2400" b="1" u="none" strike="noStrike" cap="none" baseline="0" dirty="0">
                          <a:latin typeface="Calibri" panose="020F0502020204030204" pitchFamily="34" charset="0"/>
                          <a:cs typeface="Calibri" panose="020F0502020204030204" pitchFamily="34" charset="0"/>
                        </a:rPr>
                        <a:t> Community </a:t>
                      </a:r>
                      <a:endParaRPr b="1" dirty="0">
                        <a:latin typeface="Calibri" panose="020F0502020204030204" pitchFamily="34" charset="0"/>
                        <a:cs typeface="Calibri" panose="020F0502020204030204" pitchFamily="34" charset="0"/>
                      </a:endParaRPr>
                    </a:p>
                  </a:txBody>
                  <a:tcPr marL="91450" marR="91450" marT="45725" marB="45725" anchor="ctr">
                    <a:solidFill>
                      <a:schemeClr val="accent3">
                        <a:lumMod val="40000"/>
                        <a:lumOff val="60000"/>
                      </a:schemeClr>
                    </a:solidFill>
                  </a:tcPr>
                </a:tc>
                <a:extLst>
                  <a:ext uri="{0D108BD9-81ED-4DB2-BD59-A6C34878D82A}">
                    <a16:rowId xmlns:a16="http://schemas.microsoft.com/office/drawing/2014/main" val="4126421551"/>
                  </a:ext>
                </a:extLst>
              </a:tr>
              <a:tr h="3235097">
                <a:tc>
                  <a:txBody>
                    <a:bodyPr/>
                    <a:lstStyle/>
                    <a:p>
                      <a:pPr marL="457200" marR="0" lvl="0" indent="-457200" algn="l" rtl="0">
                        <a:spcBef>
                          <a:spcPts val="600"/>
                        </a:spcBef>
                        <a:spcAft>
                          <a:spcPts val="0"/>
                        </a:spcAft>
                        <a:buClr>
                          <a:schemeClr val="dk1"/>
                        </a:buClr>
                        <a:buSzPts val="2000"/>
                        <a:buFont typeface="+mj-lt"/>
                        <a:buAutoNum type="arabicPeriod"/>
                      </a:pPr>
                      <a:r>
                        <a:rPr lang="en-US" sz="2400" dirty="0">
                          <a:latin typeface="Calibri" panose="020F0502020204030204" pitchFamily="34" charset="0"/>
                          <a:cs typeface="Calibri" panose="020F0502020204030204" pitchFamily="34" charset="0"/>
                        </a:rPr>
                        <a:t>Felt able to talk with their families about their feelings</a:t>
                      </a:r>
                    </a:p>
                    <a:p>
                      <a:pPr marL="457200" marR="0" lvl="0" indent="-457200" algn="l" rtl="0">
                        <a:spcBef>
                          <a:spcPts val="600"/>
                        </a:spcBef>
                        <a:spcAft>
                          <a:spcPts val="0"/>
                        </a:spcAft>
                        <a:buClr>
                          <a:schemeClr val="dk1"/>
                        </a:buClr>
                        <a:buSzPts val="2000"/>
                        <a:buFont typeface="+mj-lt"/>
                        <a:buAutoNum type="arabicPeriod"/>
                      </a:pPr>
                      <a:r>
                        <a:rPr lang="en-US" sz="2400" dirty="0">
                          <a:latin typeface="Calibri" panose="020F0502020204030204" pitchFamily="34" charset="0"/>
                          <a:cs typeface="Calibri" panose="020F0502020204030204" pitchFamily="34" charset="0"/>
                        </a:rPr>
                        <a:t>Felt their families stood by them during difficult times</a:t>
                      </a:r>
                    </a:p>
                    <a:p>
                      <a:pPr marL="457200" marR="0" lvl="0" indent="-457200" algn="l" rtl="0">
                        <a:spcBef>
                          <a:spcPts val="600"/>
                        </a:spcBef>
                        <a:spcAft>
                          <a:spcPts val="0"/>
                        </a:spcAft>
                        <a:buClr>
                          <a:schemeClr val="dk1"/>
                        </a:buClr>
                        <a:buSzPts val="2000"/>
                        <a:buFont typeface="+mj-lt"/>
                        <a:buAutoNum type="arabicPeriod"/>
                      </a:pPr>
                      <a:r>
                        <a:rPr lang="en-US" sz="2400" dirty="0">
                          <a:latin typeface="Calibri" panose="020F0502020204030204" pitchFamily="34" charset="0"/>
                          <a:cs typeface="Calibri" panose="020F0502020204030204" pitchFamily="34" charset="0"/>
                        </a:rPr>
                        <a:t>Enjoyed participating in community traditions</a:t>
                      </a:r>
                    </a:p>
                    <a:p>
                      <a:pPr marL="457200" marR="0" lvl="0" indent="-457200" algn="l" defTabSz="914400" rtl="0" eaLnBrk="1" fontAlgn="auto" latinLnBrk="0" hangingPunct="1">
                        <a:lnSpc>
                          <a:spcPct val="100000"/>
                        </a:lnSpc>
                        <a:spcBef>
                          <a:spcPts val="600"/>
                        </a:spcBef>
                        <a:spcAft>
                          <a:spcPts val="0"/>
                        </a:spcAft>
                        <a:buClr>
                          <a:schemeClr val="dk1"/>
                        </a:buClr>
                        <a:buSzPts val="2000"/>
                        <a:buFont typeface="+mj-lt"/>
                        <a:buAutoNum type="arabicPeriod"/>
                        <a:tabLst/>
                        <a:defRPr/>
                      </a:pPr>
                      <a:r>
                        <a:rPr lang="en-US" sz="2400" dirty="0">
                          <a:latin typeface="Calibri" panose="020F0502020204030204" pitchFamily="34" charset="0"/>
                          <a:cs typeface="Calibri" panose="020F0502020204030204" pitchFamily="34" charset="0"/>
                        </a:rPr>
                        <a:t>Felt safe and protected by an adult in their home</a:t>
                      </a:r>
                    </a:p>
                  </a:txBody>
                  <a:tcPr marL="91450" marR="91450" marT="45725" marB="45725">
                    <a:solidFill>
                      <a:schemeClr val="bg2">
                        <a:lumMod val="20000"/>
                        <a:lumOff val="80000"/>
                      </a:schemeClr>
                    </a:solidFill>
                  </a:tcPr>
                </a:tc>
                <a:tc>
                  <a:txBody>
                    <a:bodyPr/>
                    <a:lstStyle/>
                    <a:p>
                      <a:pPr marL="457200" marR="0" lvl="0" indent="-457200" algn="l" rtl="0">
                        <a:spcBef>
                          <a:spcPts val="600"/>
                        </a:spcBef>
                        <a:spcAft>
                          <a:spcPts val="0"/>
                        </a:spcAft>
                        <a:buClr>
                          <a:schemeClr val="dk1"/>
                        </a:buClr>
                        <a:buSzPts val="2000"/>
                        <a:buFont typeface="+mj-lt"/>
                        <a:buAutoNum type="arabicPeriod" startAt="5"/>
                      </a:pPr>
                      <a:r>
                        <a:rPr lang="en-US" sz="2400" dirty="0">
                          <a:latin typeface="Calibri" panose="020F0502020204030204" pitchFamily="34" charset="0"/>
                          <a:cs typeface="Calibri" panose="020F0502020204030204" pitchFamily="34" charset="0"/>
                        </a:rPr>
                        <a:t>Felt a sense of belonging in high school</a:t>
                      </a:r>
                    </a:p>
                    <a:p>
                      <a:pPr marL="457200" marR="0" lvl="0" indent="-457200" algn="l" rtl="0">
                        <a:spcBef>
                          <a:spcPts val="600"/>
                        </a:spcBef>
                        <a:spcAft>
                          <a:spcPts val="0"/>
                        </a:spcAft>
                        <a:buClr>
                          <a:schemeClr val="dk1"/>
                        </a:buClr>
                        <a:buSzPts val="2000"/>
                        <a:buFont typeface="+mj-lt"/>
                        <a:buAutoNum type="arabicPeriod" startAt="5"/>
                      </a:pPr>
                      <a:r>
                        <a:rPr lang="en-US" sz="2400" dirty="0">
                          <a:latin typeface="Calibri" panose="020F0502020204030204" pitchFamily="34" charset="0"/>
                          <a:cs typeface="Calibri" panose="020F0502020204030204" pitchFamily="34" charset="0"/>
                        </a:rPr>
                        <a:t>Felt supported by friends</a:t>
                      </a:r>
                    </a:p>
                    <a:p>
                      <a:pPr marL="457200" marR="0" lvl="0" indent="-457200" algn="l" rtl="0">
                        <a:spcBef>
                          <a:spcPts val="600"/>
                        </a:spcBef>
                        <a:spcAft>
                          <a:spcPts val="0"/>
                        </a:spcAft>
                        <a:buClr>
                          <a:schemeClr val="dk1"/>
                        </a:buClr>
                        <a:buSzPts val="2000"/>
                        <a:buFont typeface="+mj-lt"/>
                        <a:buAutoNum type="arabicPeriod" startAt="5"/>
                      </a:pPr>
                      <a:r>
                        <a:rPr lang="en-US" sz="2400" dirty="0">
                          <a:latin typeface="Calibri" panose="020F0502020204030204" pitchFamily="34" charset="0"/>
                          <a:cs typeface="Calibri" panose="020F0502020204030204" pitchFamily="34" charset="0"/>
                        </a:rPr>
                        <a:t>Had at least two non-parent adults who took genuine interest in them</a:t>
                      </a:r>
                    </a:p>
                  </a:txBody>
                  <a:tcPr marL="91450" marR="91450" marT="45725" marB="45725">
                    <a:solidFill>
                      <a:schemeClr val="bg2">
                        <a:lumMod val="20000"/>
                        <a:lumOff val="80000"/>
                      </a:schemeClr>
                    </a:solidFill>
                  </a:tcPr>
                </a:tc>
                <a:extLst>
                  <a:ext uri="{0D108BD9-81ED-4DB2-BD59-A6C34878D82A}">
                    <a16:rowId xmlns:a16="http://schemas.microsoft.com/office/drawing/2014/main" val="1928583154"/>
                  </a:ext>
                </a:extLst>
              </a:tr>
            </a:tbl>
          </a:graphicData>
        </a:graphic>
      </p:graphicFrame>
      <p:sp>
        <p:nvSpPr>
          <p:cNvPr id="2" name="TextBox 1"/>
          <p:cNvSpPr txBox="1"/>
          <p:nvPr/>
        </p:nvSpPr>
        <p:spPr>
          <a:xfrm>
            <a:off x="2748448" y="5402210"/>
            <a:ext cx="6695103" cy="461665"/>
          </a:xfrm>
          <a:prstGeom prst="rect">
            <a:avLst/>
          </a:prstGeom>
          <a:noFill/>
        </p:spPr>
        <p:txBody>
          <a:bodyPr wrap="none" rtlCol="0">
            <a:spAutoFit/>
          </a:bodyPr>
          <a:lstStyle/>
          <a:p>
            <a:r>
              <a:rPr lang="en-US" sz="2400" i="1" dirty="0" err="1"/>
              <a:t>Bethell</a:t>
            </a:r>
            <a:r>
              <a:rPr lang="en-US" sz="2400" i="1" dirty="0"/>
              <a:t>, Jones, </a:t>
            </a:r>
            <a:r>
              <a:rPr lang="en-US" sz="2400" i="1" dirty="0" err="1"/>
              <a:t>Gombojav</a:t>
            </a:r>
            <a:r>
              <a:rPr lang="en-US" sz="2400" i="1" dirty="0"/>
              <a:t>, </a:t>
            </a:r>
            <a:r>
              <a:rPr lang="en-US" sz="2400" i="1" dirty="0" err="1"/>
              <a:t>Linkenbach</a:t>
            </a:r>
            <a:r>
              <a:rPr lang="en-US" sz="2400" i="1" dirty="0"/>
              <a:t> &amp; Sege (2019)</a:t>
            </a:r>
          </a:p>
        </p:txBody>
      </p:sp>
      <p:pic>
        <p:nvPicPr>
          <p:cNvPr id="5"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4992580"/>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365050"/>
            <a:ext cx="10922787" cy="1550989"/>
          </a:xfrm>
        </p:spPr>
        <p:txBody>
          <a:bodyPr>
            <a:normAutofit/>
          </a:bodyPr>
          <a:lstStyle/>
          <a:p>
            <a:r>
              <a:rPr lang="en-US" sz="5400" dirty="0">
                <a:solidFill>
                  <a:schemeClr val="accent6">
                    <a:lumMod val="50000"/>
                  </a:schemeClr>
                </a:solidFill>
                <a:latin typeface="Candara" panose="020E0502030303020204" pitchFamily="34" charset="0"/>
              </a:rPr>
              <a:t>4 Key Positive Experiences </a:t>
            </a:r>
            <a:br>
              <a:rPr lang="en-US" sz="5400" dirty="0">
                <a:solidFill>
                  <a:schemeClr val="accent6">
                    <a:lumMod val="50000"/>
                  </a:schemeClr>
                </a:solidFill>
                <a:latin typeface="Candara" panose="020E0502030303020204" pitchFamily="34" charset="0"/>
              </a:rPr>
            </a:br>
            <a:r>
              <a:rPr lang="en-US" dirty="0">
                <a:solidFill>
                  <a:schemeClr val="accent6">
                    <a:lumMod val="50000"/>
                  </a:schemeClr>
                </a:solidFill>
                <a:latin typeface="Candara" panose="020E0502030303020204" pitchFamily="34" charset="0"/>
              </a:rPr>
              <a:t>(Sege &amp; Harper Browne, 2017)</a:t>
            </a:r>
          </a:p>
        </p:txBody>
      </p:sp>
      <p:sp>
        <p:nvSpPr>
          <p:cNvPr id="3" name="Content Placeholder 2"/>
          <p:cNvSpPr>
            <a:spLocks noGrp="1"/>
          </p:cNvSpPr>
          <p:nvPr>
            <p:ph idx="1"/>
          </p:nvPr>
        </p:nvSpPr>
        <p:spPr>
          <a:xfrm>
            <a:off x="1342531" y="2160589"/>
            <a:ext cx="9592389" cy="3880773"/>
          </a:xfrm>
        </p:spPr>
        <p:txBody>
          <a:bodyPr>
            <a:normAutofit/>
          </a:bodyPr>
          <a:lstStyle/>
          <a:p>
            <a:pPr marL="514350" indent="-514350">
              <a:lnSpc>
                <a:spcPct val="100000"/>
              </a:lnSpc>
              <a:buFont typeface="+mj-lt"/>
              <a:buAutoNum type="arabicPeriod"/>
            </a:pPr>
            <a:r>
              <a:rPr lang="en-US" sz="2800" dirty="0"/>
              <a:t>being in nurturing, supportive relationships</a:t>
            </a:r>
          </a:p>
          <a:p>
            <a:pPr marL="514350" indent="-514350">
              <a:lnSpc>
                <a:spcPct val="100000"/>
              </a:lnSpc>
              <a:buFont typeface="+mj-lt"/>
              <a:buAutoNum type="arabicPeriod"/>
            </a:pPr>
            <a:r>
              <a:rPr lang="en-US" sz="2800" dirty="0"/>
              <a:t>living, developing, playing, and learning in safe, stable, protective, and equitable environments</a:t>
            </a:r>
          </a:p>
          <a:p>
            <a:pPr marL="514350" indent="-514350">
              <a:lnSpc>
                <a:spcPct val="100000"/>
              </a:lnSpc>
              <a:buFont typeface="+mj-lt"/>
              <a:buAutoNum type="arabicPeriod"/>
            </a:pPr>
            <a:r>
              <a:rPr lang="en-US" sz="2800" dirty="0"/>
              <a:t>having opportunities for constructive social engagement and connectedness </a:t>
            </a:r>
          </a:p>
          <a:p>
            <a:pPr marL="514350" indent="-514350">
              <a:lnSpc>
                <a:spcPct val="100000"/>
              </a:lnSpc>
              <a:buFont typeface="+mj-lt"/>
              <a:buAutoNum type="arabicPeriod"/>
            </a:pPr>
            <a:r>
              <a:rPr lang="en-US" sz="2800" dirty="0"/>
              <a:t>learning social and emotional competencies</a:t>
            </a:r>
          </a:p>
        </p:txBody>
      </p:sp>
      <p:pic>
        <p:nvPicPr>
          <p:cNvPr id="6"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9580972"/>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953307" cy="2039028"/>
          </a:xfrm>
        </p:spPr>
        <p:txBody>
          <a:bodyPr>
            <a:normAutofit/>
          </a:bodyPr>
          <a:lstStyle/>
          <a:p>
            <a:r>
              <a:rPr lang="en-US" sz="5400" dirty="0">
                <a:solidFill>
                  <a:schemeClr val="accent6">
                    <a:lumMod val="50000"/>
                  </a:schemeClr>
                </a:solidFill>
                <a:latin typeface="Candara" panose="020E0502030303020204" pitchFamily="34" charset="0"/>
              </a:rPr>
              <a:t>Indicators of Flourishing in Children</a:t>
            </a:r>
            <a:br>
              <a:rPr lang="en-US" sz="5400" dirty="0">
                <a:solidFill>
                  <a:schemeClr val="accent6">
                    <a:lumMod val="50000"/>
                  </a:schemeClr>
                </a:solidFill>
                <a:latin typeface="Candara" panose="020E0502030303020204" pitchFamily="34" charset="0"/>
              </a:rPr>
            </a:br>
            <a:r>
              <a:rPr lang="en-US" dirty="0">
                <a:solidFill>
                  <a:schemeClr val="accent6">
                    <a:lumMod val="50000"/>
                  </a:schemeClr>
                </a:solidFill>
                <a:latin typeface="Candara" panose="020E0502030303020204" pitchFamily="34" charset="0"/>
              </a:rPr>
              <a:t>(</a:t>
            </a:r>
            <a:r>
              <a:rPr lang="en-US" dirty="0" err="1">
                <a:solidFill>
                  <a:schemeClr val="accent6">
                    <a:lumMod val="50000"/>
                  </a:schemeClr>
                </a:solidFill>
                <a:latin typeface="Candara" panose="020E0502030303020204" pitchFamily="34" charset="0"/>
              </a:rPr>
              <a:t>Bethell</a:t>
            </a:r>
            <a:r>
              <a:rPr lang="en-US" dirty="0">
                <a:solidFill>
                  <a:schemeClr val="accent6">
                    <a:lumMod val="50000"/>
                  </a:schemeClr>
                </a:solidFill>
                <a:latin typeface="Candara" panose="020E0502030303020204" pitchFamily="34" charset="0"/>
              </a:rPr>
              <a:t>, </a:t>
            </a:r>
            <a:r>
              <a:rPr lang="en-US" dirty="0" err="1">
                <a:solidFill>
                  <a:schemeClr val="accent6">
                    <a:lumMod val="50000"/>
                  </a:schemeClr>
                </a:solidFill>
                <a:latin typeface="Candara" panose="020E0502030303020204" pitchFamily="34" charset="0"/>
              </a:rPr>
              <a:t>Gombojov</a:t>
            </a:r>
            <a:r>
              <a:rPr lang="en-US" dirty="0">
                <a:solidFill>
                  <a:schemeClr val="accent6">
                    <a:lumMod val="50000"/>
                  </a:schemeClr>
                </a:solidFill>
                <a:latin typeface="Candara" panose="020E0502030303020204" pitchFamily="34" charset="0"/>
              </a:rPr>
              <a:t> &amp; Whitaker, 2019)</a:t>
            </a:r>
          </a:p>
        </p:txBody>
      </p:sp>
      <p:sp>
        <p:nvSpPr>
          <p:cNvPr id="3" name="Content Placeholder 2"/>
          <p:cNvSpPr>
            <a:spLocks noGrp="1"/>
          </p:cNvSpPr>
          <p:nvPr>
            <p:ph idx="1"/>
          </p:nvPr>
        </p:nvSpPr>
        <p:spPr>
          <a:xfrm>
            <a:off x="933895" y="2404153"/>
            <a:ext cx="8603509" cy="3684243"/>
          </a:xfrm>
        </p:spPr>
        <p:txBody>
          <a:bodyPr>
            <a:normAutofit/>
          </a:bodyPr>
          <a:lstStyle/>
          <a:p>
            <a:pPr marL="914400" indent="-514350">
              <a:lnSpc>
                <a:spcPct val="100000"/>
              </a:lnSpc>
              <a:buFont typeface="+mj-lt"/>
              <a:buAutoNum type="arabicPeriod"/>
            </a:pPr>
            <a:r>
              <a:rPr lang="en-US" sz="3200" dirty="0"/>
              <a:t>Child’s interest and curiosity in learning new things</a:t>
            </a:r>
          </a:p>
          <a:p>
            <a:pPr marL="914400" indent="-514350">
              <a:lnSpc>
                <a:spcPct val="100000"/>
              </a:lnSpc>
              <a:buFont typeface="+mj-lt"/>
              <a:buAutoNum type="arabicPeriod"/>
            </a:pPr>
            <a:r>
              <a:rPr lang="en-US" sz="3200" dirty="0"/>
              <a:t>Child’s persistence in completing tasks </a:t>
            </a:r>
          </a:p>
          <a:p>
            <a:pPr marL="914400" indent="-514350">
              <a:lnSpc>
                <a:spcPct val="100000"/>
              </a:lnSpc>
              <a:buFont typeface="+mj-lt"/>
              <a:buAutoNum type="arabicPeriod"/>
            </a:pPr>
            <a:r>
              <a:rPr lang="en-US" sz="3200" dirty="0"/>
              <a:t>Child’s capacity to regulate emotions</a:t>
            </a:r>
          </a:p>
          <a:p>
            <a:pPr marL="0" indent="0">
              <a:lnSpc>
                <a:spcPct val="100000"/>
              </a:lnSpc>
              <a:buNone/>
            </a:pPr>
            <a:endParaRPr lang="en-US" sz="3200" dirty="0"/>
          </a:p>
        </p:txBody>
      </p:sp>
      <p:pic>
        <p:nvPicPr>
          <p:cNvPr id="6"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946885"/>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7051"/>
            <a:ext cx="10200216" cy="1480458"/>
          </a:xfrm>
        </p:spPr>
        <p:txBody>
          <a:bodyPr>
            <a:noAutofit/>
          </a:bodyPr>
          <a:lstStyle/>
          <a:p>
            <a:r>
              <a:rPr lang="en-US" sz="4800" dirty="0"/>
              <a:t>Finding &amp; Securing </a:t>
            </a:r>
            <a:br>
              <a:rPr lang="en-US" sz="4800" dirty="0"/>
            </a:br>
            <a:r>
              <a:rPr lang="en-US" sz="4800" dirty="0"/>
              <a:t>Trauma-Focused Interventions </a:t>
            </a:r>
          </a:p>
        </p:txBody>
      </p:sp>
      <p:sp>
        <p:nvSpPr>
          <p:cNvPr id="3" name="Content Placeholder 2"/>
          <p:cNvSpPr>
            <a:spLocks noGrp="1"/>
          </p:cNvSpPr>
          <p:nvPr>
            <p:ph idx="1"/>
          </p:nvPr>
        </p:nvSpPr>
        <p:spPr>
          <a:xfrm>
            <a:off x="677333" y="2057715"/>
            <a:ext cx="10084451" cy="3640183"/>
          </a:xfrm>
        </p:spPr>
        <p:txBody>
          <a:bodyPr>
            <a:noAutofit/>
          </a:bodyPr>
          <a:lstStyle/>
          <a:p>
            <a:pPr marL="0" indent="0">
              <a:spcBef>
                <a:spcPts val="1200"/>
              </a:spcBef>
              <a:buNone/>
            </a:pPr>
            <a:r>
              <a:rPr lang="en-US" sz="2800" dirty="0"/>
              <a:t>Questions for Behavioral Health Providers:</a:t>
            </a:r>
          </a:p>
          <a:p>
            <a:pPr marL="822960">
              <a:spcBef>
                <a:spcPts val="1200"/>
              </a:spcBef>
            </a:pPr>
            <a:r>
              <a:rPr lang="en-US" sz="2200" dirty="0"/>
              <a:t>What interventions are you/your staff trained or certified to provide?</a:t>
            </a:r>
          </a:p>
          <a:p>
            <a:pPr marL="822960">
              <a:spcBef>
                <a:spcPts val="1200"/>
              </a:spcBef>
            </a:pPr>
            <a:r>
              <a:rPr lang="en-US" sz="2200" dirty="0"/>
              <a:t>What is your philosophy in working with families who have experienced substance use disorder or neonatal abstinence syndrome?</a:t>
            </a:r>
          </a:p>
          <a:p>
            <a:pPr marL="822960">
              <a:spcBef>
                <a:spcPts val="1200"/>
              </a:spcBef>
            </a:pPr>
            <a:r>
              <a:rPr lang="en-US" sz="2200" dirty="0"/>
              <a:t>What are your expectations for caregivers and families?  Anything additional for caregivers engaged in medically-assisted treatment for recovery?</a:t>
            </a:r>
          </a:p>
          <a:p>
            <a:pPr marL="822960">
              <a:spcBef>
                <a:spcPts val="1200"/>
              </a:spcBef>
            </a:pPr>
            <a:r>
              <a:rPr lang="en-US" sz="2200" dirty="0"/>
              <a:t>How will you collaborate with other providers working with the family?</a:t>
            </a:r>
          </a:p>
        </p:txBody>
      </p:sp>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5834832"/>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94C5-0EB4-4FC1-A9F4-C7045B37D4FC}"/>
              </a:ext>
            </a:extLst>
          </p:cNvPr>
          <p:cNvSpPr>
            <a:spLocks noGrp="1"/>
          </p:cNvSpPr>
          <p:nvPr>
            <p:ph type="title"/>
          </p:nvPr>
        </p:nvSpPr>
        <p:spPr/>
        <p:txBody>
          <a:bodyPr>
            <a:normAutofit/>
          </a:bodyPr>
          <a:lstStyle/>
          <a:p>
            <a:r>
              <a:rPr lang="en-US" sz="5400" dirty="0"/>
              <a:t>Topics for Today</a:t>
            </a:r>
          </a:p>
        </p:txBody>
      </p:sp>
      <p:sp>
        <p:nvSpPr>
          <p:cNvPr id="3" name="Content Placeholder 2">
            <a:extLst>
              <a:ext uri="{FF2B5EF4-FFF2-40B4-BE49-F238E27FC236}">
                <a16:creationId xmlns:a16="http://schemas.microsoft.com/office/drawing/2014/main" id="{041C5DC9-0042-4121-93D4-7E37F96695C8}"/>
              </a:ext>
            </a:extLst>
          </p:cNvPr>
          <p:cNvSpPr>
            <a:spLocks noGrp="1"/>
          </p:cNvSpPr>
          <p:nvPr>
            <p:ph idx="1"/>
          </p:nvPr>
        </p:nvSpPr>
        <p:spPr>
          <a:xfrm>
            <a:off x="1457010" y="2160589"/>
            <a:ext cx="8189408" cy="3325811"/>
          </a:xfrm>
        </p:spPr>
        <p:txBody>
          <a:bodyPr>
            <a:normAutofit/>
          </a:bodyPr>
          <a:lstStyle/>
          <a:p>
            <a:pPr>
              <a:spcBef>
                <a:spcPts val="1200"/>
              </a:spcBef>
              <a:spcAft>
                <a:spcPts val="1200"/>
              </a:spcAft>
              <a:buFont typeface="Wingdings" panose="05000000000000000000" pitchFamily="2" charset="2"/>
              <a:buChar char="Ø"/>
            </a:pPr>
            <a:r>
              <a:rPr lang="en-US" sz="2800" dirty="0"/>
              <a:t>3 key strategies to support children</a:t>
            </a:r>
          </a:p>
          <a:p>
            <a:pPr>
              <a:spcBef>
                <a:spcPts val="1200"/>
              </a:spcBef>
              <a:spcAft>
                <a:spcPts val="1200"/>
              </a:spcAft>
              <a:buFont typeface="Wingdings" panose="05000000000000000000" pitchFamily="2" charset="2"/>
              <a:buChar char="Ø"/>
            </a:pPr>
            <a:r>
              <a:rPr lang="en-US" sz="2800" dirty="0"/>
              <a:t>Revisiting the Adverse Childhood Experiences Study from a place of hope</a:t>
            </a:r>
          </a:p>
          <a:p>
            <a:pPr>
              <a:spcBef>
                <a:spcPts val="1200"/>
              </a:spcBef>
              <a:spcAft>
                <a:spcPts val="1200"/>
              </a:spcAft>
              <a:buFont typeface="Wingdings" panose="05000000000000000000" pitchFamily="2" charset="2"/>
              <a:buChar char="Ø"/>
            </a:pPr>
            <a:r>
              <a:rPr lang="en-US" sz="2800" dirty="0"/>
              <a:t>Connecting families with trauma-focused intervention services</a:t>
            </a:r>
          </a:p>
        </p:txBody>
      </p:sp>
    </p:spTree>
    <p:extLst>
      <p:ext uri="{BB962C8B-B14F-4D97-AF65-F5344CB8AC3E}">
        <p14:creationId xmlns:p14="http://schemas.microsoft.com/office/powerpoint/2010/main" val="831620752"/>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7051"/>
            <a:ext cx="10200216" cy="1178044"/>
          </a:xfrm>
        </p:spPr>
        <p:txBody>
          <a:bodyPr>
            <a:noAutofit/>
          </a:bodyPr>
          <a:lstStyle/>
          <a:p>
            <a:r>
              <a:rPr lang="en-US" sz="6000" dirty="0"/>
              <a:t>Bottom Line</a:t>
            </a:r>
          </a:p>
        </p:txBody>
      </p:sp>
      <p:sp>
        <p:nvSpPr>
          <p:cNvPr id="3" name="Content Placeholder 2"/>
          <p:cNvSpPr>
            <a:spLocks noGrp="1"/>
          </p:cNvSpPr>
          <p:nvPr>
            <p:ph idx="1"/>
          </p:nvPr>
        </p:nvSpPr>
        <p:spPr>
          <a:xfrm>
            <a:off x="1302917" y="1884214"/>
            <a:ext cx="8633563" cy="4506267"/>
          </a:xfrm>
        </p:spPr>
        <p:txBody>
          <a:bodyPr>
            <a:noAutofit/>
          </a:bodyPr>
          <a:lstStyle/>
          <a:p>
            <a:pPr>
              <a:spcBef>
                <a:spcPts val="600"/>
              </a:spcBef>
              <a:spcAft>
                <a:spcPts val="600"/>
              </a:spcAft>
            </a:pPr>
            <a:r>
              <a:rPr lang="en-US" sz="2400" b="1" dirty="0"/>
              <a:t>All interactions </a:t>
            </a:r>
            <a:r>
              <a:rPr lang="en-US" sz="2400" dirty="0"/>
              <a:t>with families can and should be trauma-informed and resilience-oriented</a:t>
            </a:r>
          </a:p>
          <a:p>
            <a:pPr>
              <a:spcBef>
                <a:spcPts val="600"/>
              </a:spcBef>
              <a:spcAft>
                <a:spcPts val="600"/>
              </a:spcAft>
            </a:pPr>
            <a:r>
              <a:rPr lang="en-US" sz="2400" dirty="0"/>
              <a:t>Intervention should </a:t>
            </a:r>
            <a:r>
              <a:rPr lang="en-US" sz="2400" b="1" dirty="0"/>
              <a:t>always address relational dynamics </a:t>
            </a:r>
            <a:r>
              <a:rPr lang="en-US" sz="2400" dirty="0"/>
              <a:t>– model what you want to see parents do</a:t>
            </a:r>
          </a:p>
          <a:p>
            <a:pPr>
              <a:spcBef>
                <a:spcPts val="600"/>
              </a:spcBef>
              <a:spcAft>
                <a:spcPts val="600"/>
              </a:spcAft>
            </a:pPr>
            <a:r>
              <a:rPr lang="en-US" sz="2400" b="1" dirty="0"/>
              <a:t>Build the positive relationships and dynamics </a:t>
            </a:r>
            <a:r>
              <a:rPr lang="en-US" sz="2400" dirty="0"/>
              <a:t>even when adverse ones are present</a:t>
            </a:r>
          </a:p>
          <a:p>
            <a:pPr>
              <a:spcBef>
                <a:spcPts val="600"/>
              </a:spcBef>
              <a:spcAft>
                <a:spcPts val="600"/>
              </a:spcAft>
            </a:pPr>
            <a:r>
              <a:rPr lang="en-US" sz="2400" b="1" i="1" dirty="0"/>
              <a:t>Strengthening adults capabilities </a:t>
            </a:r>
            <a:r>
              <a:rPr lang="en-US" sz="2400" i="1" dirty="0"/>
              <a:t>is key to supporting healthy children, families and communities</a:t>
            </a:r>
          </a:p>
        </p:txBody>
      </p:sp>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0480511"/>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4663" y="1166949"/>
            <a:ext cx="7863213" cy="4412859"/>
          </a:xfrm>
        </p:spPr>
        <p:txBody>
          <a:bodyPr>
            <a:normAutofit/>
          </a:bodyPr>
          <a:lstStyle/>
          <a:p>
            <a:pPr marL="0" indent="0">
              <a:buNone/>
            </a:pPr>
            <a:r>
              <a:rPr lang="en-US" sz="4400" dirty="0">
                <a:solidFill>
                  <a:schemeClr val="accent1">
                    <a:lumMod val="75000"/>
                  </a:schemeClr>
                </a:solidFill>
              </a:rPr>
              <a:t>Miriam Silman MSW</a:t>
            </a:r>
          </a:p>
          <a:p>
            <a:pPr marL="0" indent="0">
              <a:buNone/>
            </a:pPr>
            <a:r>
              <a:rPr lang="en-US" sz="2000" dirty="0"/>
              <a:t>Project AWARE/ Trauma Informed Care Program Administrator</a:t>
            </a:r>
          </a:p>
          <a:p>
            <a:pPr marL="0" indent="0">
              <a:buNone/>
            </a:pPr>
            <a:r>
              <a:rPr lang="en-US" sz="2000" dirty="0"/>
              <a:t>Department for Behavioral Health, Developmental &amp; Intellectual Disabilities</a:t>
            </a:r>
          </a:p>
          <a:p>
            <a:pPr marL="0" indent="0">
              <a:buNone/>
            </a:pPr>
            <a:r>
              <a:rPr lang="en-US" sz="2000" dirty="0">
                <a:hlinkClick r:id="rId2"/>
              </a:rPr>
              <a:t>miriam.silman@ky.gov</a:t>
            </a:r>
            <a:r>
              <a:rPr lang="en-US" sz="2000" dirty="0"/>
              <a:t> </a:t>
            </a:r>
          </a:p>
        </p:txBody>
      </p:sp>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524515"/>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66380"/>
            <a:ext cx="8596668" cy="1154114"/>
          </a:xfrm>
        </p:spPr>
        <p:txBody>
          <a:bodyPr>
            <a:normAutofit/>
          </a:bodyPr>
          <a:lstStyle/>
          <a:p>
            <a:r>
              <a:rPr lang="en-US" sz="5400" dirty="0"/>
              <a:t>Self-Awareness is Key</a:t>
            </a:r>
          </a:p>
        </p:txBody>
      </p:sp>
      <p:sp>
        <p:nvSpPr>
          <p:cNvPr id="3" name="Content Placeholder 2"/>
          <p:cNvSpPr>
            <a:spLocks noGrp="1"/>
          </p:cNvSpPr>
          <p:nvPr>
            <p:ph idx="1"/>
          </p:nvPr>
        </p:nvSpPr>
        <p:spPr>
          <a:xfrm>
            <a:off x="677334" y="1598614"/>
            <a:ext cx="8596668" cy="3880773"/>
          </a:xfrm>
        </p:spPr>
        <p:txBody>
          <a:bodyPr/>
          <a:lstStyle/>
          <a:p>
            <a:pPr>
              <a:lnSpc>
                <a:spcPct val="100000"/>
              </a:lnSpc>
              <a:spcBef>
                <a:spcPts val="600"/>
              </a:spcBef>
              <a:spcAft>
                <a:spcPts val="600"/>
              </a:spcAft>
              <a:buFont typeface="Wingdings" panose="05000000000000000000" pitchFamily="2" charset="2"/>
              <a:buChar char="Ø"/>
            </a:pPr>
            <a:r>
              <a:rPr lang="en-US" sz="2400" dirty="0">
                <a:solidFill>
                  <a:srgbClr val="002060"/>
                </a:solidFill>
                <a:latin typeface="Calibri" panose="020F0502020204030204" pitchFamily="34" charset="0"/>
                <a:cs typeface="Calibri" panose="020F0502020204030204" pitchFamily="34" charset="0"/>
              </a:rPr>
              <a:t>Pay attention to your own needs &amp; responses</a:t>
            </a:r>
          </a:p>
          <a:p>
            <a:pPr>
              <a:lnSpc>
                <a:spcPct val="100000"/>
              </a:lnSpc>
              <a:spcBef>
                <a:spcPts val="600"/>
              </a:spcBef>
              <a:spcAft>
                <a:spcPts val="600"/>
              </a:spcAft>
              <a:buFont typeface="Wingdings" panose="05000000000000000000" pitchFamily="2" charset="2"/>
              <a:buChar char="Ø"/>
            </a:pPr>
            <a:r>
              <a:rPr lang="en-US" sz="2400" dirty="0">
                <a:solidFill>
                  <a:srgbClr val="002060"/>
                </a:solidFill>
                <a:latin typeface="Calibri" panose="020F0502020204030204" pitchFamily="34" charset="0"/>
                <a:cs typeface="Calibri" panose="020F0502020204030204" pitchFamily="34" charset="0"/>
              </a:rPr>
              <a:t>Take care of yourself however you need to during our discussion</a:t>
            </a:r>
          </a:p>
          <a:p>
            <a:pPr>
              <a:lnSpc>
                <a:spcPct val="100000"/>
              </a:lnSpc>
              <a:spcBef>
                <a:spcPts val="600"/>
              </a:spcBef>
              <a:spcAft>
                <a:spcPts val="600"/>
              </a:spcAft>
              <a:buFont typeface="Wingdings" panose="05000000000000000000" pitchFamily="2" charset="2"/>
              <a:buChar char="Ø"/>
            </a:pPr>
            <a:r>
              <a:rPr lang="en-US" sz="2400" dirty="0">
                <a:solidFill>
                  <a:srgbClr val="002060"/>
                </a:solidFill>
                <a:latin typeface="Calibri" panose="020F0502020204030204" pitchFamily="34" charset="0"/>
                <a:cs typeface="Calibri" panose="020F0502020204030204" pitchFamily="34" charset="0"/>
              </a:rPr>
              <a:t>Effects can linger, or surface later</a:t>
            </a:r>
          </a:p>
          <a:p>
            <a:pPr>
              <a:lnSpc>
                <a:spcPct val="100000"/>
              </a:lnSpc>
              <a:spcBef>
                <a:spcPts val="600"/>
              </a:spcBef>
              <a:spcAft>
                <a:spcPts val="600"/>
              </a:spcAft>
              <a:buFont typeface="Wingdings" panose="05000000000000000000" pitchFamily="2" charset="2"/>
              <a:buChar char="Ø"/>
            </a:pPr>
            <a:r>
              <a:rPr lang="en-US" sz="2400" dirty="0">
                <a:solidFill>
                  <a:srgbClr val="002060"/>
                </a:solidFill>
                <a:latin typeface="Calibri" panose="020F0502020204030204" pitchFamily="34" charset="0"/>
                <a:cs typeface="Calibri" panose="020F0502020204030204" pitchFamily="34" charset="0"/>
              </a:rPr>
              <a:t>Use coping skills that help you metabolize and process your responses to trauma</a:t>
            </a:r>
          </a:p>
          <a:p>
            <a:pPr>
              <a:lnSpc>
                <a:spcPct val="100000"/>
              </a:lnSpc>
              <a:spcBef>
                <a:spcPts val="600"/>
              </a:spcBef>
              <a:spcAft>
                <a:spcPts val="600"/>
              </a:spcAft>
              <a:buFont typeface="Wingdings" panose="05000000000000000000" pitchFamily="2" charset="2"/>
              <a:buChar char="Ø"/>
            </a:pPr>
            <a:r>
              <a:rPr lang="en-US" sz="2400" dirty="0">
                <a:solidFill>
                  <a:srgbClr val="002060"/>
                </a:solidFill>
                <a:latin typeface="Calibri" panose="020F0502020204030204" pitchFamily="34" charset="0"/>
                <a:cs typeface="Calibri" panose="020F0502020204030204" pitchFamily="34" charset="0"/>
              </a:rPr>
              <a:t>Find a safe space in which you can process your experiences – this may mean using coping strategies including talking to colleagues, friends, family, or a professional provider</a:t>
            </a:r>
          </a:p>
          <a:p>
            <a:endParaRPr lang="en-US" dirty="0"/>
          </a:p>
        </p:txBody>
      </p:sp>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ttps://encrypted-tbn0.gstatic.com/images?q=tbn%3AANd9GcRkeaW6YAn8hxnsmReHIa7kgVfEL-tLZFdSNfK9AHU73af5WoovDKQHrGGj7rF_vCaLK0us8RKf&amp;usqp=CA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0825" y="2596487"/>
            <a:ext cx="2882900" cy="2882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178475"/>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t>Poll #1</a:t>
            </a:r>
          </a:p>
        </p:txBody>
      </p:sp>
      <p:sp>
        <p:nvSpPr>
          <p:cNvPr id="3" name="Content Placeholder 2"/>
          <p:cNvSpPr>
            <a:spLocks noGrp="1"/>
          </p:cNvSpPr>
          <p:nvPr>
            <p:ph idx="1"/>
          </p:nvPr>
        </p:nvSpPr>
        <p:spPr/>
        <p:txBody>
          <a:bodyPr>
            <a:normAutofit/>
          </a:bodyPr>
          <a:lstStyle/>
          <a:p>
            <a:r>
              <a:rPr lang="en-US" sz="2400" dirty="0"/>
              <a:t>What is your stress level today (with 1 = no stress to 10 = the most stress you have ever had)?  (Answer choices 1, 2, 3, 4, 5, 6, 7, 8, 9, 10)</a:t>
            </a:r>
          </a:p>
          <a:p>
            <a:pPr marL="0" indent="0">
              <a:buNone/>
            </a:pPr>
            <a:endParaRPr lang="en-US" sz="2400" dirty="0"/>
          </a:p>
          <a:p>
            <a:r>
              <a:rPr lang="en-US" sz="2400" dirty="0"/>
              <a:t>How well are you able to manage that stress (with 1 = not able to manage it at all to 10 = totally in control of your stress)? (Answer choices 1, 2, 3, 4, 5, 6, 7, 8, 9, 10)</a:t>
            </a:r>
          </a:p>
        </p:txBody>
      </p:sp>
    </p:spTree>
    <p:extLst>
      <p:ext uri="{BB962C8B-B14F-4D97-AF65-F5344CB8AC3E}">
        <p14:creationId xmlns:p14="http://schemas.microsoft.com/office/powerpoint/2010/main" val="1514389567"/>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0525"/>
            <a:ext cx="10200216" cy="1743075"/>
          </a:xfrm>
        </p:spPr>
        <p:txBody>
          <a:bodyPr>
            <a:noAutofit/>
          </a:bodyPr>
          <a:lstStyle/>
          <a:p>
            <a:r>
              <a:rPr lang="en-US" sz="5400" dirty="0"/>
              <a:t>Trauma</a:t>
            </a:r>
          </a:p>
        </p:txBody>
      </p:sp>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txBox="1">
            <a:spLocks/>
          </p:cNvSpPr>
          <p:nvPr/>
        </p:nvSpPr>
        <p:spPr>
          <a:xfrm>
            <a:off x="1254641" y="1860698"/>
            <a:ext cx="10271051" cy="3359888"/>
          </a:xfrm>
          <a:prstGeom prst="rect">
            <a:avLst/>
          </a:prstGeom>
          <a:solidFill>
            <a:srgbClr val="E3F2ED"/>
          </a:solidFill>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182880" indent="0">
              <a:spcBef>
                <a:spcPts val="600"/>
              </a:spcBef>
              <a:buNone/>
              <a:defRPr/>
            </a:pPr>
            <a:r>
              <a:rPr lang="en-US" sz="2400" dirty="0"/>
              <a:t>“Trauma occurs in layers, with each layer affecting every other layer.  Current trauma is one layer.  Former traumas in one’s life are more fundamental layers.  Underlying one’s own individual trauma history is one’s group identity or identities and the historical trauma with which they are associated.”</a:t>
            </a:r>
          </a:p>
          <a:p>
            <a:pPr marL="182880" indent="0" algn="r">
              <a:spcBef>
                <a:spcPts val="600"/>
              </a:spcBef>
              <a:buNone/>
              <a:defRPr/>
            </a:pPr>
            <a:r>
              <a:rPr lang="en-US" sz="2400" i="1" dirty="0"/>
              <a:t>						Bonnie </a:t>
            </a:r>
            <a:r>
              <a:rPr lang="en-US" sz="2400" i="1" dirty="0" err="1"/>
              <a:t>Burstow</a:t>
            </a:r>
            <a:r>
              <a:rPr lang="en-US" sz="2400" i="1" dirty="0"/>
              <a:t> (2003), Toward a Radical Understanding of Trauma and Trauma Work</a:t>
            </a:r>
          </a:p>
        </p:txBody>
      </p:sp>
    </p:spTree>
    <p:extLst>
      <p:ext uri="{BB962C8B-B14F-4D97-AF65-F5344CB8AC3E}">
        <p14:creationId xmlns:p14="http://schemas.microsoft.com/office/powerpoint/2010/main" val="3514838396"/>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7051"/>
            <a:ext cx="10200216" cy="1480458"/>
          </a:xfrm>
        </p:spPr>
        <p:txBody>
          <a:bodyPr>
            <a:noAutofit/>
          </a:bodyPr>
          <a:lstStyle/>
          <a:p>
            <a:r>
              <a:rPr lang="en-US" sz="4400" dirty="0"/>
              <a:t>Three Key Strategies to Support Children</a:t>
            </a:r>
          </a:p>
        </p:txBody>
      </p:sp>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3"/>
          <a:stretch>
            <a:fillRect/>
          </a:stretch>
        </p:blipFill>
        <p:spPr>
          <a:xfrm>
            <a:off x="5929918" y="1527349"/>
            <a:ext cx="5998981" cy="4730422"/>
          </a:xfrm>
          <a:prstGeom prst="rect">
            <a:avLst/>
          </a:prstGeom>
        </p:spPr>
      </p:pic>
      <p:sp>
        <p:nvSpPr>
          <p:cNvPr id="8" name="Rectangle 7"/>
          <p:cNvSpPr/>
          <p:nvPr/>
        </p:nvSpPr>
        <p:spPr>
          <a:xfrm>
            <a:off x="496658" y="4370014"/>
            <a:ext cx="5280784" cy="1077218"/>
          </a:xfrm>
          <a:prstGeom prst="rect">
            <a:avLst/>
          </a:prstGeom>
        </p:spPr>
        <p:txBody>
          <a:bodyPr wrap="square">
            <a:spAutoFit/>
          </a:bodyPr>
          <a:lstStyle/>
          <a:p>
            <a:r>
              <a:rPr lang="en-US" sz="1600" dirty="0"/>
              <a:t>Center for the Developing Child at Harvard University:  </a:t>
            </a:r>
            <a:r>
              <a:rPr lang="en-US" sz="1600" dirty="0">
                <a:hlinkClick r:id="rId4"/>
              </a:rPr>
              <a:t>https://developingchild.harvard.edu/resources/three-early-childhood-development-principles-improve-child-family-outcomes/#strengthen-skills</a:t>
            </a:r>
            <a:r>
              <a:rPr lang="en-US" sz="1600" dirty="0"/>
              <a:t> </a:t>
            </a:r>
          </a:p>
        </p:txBody>
      </p:sp>
      <p:sp>
        <p:nvSpPr>
          <p:cNvPr id="9" name="Content Placeholder 2"/>
          <p:cNvSpPr>
            <a:spLocks noGrp="1"/>
          </p:cNvSpPr>
          <p:nvPr>
            <p:ph idx="1"/>
          </p:nvPr>
        </p:nvSpPr>
        <p:spPr>
          <a:xfrm>
            <a:off x="496658" y="1920055"/>
            <a:ext cx="5280784" cy="2267749"/>
          </a:xfrm>
        </p:spPr>
        <p:txBody>
          <a:bodyPr>
            <a:noAutofit/>
          </a:bodyPr>
          <a:lstStyle/>
          <a:p>
            <a:pPr marL="457200" indent="-457200">
              <a:spcBef>
                <a:spcPts val="1200"/>
              </a:spcBef>
              <a:spcAft>
                <a:spcPts val="600"/>
              </a:spcAft>
              <a:buFont typeface="+mj-lt"/>
              <a:buAutoNum type="arabicPeriod"/>
            </a:pPr>
            <a:r>
              <a:rPr lang="en-US" sz="2800" b="1" dirty="0"/>
              <a:t>Support Responsive Relationships</a:t>
            </a:r>
          </a:p>
          <a:p>
            <a:pPr marL="457200" indent="-457200">
              <a:spcBef>
                <a:spcPts val="1200"/>
              </a:spcBef>
              <a:spcAft>
                <a:spcPts val="600"/>
              </a:spcAft>
              <a:buFont typeface="+mj-lt"/>
              <a:buAutoNum type="arabicPeriod"/>
            </a:pPr>
            <a:r>
              <a:rPr lang="en-US" sz="2800" b="1" dirty="0"/>
              <a:t>Strengthen Core Life Skills</a:t>
            </a:r>
          </a:p>
          <a:p>
            <a:pPr marL="457200" indent="-457200">
              <a:spcBef>
                <a:spcPts val="1200"/>
              </a:spcBef>
              <a:spcAft>
                <a:spcPts val="600"/>
              </a:spcAft>
              <a:buFont typeface="+mj-lt"/>
              <a:buAutoNum type="arabicPeriod"/>
            </a:pPr>
            <a:r>
              <a:rPr lang="en-US" sz="2800" b="1" dirty="0"/>
              <a:t>Reduce Sources of Stress</a:t>
            </a:r>
          </a:p>
        </p:txBody>
      </p:sp>
    </p:spTree>
    <p:extLst>
      <p:ext uri="{BB962C8B-B14F-4D97-AF65-F5344CB8AC3E}">
        <p14:creationId xmlns:p14="http://schemas.microsoft.com/office/powerpoint/2010/main" val="717404453"/>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112" y="311544"/>
            <a:ext cx="10200216" cy="1093136"/>
          </a:xfrm>
        </p:spPr>
        <p:txBody>
          <a:bodyPr>
            <a:noAutofit/>
          </a:bodyPr>
          <a:lstStyle/>
          <a:p>
            <a:r>
              <a:rPr lang="en-US" sz="4800" dirty="0"/>
              <a:t>1. Support Responsive Relationships</a:t>
            </a:r>
          </a:p>
        </p:txBody>
      </p:sp>
      <p:sp>
        <p:nvSpPr>
          <p:cNvPr id="3" name="Content Placeholder 2"/>
          <p:cNvSpPr>
            <a:spLocks noGrp="1"/>
          </p:cNvSpPr>
          <p:nvPr>
            <p:ph idx="1"/>
          </p:nvPr>
        </p:nvSpPr>
        <p:spPr>
          <a:xfrm>
            <a:off x="2438128" y="3869661"/>
            <a:ext cx="9331152" cy="2087001"/>
          </a:xfrm>
          <a:solidFill>
            <a:schemeClr val="accent6">
              <a:lumMod val="20000"/>
              <a:lumOff val="80000"/>
            </a:schemeClr>
          </a:solidFill>
        </p:spPr>
        <p:txBody>
          <a:bodyPr anchor="ctr">
            <a:noAutofit/>
          </a:bodyPr>
          <a:lstStyle/>
          <a:p>
            <a:pPr>
              <a:lnSpc>
                <a:spcPct val="120000"/>
              </a:lnSpc>
              <a:buFont typeface="Wingdings" panose="05000000000000000000" pitchFamily="2" charset="2"/>
              <a:buChar char="Ø"/>
            </a:pPr>
            <a:r>
              <a:rPr lang="en-US" sz="2000" b="1" dirty="0"/>
              <a:t>Adult–Provider relationships </a:t>
            </a:r>
            <a:r>
              <a:rPr lang="en-US" sz="2000" dirty="0"/>
              <a:t>build resilience through support &amp; hope</a:t>
            </a:r>
          </a:p>
          <a:p>
            <a:pPr>
              <a:lnSpc>
                <a:spcPct val="120000"/>
              </a:lnSpc>
              <a:buFont typeface="Wingdings" panose="05000000000000000000" pitchFamily="2" charset="2"/>
              <a:buChar char="Ø"/>
            </a:pPr>
            <a:r>
              <a:rPr lang="en-US" sz="2000" dirty="0"/>
              <a:t>“[W]hen adults are supported and can model responsive relationships with each other and with children, the benefits come full circle, ultimately helping children become healthy, responsive parents themselves.” </a:t>
            </a:r>
            <a:r>
              <a:rPr lang="en-US" sz="2000" i="1" dirty="0"/>
              <a:t>Center for the Developing Child at Harvard University </a:t>
            </a:r>
            <a:endParaRPr lang="en-US" sz="2000" dirty="0"/>
          </a:p>
        </p:txBody>
      </p:sp>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2"/>
          <p:cNvSpPr txBox="1">
            <a:spLocks/>
          </p:cNvSpPr>
          <p:nvPr/>
        </p:nvSpPr>
        <p:spPr>
          <a:xfrm>
            <a:off x="677334" y="1502440"/>
            <a:ext cx="8790516" cy="2171700"/>
          </a:xfrm>
          <a:prstGeom prst="rect">
            <a:avLst/>
          </a:prstGeom>
          <a:solidFill>
            <a:schemeClr val="accent3">
              <a:lumMod val="20000"/>
              <a:lumOff val="80000"/>
            </a:schemeClr>
          </a:solidFill>
        </p:spPr>
        <p:txBody>
          <a:bodyPr vert="horz" lIns="91440" tIns="45720" rIns="91440" bIns="45720" rtlCol="0" anchor="ct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120000"/>
              </a:lnSpc>
              <a:buFont typeface="Wingdings" panose="05000000000000000000" pitchFamily="2" charset="2"/>
              <a:buChar char="Ø"/>
            </a:pPr>
            <a:r>
              <a:rPr lang="en-US" sz="2000" b="1" dirty="0"/>
              <a:t>Child–Adult relationships</a:t>
            </a:r>
            <a:r>
              <a:rPr lang="en-US" sz="2000" dirty="0"/>
              <a:t>, “serve &amp; return”, promote healthy brain development </a:t>
            </a:r>
            <a:r>
              <a:rPr lang="en-US" sz="2000" i="1" dirty="0"/>
              <a:t>and </a:t>
            </a:r>
            <a:r>
              <a:rPr lang="en-US" sz="2000" dirty="0"/>
              <a:t>buffer challenges &amp; stress</a:t>
            </a:r>
          </a:p>
          <a:p>
            <a:pPr>
              <a:lnSpc>
                <a:spcPct val="120000"/>
              </a:lnSpc>
              <a:buFont typeface="Wingdings" panose="05000000000000000000" pitchFamily="2" charset="2"/>
              <a:buChar char="Ø"/>
            </a:pPr>
            <a:r>
              <a:rPr lang="en-US" sz="2000" dirty="0"/>
              <a:t>“The more healthy relationships a child has, the more likely he will be to recover from trauma and thrive. Relationships are the agents of change and the most powerful therapy is human love.” </a:t>
            </a:r>
            <a:r>
              <a:rPr lang="en-US" sz="2000" i="1" dirty="0"/>
              <a:t>Bruce Perry, MD</a:t>
            </a:r>
            <a:endParaRPr lang="en-US" sz="2000" dirty="0"/>
          </a:p>
        </p:txBody>
      </p:sp>
    </p:spTree>
    <p:extLst>
      <p:ext uri="{BB962C8B-B14F-4D97-AF65-F5344CB8AC3E}">
        <p14:creationId xmlns:p14="http://schemas.microsoft.com/office/powerpoint/2010/main" val="958296945"/>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200216" cy="1320800"/>
          </a:xfrm>
        </p:spPr>
        <p:txBody>
          <a:bodyPr>
            <a:noAutofit/>
          </a:bodyPr>
          <a:lstStyle/>
          <a:p>
            <a:r>
              <a:rPr lang="en-US" sz="4800" dirty="0"/>
              <a:t>Brain/Body Response to Trauma</a:t>
            </a:r>
          </a:p>
        </p:txBody>
      </p:sp>
      <p:pic>
        <p:nvPicPr>
          <p:cNvPr id="4"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a:stretch>
            <a:fillRect/>
          </a:stretch>
        </p:blipFill>
        <p:spPr>
          <a:xfrm>
            <a:off x="2113523" y="2188276"/>
            <a:ext cx="7327838" cy="2600728"/>
          </a:xfrm>
          <a:prstGeom prst="rect">
            <a:avLst/>
          </a:prstGeom>
        </p:spPr>
      </p:pic>
    </p:spTree>
    <p:extLst>
      <p:ext uri="{BB962C8B-B14F-4D97-AF65-F5344CB8AC3E}">
        <p14:creationId xmlns:p14="http://schemas.microsoft.com/office/powerpoint/2010/main" val="2757326970"/>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a:stretch>
            <a:fillRect/>
          </a:stretch>
        </p:blipFill>
        <p:spPr>
          <a:xfrm>
            <a:off x="5797396" y="813005"/>
            <a:ext cx="5192665" cy="5285137"/>
          </a:xfrm>
          <a:prstGeom prst="rect">
            <a:avLst/>
          </a:prstGeom>
        </p:spPr>
      </p:pic>
      <p:pic>
        <p:nvPicPr>
          <p:cNvPr id="19" name="Picture 18"/>
          <p:cNvPicPr>
            <a:picLocks noChangeAspect="1"/>
          </p:cNvPicPr>
          <p:nvPr/>
        </p:nvPicPr>
        <p:blipFill>
          <a:blip r:embed="rId4"/>
          <a:stretch>
            <a:fillRect/>
          </a:stretch>
        </p:blipFill>
        <p:spPr>
          <a:xfrm>
            <a:off x="734544" y="937517"/>
            <a:ext cx="5062852" cy="5249833"/>
          </a:xfrm>
          <a:prstGeom prst="rect">
            <a:avLst/>
          </a:prstGeom>
        </p:spPr>
      </p:pic>
      <p:sp>
        <p:nvSpPr>
          <p:cNvPr id="20" name="TextBox 19"/>
          <p:cNvSpPr txBox="1"/>
          <p:nvPr/>
        </p:nvSpPr>
        <p:spPr>
          <a:xfrm>
            <a:off x="734544" y="116434"/>
            <a:ext cx="5062852" cy="821083"/>
          </a:xfrm>
          <a:prstGeom prst="rect">
            <a:avLst/>
          </a:prstGeom>
          <a:noFill/>
        </p:spPr>
        <p:txBody>
          <a:bodyPr wrap="square" lIns="81620" tIns="40811" rIns="81620" bIns="40811" rtlCol="0">
            <a:spAutoFit/>
          </a:bodyPr>
          <a:lstStyle/>
          <a:p>
            <a:pPr algn="ctr" defTabSz="685800" fontAlgn="base">
              <a:spcBef>
                <a:spcPct val="0"/>
              </a:spcBef>
              <a:spcAft>
                <a:spcPct val="0"/>
              </a:spcAft>
              <a:defRPr/>
            </a:pPr>
            <a:r>
              <a:rPr lang="en-US" sz="2400" dirty="0">
                <a:solidFill>
                  <a:schemeClr val="bg2">
                    <a:lumMod val="10000"/>
                  </a:schemeClr>
                </a:solidFill>
                <a:latin typeface="Candara" panose="020E0502030303020204" pitchFamily="34" charset="0"/>
                <a:cs typeface="Arial" panose="020B0604020202020204" pitchFamily="34" charset="0"/>
              </a:rPr>
              <a:t>Brain Energy Allocation When Regulated</a:t>
            </a:r>
          </a:p>
        </p:txBody>
      </p:sp>
      <p:sp>
        <p:nvSpPr>
          <p:cNvPr id="21" name="TextBox 20"/>
          <p:cNvSpPr txBox="1"/>
          <p:nvPr/>
        </p:nvSpPr>
        <p:spPr>
          <a:xfrm>
            <a:off x="5797396" y="116434"/>
            <a:ext cx="5192665" cy="821083"/>
          </a:xfrm>
          <a:prstGeom prst="rect">
            <a:avLst/>
          </a:prstGeom>
          <a:noFill/>
        </p:spPr>
        <p:txBody>
          <a:bodyPr wrap="square" lIns="81620" tIns="40811" rIns="81620" bIns="40811" rtlCol="0">
            <a:spAutoFit/>
          </a:bodyPr>
          <a:lstStyle/>
          <a:p>
            <a:pPr algn="ctr" defTabSz="685800" fontAlgn="base">
              <a:spcBef>
                <a:spcPct val="0"/>
              </a:spcBef>
              <a:spcAft>
                <a:spcPct val="0"/>
              </a:spcAft>
              <a:defRPr/>
            </a:pPr>
            <a:r>
              <a:rPr lang="en-US" sz="2400" dirty="0">
                <a:solidFill>
                  <a:schemeClr val="bg2">
                    <a:lumMod val="10000"/>
                  </a:schemeClr>
                </a:solidFill>
                <a:latin typeface="Candara" panose="020E0502030303020204" pitchFamily="34" charset="0"/>
                <a:cs typeface="Arial" panose="020B0604020202020204" pitchFamily="34" charset="0"/>
              </a:rPr>
              <a:t>Brain Energy Allocation When Experiencing Harm</a:t>
            </a:r>
          </a:p>
        </p:txBody>
      </p:sp>
      <p:sp>
        <p:nvSpPr>
          <p:cNvPr id="22" name="TextBox 21"/>
          <p:cNvSpPr txBox="1"/>
          <p:nvPr/>
        </p:nvSpPr>
        <p:spPr>
          <a:xfrm rot="10800000" flipV="1">
            <a:off x="9396255" y="1424248"/>
            <a:ext cx="2566244" cy="2031325"/>
          </a:xfrm>
          <a:prstGeom prst="rect">
            <a:avLst/>
          </a:prstGeom>
          <a:noFill/>
        </p:spPr>
        <p:txBody>
          <a:bodyPr wrap="square" lIns="91440" tIns="45720" rIns="91440" bIns="45720" rtlCol="0" anchor="t">
            <a:spAutoFit/>
          </a:bodyPr>
          <a:lstStyle/>
          <a:p>
            <a:pPr algn="r" defTabSz="685800">
              <a:defRPr/>
            </a:pPr>
            <a:r>
              <a:rPr lang="en-US" dirty="0">
                <a:solidFill>
                  <a:srgbClr val="000000"/>
                </a:solidFill>
              </a:rPr>
              <a:t>Adapted from Holt &amp; Jordan, Ohio DoE based on Perry, B. (2006);  Courtesy of Leora Wolf-Prusan, Pacific Southwest MHTTC</a:t>
            </a:r>
            <a:endParaRPr lang="en-US" dirty="0">
              <a:solidFill>
                <a:srgbClr val="000000"/>
              </a:solidFill>
              <a:cs typeface="Calibri"/>
            </a:endParaRPr>
          </a:p>
        </p:txBody>
      </p:sp>
      <p:pic>
        <p:nvPicPr>
          <p:cNvPr id="7" name="Picture 1">
            <a:extLst>
              <a:ext uri="{FF2B5EF4-FFF2-40B4-BE49-F238E27FC236}">
                <a16:creationId xmlns:a16="http://schemas.microsoft.com/office/drawing/2014/main" id="{E44DEEB4-88BA-42EE-9BF5-E0F59587765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86094" y="6041362"/>
            <a:ext cx="3420540" cy="698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09799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67A8616F49C214EBF48B3B3A5040748" ma:contentTypeVersion="11" ma:contentTypeDescription="Create a new document." ma:contentTypeScope="" ma:versionID="0b5519dc046ef5e7239a4748543891fb">
  <xsd:schema xmlns:xsd="http://www.w3.org/2001/XMLSchema" xmlns:xs="http://www.w3.org/2001/XMLSchema" xmlns:p="http://schemas.microsoft.com/office/2006/metadata/properties" xmlns:ns2="bac928cc-b4c5-4aa0-91c6-070a9d3f3412" xmlns:ns3="c1f88acd-0c25-41d2-ae93-87255261f4ff" targetNamespace="http://schemas.microsoft.com/office/2006/metadata/properties" ma:root="true" ma:fieldsID="f000f0f01c8e33d57f91919a679c9ba0" ns2:_="" ns3:_="">
    <xsd:import namespace="bac928cc-b4c5-4aa0-91c6-070a9d3f3412"/>
    <xsd:import namespace="c1f88acd-0c25-41d2-ae93-87255261f4f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c928cc-b4c5-4aa0-91c6-070a9d3f34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f88acd-0c25-41d2-ae93-87255261f4f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90B76F-005A-43C9-B5F0-D399CBA05D83}">
  <ds:schemaRefs>
    <ds:schemaRef ds:uri="c999920d-d9b2-4ca2-9d03-9b7a74afb6cb"/>
    <ds:schemaRef ds:uri="http://purl.org/dc/terms/"/>
    <ds:schemaRef ds:uri="http://www.w3.org/XML/1998/namespace"/>
    <ds:schemaRef ds:uri="http://purl.org/dc/dcmitype/"/>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887d7ccb-fdfb-4585-aeb1-e000dbea8520"/>
    <ds:schemaRef ds:uri="http://schemas.microsoft.com/office/2006/metadata/properties"/>
  </ds:schemaRefs>
</ds:datastoreItem>
</file>

<file path=customXml/itemProps2.xml><?xml version="1.0" encoding="utf-8"?>
<ds:datastoreItem xmlns:ds="http://schemas.openxmlformats.org/officeDocument/2006/customXml" ds:itemID="{CA9CEDD6-4F53-470E-9E42-44832FFF70D0}">
  <ds:schemaRefs>
    <ds:schemaRef ds:uri="http://schemas.microsoft.com/sharepoint/v3/contenttype/forms"/>
  </ds:schemaRefs>
</ds:datastoreItem>
</file>

<file path=customXml/itemProps3.xml><?xml version="1.0" encoding="utf-8"?>
<ds:datastoreItem xmlns:ds="http://schemas.openxmlformats.org/officeDocument/2006/customXml" ds:itemID="{226C617A-04A4-40D0-BC71-E0DCABDEA093}"/>
</file>

<file path=docProps/app.xml><?xml version="1.0" encoding="utf-8"?>
<Properties xmlns="http://schemas.openxmlformats.org/officeDocument/2006/extended-properties" xmlns:vt="http://schemas.openxmlformats.org/officeDocument/2006/docPropsVTypes">
  <TotalTime>3146</TotalTime>
  <Words>1564</Words>
  <Application>Microsoft Office PowerPoint</Application>
  <PresentationFormat>Widescreen</PresentationFormat>
  <Paragraphs>115</Paragraphs>
  <Slides>21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Candara</vt:lpstr>
      <vt:lpstr>Trebuchet MS</vt:lpstr>
      <vt:lpstr>Wingdings</vt:lpstr>
      <vt:lpstr>Wingdings 3</vt:lpstr>
      <vt:lpstr>Facet</vt:lpstr>
      <vt:lpstr>Trauma-Informed Interventions for Families with Young Children</vt:lpstr>
      <vt:lpstr>Topics for Today</vt:lpstr>
      <vt:lpstr>Self-Awareness is Key</vt:lpstr>
      <vt:lpstr>Poll #1</vt:lpstr>
      <vt:lpstr>Trauma</vt:lpstr>
      <vt:lpstr>Three Key Strategies to Support Children</vt:lpstr>
      <vt:lpstr>1. Support Responsive Relationships</vt:lpstr>
      <vt:lpstr>Brain/Body Response to Trauma</vt:lpstr>
      <vt:lpstr>PowerPoint Presentation</vt:lpstr>
      <vt:lpstr>Poll #2</vt:lpstr>
      <vt:lpstr>2. Strengthen Core Life Skills</vt:lpstr>
      <vt:lpstr>Self-Regulation requires  Co-Regulation</vt:lpstr>
      <vt:lpstr>3. Reduce or Buffer Sources of Stress</vt:lpstr>
      <vt:lpstr>PowerPoint Presentation</vt:lpstr>
      <vt:lpstr>HOPE:  Health Outcomes From Positive Experiences</vt:lpstr>
      <vt:lpstr>Positive Childhood Experiences (PCEs)</vt:lpstr>
      <vt:lpstr>4 Key Positive Experiences  (Sege &amp; Harper Browne, 2017)</vt:lpstr>
      <vt:lpstr>Indicators of Flourishing in Children (Bethell, Gombojov &amp; Whitaker, 2019)</vt:lpstr>
      <vt:lpstr>Finding &amp; Securing  Trauma-Focused Interventions </vt:lpstr>
      <vt:lpstr>Bottom Line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Weber, Stephanie (Steph)</dc:creator>
  <cp:lastModifiedBy>Gooden, Caroline J.</cp:lastModifiedBy>
  <cp:revision>120</cp:revision>
  <dcterms:created xsi:type="dcterms:W3CDTF">2020-08-05T13:00:35Z</dcterms:created>
  <dcterms:modified xsi:type="dcterms:W3CDTF">2021-09-20T17:47:00Z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0x010100067A8616F49C214EBF48B3B3A5040748</vt:lpwstr>
  </property>
</Properties>
</file>