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7" r:id="rId5"/>
    <p:sldId id="290" r:id="rId6"/>
    <p:sldId id="269" r:id="rId7"/>
    <p:sldId id="270" r:id="rId8"/>
    <p:sldId id="275" r:id="rId9"/>
    <p:sldId id="280" r:id="rId10"/>
    <p:sldId id="276" r:id="rId11"/>
    <p:sldId id="277" r:id="rId12"/>
    <p:sldId id="278" r:id="rId13"/>
    <p:sldId id="279" r:id="rId14"/>
    <p:sldId id="281" r:id="rId15"/>
    <p:sldId id="285" r:id="rId16"/>
    <p:sldId id="282" r:id="rId17"/>
    <p:sldId id="284" r:id="rId18"/>
    <p:sldId id="283" r:id="rId19"/>
    <p:sldId id="288" r:id="rId20"/>
    <p:sldId id="286" r:id="rId21"/>
    <p:sldId id="291" r:id="rId22"/>
    <p:sldId id="287" r:id="rId23"/>
    <p:sldId id="294" r:id="rId24"/>
    <p:sldId id="289" r:id="rId25"/>
    <p:sldId id="265" r:id="rId26"/>
    <p:sldId id="292" r:id="rId27"/>
    <p:sldId id="293" r:id="rId28"/>
    <p:sldId id="295" r:id="rId29"/>
    <p:sldId id="296" r:id="rId30"/>
    <p:sldId id="297" r:id="rId31"/>
    <p:sldId id="298"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8" d="100"/>
          <a:sy n="108" d="100"/>
        </p:scale>
        <p:origin x="654" y="10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 Not all of these are signs that a family may be struggling with substance abuse or relapse. Other factors must be included such as; lack of transportation, lack of natural supports, </a:t>
            </a:r>
            <a:r>
              <a:rPr lang="en-US" dirty="0" err="1"/>
              <a:t>etc</a:t>
            </a:r>
            <a:r>
              <a:rPr lang="en-US" dirty="0"/>
              <a:t>…. There is no magic check list to show that people are using. Think about doctors and lawyers who function normally and them come out as a user. It could be anyone here.</a:t>
            </a:r>
          </a:p>
          <a:p>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14</a:t>
            </a:fld>
            <a:endParaRPr lang="en-US"/>
          </a:p>
        </p:txBody>
      </p:sp>
    </p:spTree>
    <p:extLst>
      <p:ext uri="{BB962C8B-B14F-4D97-AF65-F5344CB8AC3E}">
        <p14:creationId xmlns:p14="http://schemas.microsoft.com/office/powerpoint/2010/main" val="198720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have lives outside of treatment and services. Sometimes we forget that. Families have issues with transportation, housing, child care, etc. Families may have to balance multiple issues at one time and also try and maintain their recovery.</a:t>
            </a:r>
          </a:p>
        </p:txBody>
      </p:sp>
      <p:sp>
        <p:nvSpPr>
          <p:cNvPr id="4" name="Slide Number Placeholder 3"/>
          <p:cNvSpPr>
            <a:spLocks noGrp="1"/>
          </p:cNvSpPr>
          <p:nvPr>
            <p:ph type="sldNum" sz="quarter" idx="5"/>
          </p:nvPr>
        </p:nvSpPr>
        <p:spPr/>
        <p:txBody>
          <a:bodyPr/>
          <a:lstStyle/>
          <a:p>
            <a:fld id="{5534C2EF-8A97-4DAF-B099-E567883644D6}" type="slidenum">
              <a:rPr lang="en-US" smtClean="0"/>
              <a:t>15</a:t>
            </a:fld>
            <a:endParaRPr lang="en-US"/>
          </a:p>
        </p:txBody>
      </p:sp>
    </p:spTree>
    <p:extLst>
      <p:ext uri="{BB962C8B-B14F-4D97-AF65-F5344CB8AC3E}">
        <p14:creationId xmlns:p14="http://schemas.microsoft.com/office/powerpoint/2010/main" val="75299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Peer Support Specialist have lived experience within the systems of care. They have experience in navigating these systems and coming out the other side of these systems…</a:t>
            </a:r>
          </a:p>
          <a:p>
            <a:pPr marL="228600" indent="-228600">
              <a:buAutoNum type="arabicParenR"/>
            </a:pPr>
            <a:r>
              <a:rPr lang="en-US" dirty="0"/>
              <a:t>When peer supports share their stories they show families that recovery is possible. “I did it and so can you”.</a:t>
            </a:r>
          </a:p>
          <a:p>
            <a:pPr marL="228600" indent="-228600">
              <a:buAutoNum type="arabicParenR"/>
            </a:pPr>
            <a:r>
              <a:rPr lang="en-US" dirty="0"/>
              <a:t>Peers know where to locate services and supports in their communities. They have used these services and supports for their own families.</a:t>
            </a:r>
          </a:p>
          <a:p>
            <a:pPr marL="228600" indent="-228600">
              <a:buAutoNum type="arabicParenR"/>
            </a:pPr>
            <a:r>
              <a:rPr lang="en-US" dirty="0"/>
              <a:t>I used to tell the families and parents that I worked with that, “If you feel hopeless and have no hope then I will hold the hope for you until you can hold it for yourself.” That showed families that they have someone in their corner that is on their side. </a:t>
            </a:r>
          </a:p>
          <a:p>
            <a:pPr marL="228600" indent="-228600">
              <a:buAutoNum type="arabicParenR"/>
            </a:pPr>
            <a:endParaRPr lang="en-US" dirty="0"/>
          </a:p>
          <a:p>
            <a:pPr marL="228600" indent="-228600">
              <a:buAutoNum type="arabicParenR"/>
            </a:pPr>
            <a:endParaRPr lang="en-US" dirty="0"/>
          </a:p>
          <a:p>
            <a:pPr marL="228600" indent="-228600">
              <a:buAutoNum type="arabicParenR"/>
            </a:pPr>
            <a:r>
              <a:rPr lang="en-US" dirty="0"/>
              <a:t> </a:t>
            </a:r>
          </a:p>
        </p:txBody>
      </p:sp>
      <p:sp>
        <p:nvSpPr>
          <p:cNvPr id="4" name="Slide Number Placeholder 3"/>
          <p:cNvSpPr>
            <a:spLocks noGrp="1"/>
          </p:cNvSpPr>
          <p:nvPr>
            <p:ph type="sldNum" sz="quarter" idx="5"/>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385590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Families may be going through something that is not related to substance abuse. This is when we need to use positive and strength-based communication to ask them how they are doing. Let them know that you care and that you are there for them. </a:t>
            </a:r>
          </a:p>
        </p:txBody>
      </p:sp>
      <p:sp>
        <p:nvSpPr>
          <p:cNvPr id="4" name="Slide Number Placeholder 3"/>
          <p:cNvSpPr>
            <a:spLocks noGrp="1"/>
          </p:cNvSpPr>
          <p:nvPr>
            <p:ph type="sldNum" sz="quarter" idx="5"/>
          </p:nvPr>
        </p:nvSpPr>
        <p:spPr/>
        <p:txBody>
          <a:bodyPr/>
          <a:lstStyle/>
          <a:p>
            <a:fld id="{5534C2EF-8A97-4DAF-B099-E567883644D6}" type="slidenum">
              <a:rPr lang="en-US" smtClean="0"/>
              <a:t>19</a:t>
            </a:fld>
            <a:endParaRPr lang="en-US"/>
          </a:p>
        </p:txBody>
      </p:sp>
    </p:spTree>
    <p:extLst>
      <p:ext uri="{BB962C8B-B14F-4D97-AF65-F5344CB8AC3E}">
        <p14:creationId xmlns:p14="http://schemas.microsoft.com/office/powerpoint/2010/main" val="393972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21</a:t>
            </a:fld>
            <a:endParaRPr lang="en-US"/>
          </a:p>
        </p:txBody>
      </p:sp>
    </p:spTree>
    <p:extLst>
      <p:ext uri="{BB962C8B-B14F-4D97-AF65-F5344CB8AC3E}">
        <p14:creationId xmlns:p14="http://schemas.microsoft.com/office/powerpoint/2010/main" val="151680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23</a:t>
            </a:fld>
            <a:endParaRPr lang="en-US"/>
          </a:p>
        </p:txBody>
      </p:sp>
    </p:spTree>
    <p:extLst>
      <p:ext uri="{BB962C8B-B14F-4D97-AF65-F5344CB8AC3E}">
        <p14:creationId xmlns:p14="http://schemas.microsoft.com/office/powerpoint/2010/main" val="68746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9/23/2021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9/23/2021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9/23/2021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9/23/2021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9/23/2021</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9/23/2021</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9/23/2021</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9/23/2021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9/23/2021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9/23/2021</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cuteach.com/lessons/respectful-conversations-in-reading/"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indhelpnowky.org/" TargetMode="External"/><Relationship Id="rId7" Type="http://schemas.openxmlformats.org/officeDocument/2006/relationships/hyperlink" Target="https://pixabay.com/en/help-button-red-emergency-support-153094/"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dbhdid.ky.gov/dbh/documents/kmm/infosheet.pdf" TargetMode="External"/><Relationship Id="rId4" Type="http://schemas.openxmlformats.org/officeDocument/2006/relationships/hyperlink" Target="http://www.kyhands.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rugabuse.gov/nidamed-medical-health-professionals/health-professions-education/words-matter-terms-to-use-avoid-when-talking-about-addictio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pixabay.com/en/help-button-red-emergency-support-153094/" TargetMode="External"/><Relationship Id="rId5" Type="http://schemas.openxmlformats.org/officeDocument/2006/relationships/image" Target="../media/image11.png"/><Relationship Id="rId4" Type="http://schemas.openxmlformats.org/officeDocument/2006/relationships/hyperlink" Target="https://www.shatterproof.org/sites/default/files/2021-02/Stigma-AddictionLanguageGuide-v3.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rugabuse.gov/drug-topics/addiction-science/words-matter-preferred-language-talking-about-addiction" TargetMode="External"/><Relationship Id="rId2" Type="http://schemas.openxmlformats.org/officeDocument/2006/relationships/hyperlink" Target="https://www.shatterproof.org/sites/default/files/2021-02/Stigma-AddictionLanguageGuide-v3.pdf" TargetMode="External"/><Relationship Id="rId1" Type="http://schemas.openxmlformats.org/officeDocument/2006/relationships/slideLayout" Target="../slideLayouts/slideLayout2.xml"/><Relationship Id="rId4" Type="http://schemas.openxmlformats.org/officeDocument/2006/relationships/hyperlink" Target="https://www.drugabuse.gov/nidamed-medical-health-professionals/health-professions-education/words-matter-language-showing-compassion-care-women-infants-families-communities-impacted-substance-use-disord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Respectful Conversations with Families Experiencing Substance Use Disorders and the Vital Role of Peer Support</a:t>
            </a:r>
          </a:p>
        </p:txBody>
      </p:sp>
      <p:sp>
        <p:nvSpPr>
          <p:cNvPr id="3" name="Subtitle 2"/>
          <p:cNvSpPr>
            <a:spLocks noGrp="1"/>
          </p:cNvSpPr>
          <p:nvPr>
            <p:ph type="subTitle" idx="1"/>
          </p:nvPr>
        </p:nvSpPr>
        <p:spPr/>
        <p:txBody>
          <a:bodyPr>
            <a:normAutofit fontScale="85000" lnSpcReduction="20000"/>
          </a:bodyPr>
          <a:lstStyle/>
          <a:p>
            <a:r>
              <a:rPr lang="en-US" dirty="0"/>
              <a:t>Tonya Jernigan, LCSW, UK Pediatric Forensic Medicine</a:t>
            </a:r>
          </a:p>
          <a:p>
            <a:r>
              <a:rPr lang="en-US" dirty="0"/>
              <a:t>Amanda Metcalf, System of Care Family Leadership Coordinator, Kentucky Partnership for Families and Children, Inc. </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7B9-7B88-4AA1-BF71-34D7AF262339}"/>
              </a:ext>
            </a:extLst>
          </p:cNvPr>
          <p:cNvSpPr>
            <a:spLocks noGrp="1"/>
          </p:cNvSpPr>
          <p:nvPr>
            <p:ph type="title"/>
          </p:nvPr>
        </p:nvSpPr>
        <p:spPr>
          <a:xfrm>
            <a:off x="838200" y="296863"/>
            <a:ext cx="9829800" cy="1082674"/>
          </a:xfrm>
        </p:spPr>
        <p:txBody>
          <a:bodyPr/>
          <a:lstStyle/>
          <a:p>
            <a:pPr algn="ctr"/>
            <a:r>
              <a:rPr lang="en-US" dirty="0"/>
              <a:t>What is the Best way to Talk About Substance Use Disorders?</a:t>
            </a:r>
          </a:p>
        </p:txBody>
      </p:sp>
      <p:sp>
        <p:nvSpPr>
          <p:cNvPr id="5" name="TextBox 4">
            <a:extLst>
              <a:ext uri="{FF2B5EF4-FFF2-40B4-BE49-F238E27FC236}">
                <a16:creationId xmlns:a16="http://schemas.microsoft.com/office/drawing/2014/main" id="{253C820F-77D1-4B44-8D08-23A1C53E92D0}"/>
              </a:ext>
            </a:extLst>
          </p:cNvPr>
          <p:cNvSpPr txBox="1"/>
          <p:nvPr/>
        </p:nvSpPr>
        <p:spPr>
          <a:xfrm>
            <a:off x="7162800" y="6019800"/>
            <a:ext cx="2057400" cy="246221"/>
          </a:xfrm>
          <a:prstGeom prst="rect">
            <a:avLst/>
          </a:prstGeom>
          <a:noFill/>
        </p:spPr>
        <p:txBody>
          <a:bodyPr wrap="square" rtlCol="0">
            <a:spAutoFit/>
          </a:bodyPr>
          <a:lstStyle/>
          <a:p>
            <a:r>
              <a:rPr lang="en-US" sz="1000" dirty="0"/>
              <a:t>National Institute on Drug Abuse</a:t>
            </a:r>
          </a:p>
        </p:txBody>
      </p:sp>
      <p:pic>
        <p:nvPicPr>
          <p:cNvPr id="7" name="Content Placeholder 6">
            <a:extLst>
              <a:ext uri="{FF2B5EF4-FFF2-40B4-BE49-F238E27FC236}">
                <a16:creationId xmlns:a16="http://schemas.microsoft.com/office/drawing/2014/main" id="{C3406DD7-76F0-4B4F-B4BF-53E4CF2C071A}"/>
              </a:ext>
            </a:extLst>
          </p:cNvPr>
          <p:cNvPicPr>
            <a:picLocks noGrp="1" noChangeAspect="1"/>
          </p:cNvPicPr>
          <p:nvPr>
            <p:ph idx="1"/>
          </p:nvPr>
        </p:nvPicPr>
        <p:blipFill>
          <a:blip r:embed="rId2"/>
          <a:stretch>
            <a:fillRect/>
          </a:stretch>
        </p:blipFill>
        <p:spPr>
          <a:xfrm>
            <a:off x="914400" y="1600200"/>
            <a:ext cx="10142220" cy="3429000"/>
          </a:xfrm>
          <a:prstGeom prst="rect">
            <a:avLst/>
          </a:prstGeom>
        </p:spPr>
      </p:pic>
    </p:spTree>
    <p:extLst>
      <p:ext uri="{BB962C8B-B14F-4D97-AF65-F5344CB8AC3E}">
        <p14:creationId xmlns:p14="http://schemas.microsoft.com/office/powerpoint/2010/main" val="209411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2C52-E558-4AF7-B811-6F3ACCCA7595}"/>
              </a:ext>
            </a:extLst>
          </p:cNvPr>
          <p:cNvSpPr>
            <a:spLocks noGrp="1"/>
          </p:cNvSpPr>
          <p:nvPr>
            <p:ph type="title"/>
          </p:nvPr>
        </p:nvSpPr>
        <p:spPr/>
        <p:txBody>
          <a:bodyPr/>
          <a:lstStyle/>
          <a:p>
            <a:pPr algn="ctr"/>
            <a:r>
              <a:rPr lang="en-US" dirty="0"/>
              <a:t>Words Matter</a:t>
            </a:r>
          </a:p>
        </p:txBody>
      </p:sp>
      <p:pic>
        <p:nvPicPr>
          <p:cNvPr id="6" name="Picture Placeholder 5">
            <a:extLst>
              <a:ext uri="{FF2B5EF4-FFF2-40B4-BE49-F238E27FC236}">
                <a16:creationId xmlns:a16="http://schemas.microsoft.com/office/drawing/2014/main" id="{D7057370-04D8-4785-8F2B-C69F7687AF92}"/>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694" r="2694"/>
          <a:stretch>
            <a:fillRect/>
          </a:stretch>
        </p:blipFill>
        <p:spPr>
          <a:xfrm>
            <a:off x="1006023" y="1932846"/>
            <a:ext cx="5089978" cy="2879184"/>
          </a:xfrm>
        </p:spPr>
      </p:pic>
      <p:sp>
        <p:nvSpPr>
          <p:cNvPr id="4" name="Text Placeholder 3">
            <a:extLst>
              <a:ext uri="{FF2B5EF4-FFF2-40B4-BE49-F238E27FC236}">
                <a16:creationId xmlns:a16="http://schemas.microsoft.com/office/drawing/2014/main" id="{1E69FB3F-BB92-4BB8-91D7-3695AC5420DE}"/>
              </a:ext>
            </a:extLst>
          </p:cNvPr>
          <p:cNvSpPr>
            <a:spLocks noGrp="1"/>
          </p:cNvSpPr>
          <p:nvPr>
            <p:ph type="body" sz="half" idx="2"/>
          </p:nvPr>
        </p:nvSpPr>
        <p:spPr/>
        <p:txBody>
          <a:bodyPr/>
          <a:lstStyle/>
          <a:p>
            <a:r>
              <a:rPr lang="en-US" dirty="0">
                <a:latin typeface="+mj-lt"/>
              </a:rPr>
              <a:t>“What we do and how we speak is either constructive or destructive. Choose to be constructive. Don’t be a bulldozer where life calls on you to be a builder.”</a:t>
            </a:r>
          </a:p>
          <a:p>
            <a:r>
              <a:rPr lang="en-US" dirty="0">
                <a:latin typeface="+mj-lt"/>
              </a:rPr>
              <a:t>~Cleo Wade, </a:t>
            </a:r>
            <a:r>
              <a:rPr lang="en-US" i="1" dirty="0">
                <a:latin typeface="+mj-lt"/>
              </a:rPr>
              <a:t>Heart Talk: Poetic Wisdom for a Better Life</a:t>
            </a:r>
          </a:p>
        </p:txBody>
      </p:sp>
    </p:spTree>
    <p:extLst>
      <p:ext uri="{BB962C8B-B14F-4D97-AF65-F5344CB8AC3E}">
        <p14:creationId xmlns:p14="http://schemas.microsoft.com/office/powerpoint/2010/main" val="14981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31CB3-12F1-459E-896D-C47FBF9F63E7}"/>
              </a:ext>
            </a:extLst>
          </p:cNvPr>
          <p:cNvSpPr>
            <a:spLocks noGrp="1"/>
          </p:cNvSpPr>
          <p:nvPr>
            <p:ph type="title"/>
          </p:nvPr>
        </p:nvSpPr>
        <p:spPr/>
        <p:txBody>
          <a:bodyPr/>
          <a:lstStyle/>
          <a:p>
            <a:pPr algn="ctr"/>
            <a:r>
              <a:rPr lang="en-US" dirty="0"/>
              <a:t>Shame and Stigma</a:t>
            </a:r>
          </a:p>
        </p:txBody>
      </p:sp>
      <p:sp>
        <p:nvSpPr>
          <p:cNvPr id="6" name="Content Placeholder 5">
            <a:extLst>
              <a:ext uri="{FF2B5EF4-FFF2-40B4-BE49-F238E27FC236}">
                <a16:creationId xmlns:a16="http://schemas.microsoft.com/office/drawing/2014/main" id="{87A88B72-6DC2-4654-AFAC-75F3AEFE0569}"/>
              </a:ext>
            </a:extLst>
          </p:cNvPr>
          <p:cNvSpPr>
            <a:spLocks noGrp="1"/>
          </p:cNvSpPr>
          <p:nvPr>
            <p:ph idx="1"/>
          </p:nvPr>
        </p:nvSpPr>
        <p:spPr/>
        <p:txBody>
          <a:bodyPr/>
          <a:lstStyle/>
          <a:p>
            <a:r>
              <a:rPr lang="en-US" dirty="0"/>
              <a:t>Stigma is society’s negative attitudes towards a group of people created by stereotypes, prejudices and discrimination. Stigma has historically been strong regarding issues of addiction (National Movement to End Addiction Stigma)</a:t>
            </a:r>
          </a:p>
          <a:p>
            <a:r>
              <a:rPr lang="en-US" dirty="0"/>
              <a:t>Individuals living with an active substance use disorder and in recovery often internalize that stigma – meaning they really begin to believe those stereotypes society tells them. They may believe they really are bad people.</a:t>
            </a:r>
          </a:p>
          <a:p>
            <a:r>
              <a:rPr lang="en-US" dirty="0"/>
              <a:t>Families will often avoid services and asking for help because they fear being put down, blamed and further shamed. </a:t>
            </a:r>
          </a:p>
          <a:p>
            <a:endParaRPr lang="en-US" dirty="0"/>
          </a:p>
        </p:txBody>
      </p:sp>
    </p:spTree>
    <p:extLst>
      <p:ext uri="{BB962C8B-B14F-4D97-AF65-F5344CB8AC3E}">
        <p14:creationId xmlns:p14="http://schemas.microsoft.com/office/powerpoint/2010/main" val="427220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42928F-9AB7-43F8-B850-551C4A9D08A3}"/>
              </a:ext>
            </a:extLst>
          </p:cNvPr>
          <p:cNvSpPr>
            <a:spLocks noGrp="1"/>
          </p:cNvSpPr>
          <p:nvPr>
            <p:ph type="title"/>
          </p:nvPr>
        </p:nvSpPr>
        <p:spPr/>
        <p:txBody>
          <a:bodyPr/>
          <a:lstStyle/>
          <a:p>
            <a:pPr algn="ctr"/>
            <a:r>
              <a:rPr lang="en-US" dirty="0"/>
              <a:t>How Can I Support a Family in Recovery?</a:t>
            </a:r>
          </a:p>
        </p:txBody>
      </p:sp>
    </p:spTree>
    <p:extLst>
      <p:ext uri="{BB962C8B-B14F-4D97-AF65-F5344CB8AC3E}">
        <p14:creationId xmlns:p14="http://schemas.microsoft.com/office/powerpoint/2010/main" val="164020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EA66-90F0-49D1-94D2-5485C3FBF807}"/>
              </a:ext>
            </a:extLst>
          </p:cNvPr>
          <p:cNvSpPr>
            <a:spLocks noGrp="1"/>
          </p:cNvSpPr>
          <p:nvPr>
            <p:ph type="title"/>
          </p:nvPr>
        </p:nvSpPr>
        <p:spPr/>
        <p:txBody>
          <a:bodyPr/>
          <a:lstStyle/>
          <a:p>
            <a:pPr algn="ctr"/>
            <a:r>
              <a:rPr lang="en-US" dirty="0"/>
              <a:t>Signs a family I am Serving is Struggling</a:t>
            </a:r>
          </a:p>
        </p:txBody>
      </p:sp>
      <p:sp>
        <p:nvSpPr>
          <p:cNvPr id="5" name="Content Placeholder 4">
            <a:extLst>
              <a:ext uri="{FF2B5EF4-FFF2-40B4-BE49-F238E27FC236}">
                <a16:creationId xmlns:a16="http://schemas.microsoft.com/office/drawing/2014/main" id="{978CCD35-23C1-47F9-BB7C-EDE7EA4E9371}"/>
              </a:ext>
            </a:extLst>
          </p:cNvPr>
          <p:cNvSpPr>
            <a:spLocks noGrp="1"/>
          </p:cNvSpPr>
          <p:nvPr>
            <p:ph idx="1"/>
          </p:nvPr>
        </p:nvSpPr>
        <p:spPr/>
        <p:txBody>
          <a:bodyPr/>
          <a:lstStyle/>
          <a:p>
            <a:r>
              <a:rPr lang="en-US" dirty="0"/>
              <a:t>Disclaimer: These signs are not a direct indication that a family is struggling with substance disorder or relapse.</a:t>
            </a:r>
          </a:p>
          <a:p>
            <a:r>
              <a:rPr lang="en-US" dirty="0"/>
              <a:t>It’s important to understand that substance disorder affects everyone differently.</a:t>
            </a:r>
          </a:p>
          <a:p>
            <a:r>
              <a:rPr lang="en-US" dirty="0"/>
              <a:t>Although there can be signs of substance issues, some families may never show those signs and will not “fit the mold” of what we think substance disorder looks like. Anyone can have a substance disorder.</a:t>
            </a:r>
          </a:p>
          <a:p>
            <a:r>
              <a:rPr lang="en-US" dirty="0"/>
              <a:t>However, when we fit all the pieces together and talk with the family, we can use this information to better understand the position the family is currently in. </a:t>
            </a:r>
          </a:p>
          <a:p>
            <a:endParaRPr lang="en-US" dirty="0"/>
          </a:p>
        </p:txBody>
      </p:sp>
    </p:spTree>
    <p:extLst>
      <p:ext uri="{BB962C8B-B14F-4D97-AF65-F5344CB8AC3E}">
        <p14:creationId xmlns:p14="http://schemas.microsoft.com/office/powerpoint/2010/main" val="34392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9947E-C4C3-4033-B774-E1DE13FB7731}"/>
              </a:ext>
            </a:extLst>
          </p:cNvPr>
          <p:cNvSpPr>
            <a:spLocks noGrp="1"/>
          </p:cNvSpPr>
          <p:nvPr>
            <p:ph type="title"/>
          </p:nvPr>
        </p:nvSpPr>
        <p:spPr/>
        <p:txBody>
          <a:bodyPr/>
          <a:lstStyle/>
          <a:p>
            <a:pPr algn="ctr"/>
            <a:r>
              <a:rPr lang="en-US" dirty="0"/>
              <a:t>Signs a Family I am Serving is Struggling</a:t>
            </a:r>
            <a:br>
              <a:rPr lang="en-US" dirty="0"/>
            </a:br>
            <a:endParaRPr lang="en-US" dirty="0"/>
          </a:p>
        </p:txBody>
      </p:sp>
      <p:sp>
        <p:nvSpPr>
          <p:cNvPr id="5" name="Content Placeholder 4">
            <a:extLst>
              <a:ext uri="{FF2B5EF4-FFF2-40B4-BE49-F238E27FC236}">
                <a16:creationId xmlns:a16="http://schemas.microsoft.com/office/drawing/2014/main" id="{679192E8-15D9-4B04-B76A-D131E5BCD7C5}"/>
              </a:ext>
            </a:extLst>
          </p:cNvPr>
          <p:cNvSpPr>
            <a:spLocks noGrp="1"/>
          </p:cNvSpPr>
          <p:nvPr>
            <p:ph sz="half" idx="1"/>
          </p:nvPr>
        </p:nvSpPr>
        <p:spPr/>
        <p:txBody>
          <a:bodyPr/>
          <a:lstStyle/>
          <a:p>
            <a:r>
              <a:rPr lang="en-US" dirty="0"/>
              <a:t>Missing scheduled appointments</a:t>
            </a:r>
          </a:p>
          <a:p>
            <a:r>
              <a:rPr lang="en-US" dirty="0"/>
              <a:t>No longer attending support groups or treatment</a:t>
            </a:r>
          </a:p>
          <a:p>
            <a:r>
              <a:rPr lang="en-US" dirty="0"/>
              <a:t>Not taking medication as prescribed</a:t>
            </a:r>
          </a:p>
          <a:p>
            <a:r>
              <a:rPr lang="en-US" dirty="0"/>
              <a:t>Unable to identify natural supports</a:t>
            </a:r>
          </a:p>
          <a:p>
            <a:r>
              <a:rPr lang="en-US" dirty="0"/>
              <a:t>Lack of confidence</a:t>
            </a:r>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08451460-595C-4AEA-A71F-A86046B597A8}"/>
              </a:ext>
            </a:extLst>
          </p:cNvPr>
          <p:cNvSpPr>
            <a:spLocks noGrp="1"/>
          </p:cNvSpPr>
          <p:nvPr>
            <p:ph sz="half" idx="2"/>
          </p:nvPr>
        </p:nvSpPr>
        <p:spPr/>
        <p:txBody>
          <a:bodyPr/>
          <a:lstStyle/>
          <a:p>
            <a:r>
              <a:rPr lang="en-US" dirty="0"/>
              <a:t>Focusing on problems and not solutions</a:t>
            </a:r>
          </a:p>
          <a:p>
            <a:r>
              <a:rPr lang="en-US" dirty="0"/>
              <a:t>Lack of motivation to move forward in their recovery journey</a:t>
            </a:r>
          </a:p>
          <a:p>
            <a:r>
              <a:rPr lang="en-US" dirty="0"/>
              <a:t>Unable to contact family by phone, email, or text</a:t>
            </a:r>
          </a:p>
          <a:p>
            <a:r>
              <a:rPr lang="en-US" dirty="0"/>
              <a:t>Families expressing a “lack of hope” or “hopelessness” with you</a:t>
            </a:r>
          </a:p>
        </p:txBody>
      </p:sp>
    </p:spTree>
    <p:extLst>
      <p:ext uri="{BB962C8B-B14F-4D97-AF65-F5344CB8AC3E}">
        <p14:creationId xmlns:p14="http://schemas.microsoft.com/office/powerpoint/2010/main" val="56282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EA66-90F0-49D1-94D2-5485C3FBF807}"/>
              </a:ext>
            </a:extLst>
          </p:cNvPr>
          <p:cNvSpPr>
            <a:spLocks noGrp="1"/>
          </p:cNvSpPr>
          <p:nvPr>
            <p:ph type="title"/>
          </p:nvPr>
        </p:nvSpPr>
        <p:spPr/>
        <p:txBody>
          <a:bodyPr/>
          <a:lstStyle/>
          <a:p>
            <a:pPr algn="ctr"/>
            <a:r>
              <a:rPr lang="en-US" dirty="0"/>
              <a:t>How Can Peer Supports Help Families?</a:t>
            </a:r>
          </a:p>
        </p:txBody>
      </p:sp>
      <p:sp>
        <p:nvSpPr>
          <p:cNvPr id="5" name="Content Placeholder 4">
            <a:extLst>
              <a:ext uri="{FF2B5EF4-FFF2-40B4-BE49-F238E27FC236}">
                <a16:creationId xmlns:a16="http://schemas.microsoft.com/office/drawing/2014/main" id="{978CCD35-23C1-47F9-BB7C-EDE7EA4E9371}"/>
              </a:ext>
            </a:extLst>
          </p:cNvPr>
          <p:cNvSpPr>
            <a:spLocks noGrp="1"/>
          </p:cNvSpPr>
          <p:nvPr>
            <p:ph idx="1"/>
          </p:nvPr>
        </p:nvSpPr>
        <p:spPr/>
        <p:txBody>
          <a:bodyPr/>
          <a:lstStyle/>
          <a:p>
            <a:pPr marL="0" indent="0">
              <a:buNone/>
            </a:pPr>
            <a:r>
              <a:rPr lang="en-US" dirty="0"/>
              <a:t> Peer Supports have “been there” and “done that”. They can use their </a:t>
            </a:r>
            <a:r>
              <a:rPr lang="en-US" b="1" dirty="0"/>
              <a:t>lived</a:t>
            </a:r>
            <a:r>
              <a:rPr lang="en-US" dirty="0"/>
              <a:t> </a:t>
            </a:r>
            <a:r>
              <a:rPr lang="en-US" b="1" dirty="0"/>
              <a:t>experience</a:t>
            </a:r>
            <a:r>
              <a:rPr lang="en-US" dirty="0"/>
              <a:t> to relate to families that have substance disorders and mental health issues.</a:t>
            </a:r>
          </a:p>
          <a:p>
            <a:pPr marL="0" indent="0">
              <a:buNone/>
            </a:pPr>
            <a:r>
              <a:rPr lang="en-US" dirty="0"/>
              <a:t> Peers can </a:t>
            </a:r>
            <a:r>
              <a:rPr lang="en-US" b="1" dirty="0"/>
              <a:t>share their stories </a:t>
            </a:r>
            <a:r>
              <a:rPr lang="en-US" dirty="0"/>
              <a:t>and relate to families who are going through similar issues. They are just like the families they serve.</a:t>
            </a:r>
          </a:p>
          <a:p>
            <a:pPr marL="0" indent="0">
              <a:buNone/>
            </a:pPr>
            <a:r>
              <a:rPr lang="en-US" dirty="0"/>
              <a:t>Peer Supports can assist with </a:t>
            </a:r>
            <a:r>
              <a:rPr lang="en-US" b="1" dirty="0"/>
              <a:t>system navigation </a:t>
            </a:r>
            <a:r>
              <a:rPr lang="en-US" dirty="0"/>
              <a:t>and find local community </a:t>
            </a:r>
            <a:r>
              <a:rPr lang="en-US" b="1" dirty="0"/>
              <a:t>resources</a:t>
            </a:r>
            <a:r>
              <a:rPr lang="en-US" dirty="0"/>
              <a:t> to support a family in their recovery journey. </a:t>
            </a:r>
          </a:p>
          <a:p>
            <a:pPr marL="0" indent="0">
              <a:buNone/>
            </a:pPr>
            <a:r>
              <a:rPr lang="en-US" dirty="0"/>
              <a:t>Peer Supports </a:t>
            </a:r>
            <a:r>
              <a:rPr lang="en-US" b="1" dirty="0"/>
              <a:t>hold hope </a:t>
            </a:r>
            <a:r>
              <a:rPr lang="en-US" dirty="0"/>
              <a:t>for families. Peers Offer a nonjudgmental and peer to peer form of support…</a:t>
            </a:r>
          </a:p>
          <a:p>
            <a:endParaRPr lang="en-US" dirty="0"/>
          </a:p>
          <a:p>
            <a:endParaRPr lang="en-US" dirty="0"/>
          </a:p>
          <a:p>
            <a:endParaRPr lang="en-US" dirty="0"/>
          </a:p>
        </p:txBody>
      </p:sp>
    </p:spTree>
    <p:extLst>
      <p:ext uri="{BB962C8B-B14F-4D97-AF65-F5344CB8AC3E}">
        <p14:creationId xmlns:p14="http://schemas.microsoft.com/office/powerpoint/2010/main" val="3455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1124-3FD2-4D99-ABFC-D736FC6DFAC6}"/>
              </a:ext>
            </a:extLst>
          </p:cNvPr>
          <p:cNvSpPr>
            <a:spLocks noGrp="1"/>
          </p:cNvSpPr>
          <p:nvPr>
            <p:ph type="title"/>
          </p:nvPr>
        </p:nvSpPr>
        <p:spPr/>
        <p:txBody>
          <a:bodyPr/>
          <a:lstStyle/>
          <a:p>
            <a:pPr algn="ctr"/>
            <a:r>
              <a:rPr lang="en-US" dirty="0"/>
              <a:t>How Can I Share my Concerns with Families Compassionately? </a:t>
            </a:r>
          </a:p>
        </p:txBody>
      </p:sp>
      <p:sp>
        <p:nvSpPr>
          <p:cNvPr id="3" name="Content Placeholder 2">
            <a:extLst>
              <a:ext uri="{FF2B5EF4-FFF2-40B4-BE49-F238E27FC236}">
                <a16:creationId xmlns:a16="http://schemas.microsoft.com/office/drawing/2014/main" id="{47D11E6D-C524-4204-A73F-49F53760B498}"/>
              </a:ext>
            </a:extLst>
          </p:cNvPr>
          <p:cNvSpPr>
            <a:spLocks noGrp="1"/>
          </p:cNvSpPr>
          <p:nvPr>
            <p:ph idx="1"/>
          </p:nvPr>
        </p:nvSpPr>
        <p:spPr/>
        <p:txBody>
          <a:bodyPr/>
          <a:lstStyle/>
          <a:p>
            <a:r>
              <a:rPr lang="en-US" dirty="0"/>
              <a:t>Communicate with families in a way that demonstrates a collaboration, a joint-effort to help their child thrive. </a:t>
            </a:r>
          </a:p>
          <a:p>
            <a:r>
              <a:rPr lang="en-US" dirty="0"/>
              <a:t>Provide feedback to families about the </a:t>
            </a:r>
            <a:r>
              <a:rPr lang="en-US" u="sng" dirty="0"/>
              <a:t>positive and challenging </a:t>
            </a:r>
            <a:r>
              <a:rPr lang="en-US" dirty="0"/>
              <a:t>moments you experience with their children. </a:t>
            </a:r>
          </a:p>
          <a:p>
            <a:r>
              <a:rPr lang="en-US" dirty="0"/>
              <a:t>Approach scenarios with the idea that most people are doing the best they can with what they have or with what they have been taught. </a:t>
            </a:r>
          </a:p>
          <a:p>
            <a:r>
              <a:rPr lang="en-US" dirty="0"/>
              <a:t>Put yourself in their shoes. How would you want someone to treat you in that situation? Withhold judgement for understanding. </a:t>
            </a:r>
          </a:p>
        </p:txBody>
      </p:sp>
    </p:spTree>
    <p:extLst>
      <p:ext uri="{BB962C8B-B14F-4D97-AF65-F5344CB8AC3E}">
        <p14:creationId xmlns:p14="http://schemas.microsoft.com/office/powerpoint/2010/main" val="23243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1E46-7F02-4564-B7A0-3D8C6399650A}"/>
              </a:ext>
            </a:extLst>
          </p:cNvPr>
          <p:cNvSpPr>
            <a:spLocks noGrp="1"/>
          </p:cNvSpPr>
          <p:nvPr>
            <p:ph type="title"/>
          </p:nvPr>
        </p:nvSpPr>
        <p:spPr/>
        <p:txBody>
          <a:bodyPr/>
          <a:lstStyle/>
          <a:p>
            <a:pPr algn="ctr"/>
            <a:r>
              <a:rPr lang="en-US" dirty="0" err="1"/>
              <a:t>Mentimeter</a:t>
            </a:r>
            <a:r>
              <a:rPr lang="en-US" dirty="0"/>
              <a:t> Break #2</a:t>
            </a:r>
          </a:p>
        </p:txBody>
      </p:sp>
    </p:spTree>
    <p:extLst>
      <p:ext uri="{BB962C8B-B14F-4D97-AF65-F5344CB8AC3E}">
        <p14:creationId xmlns:p14="http://schemas.microsoft.com/office/powerpoint/2010/main" val="41100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BC14-DF5E-4200-B130-4FD63DBB0BF7}"/>
              </a:ext>
            </a:extLst>
          </p:cNvPr>
          <p:cNvSpPr>
            <a:spLocks noGrp="1"/>
          </p:cNvSpPr>
          <p:nvPr>
            <p:ph type="title"/>
          </p:nvPr>
        </p:nvSpPr>
        <p:spPr/>
        <p:txBody>
          <a:bodyPr/>
          <a:lstStyle/>
          <a:p>
            <a:pPr algn="ctr"/>
            <a:r>
              <a:rPr lang="en-US" dirty="0"/>
              <a:t>Three Take Away Points to Serve Families with Respect</a:t>
            </a:r>
          </a:p>
        </p:txBody>
      </p:sp>
      <p:sp>
        <p:nvSpPr>
          <p:cNvPr id="3" name="Content Placeholder 2">
            <a:extLst>
              <a:ext uri="{FF2B5EF4-FFF2-40B4-BE49-F238E27FC236}">
                <a16:creationId xmlns:a16="http://schemas.microsoft.com/office/drawing/2014/main" id="{63F234C8-51E4-43CA-A33A-D03AF3F79211}"/>
              </a:ext>
            </a:extLst>
          </p:cNvPr>
          <p:cNvSpPr>
            <a:spLocks noGrp="1"/>
          </p:cNvSpPr>
          <p:nvPr>
            <p:ph idx="1"/>
          </p:nvPr>
        </p:nvSpPr>
        <p:spPr/>
        <p:txBody>
          <a:bodyPr/>
          <a:lstStyle/>
          <a:p>
            <a:r>
              <a:rPr lang="en-US" dirty="0"/>
              <a:t>Substance Use Disorder is a chronic disease. Like any chronic disease, there may be flare ups of symptoms. </a:t>
            </a:r>
          </a:p>
          <a:p>
            <a:r>
              <a:rPr lang="en-US" dirty="0"/>
              <a:t>Substance Use Disorder affects all types of people and effects everyone differently.</a:t>
            </a:r>
          </a:p>
          <a:p>
            <a:r>
              <a:rPr lang="en-US" dirty="0"/>
              <a:t>Although there are signs of substance use, that doesn’t mean that all signs lead to substance use or relapse in recovery.</a:t>
            </a:r>
          </a:p>
          <a:p>
            <a:endParaRPr lang="en-US" dirty="0"/>
          </a:p>
        </p:txBody>
      </p:sp>
    </p:spTree>
    <p:extLst>
      <p:ext uri="{BB962C8B-B14F-4D97-AF65-F5344CB8AC3E}">
        <p14:creationId xmlns:p14="http://schemas.microsoft.com/office/powerpoint/2010/main" val="27114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83C0-6652-439F-B962-3B6385B77683}"/>
              </a:ext>
            </a:extLst>
          </p:cNvPr>
          <p:cNvSpPr>
            <a:spLocks noGrp="1"/>
          </p:cNvSpPr>
          <p:nvPr>
            <p:ph type="title"/>
          </p:nvPr>
        </p:nvSpPr>
        <p:spPr/>
        <p:txBody>
          <a:bodyPr/>
          <a:lstStyle/>
          <a:p>
            <a:r>
              <a:rPr lang="en-US" dirty="0" err="1"/>
              <a:t>Mentimeter</a:t>
            </a:r>
            <a:r>
              <a:rPr lang="en-US" dirty="0"/>
              <a:t> Activity</a:t>
            </a:r>
          </a:p>
        </p:txBody>
      </p:sp>
    </p:spTree>
    <p:extLst>
      <p:ext uri="{BB962C8B-B14F-4D97-AF65-F5344CB8AC3E}">
        <p14:creationId xmlns:p14="http://schemas.microsoft.com/office/powerpoint/2010/main" val="228000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0441-4C25-44EF-B3BE-98090161AF62}"/>
              </a:ext>
            </a:extLst>
          </p:cNvPr>
          <p:cNvSpPr>
            <a:spLocks noGrp="1"/>
          </p:cNvSpPr>
          <p:nvPr>
            <p:ph type="title"/>
          </p:nvPr>
        </p:nvSpPr>
        <p:spPr/>
        <p:txBody>
          <a:bodyPr/>
          <a:lstStyle/>
          <a:p>
            <a:pPr algn="ctr"/>
            <a:r>
              <a:rPr lang="en-US" dirty="0"/>
              <a:t>Key Strategies You Can Use Today</a:t>
            </a:r>
          </a:p>
        </p:txBody>
      </p:sp>
      <p:sp>
        <p:nvSpPr>
          <p:cNvPr id="3" name="Content Placeholder 2">
            <a:extLst>
              <a:ext uri="{FF2B5EF4-FFF2-40B4-BE49-F238E27FC236}">
                <a16:creationId xmlns:a16="http://schemas.microsoft.com/office/drawing/2014/main" id="{BCA8E252-1C2A-4E37-BA85-7AB64278ADCD}"/>
              </a:ext>
            </a:extLst>
          </p:cNvPr>
          <p:cNvSpPr>
            <a:spLocks noGrp="1"/>
          </p:cNvSpPr>
          <p:nvPr>
            <p:ph idx="1"/>
          </p:nvPr>
        </p:nvSpPr>
        <p:spPr/>
        <p:txBody>
          <a:bodyPr/>
          <a:lstStyle/>
          <a:p>
            <a:r>
              <a:rPr lang="en-US" dirty="0"/>
              <a:t>Use person-first, respectful language when talking about substance use disorders. </a:t>
            </a:r>
          </a:p>
          <a:p>
            <a:r>
              <a:rPr lang="en-US" dirty="0"/>
              <a:t>Know the agencies in your community that offer peer support services to families living with substance use disorder. </a:t>
            </a:r>
          </a:p>
          <a:p>
            <a:r>
              <a:rPr lang="en-US" dirty="0"/>
              <a:t>Initiate conversations with families who you think may be struggling with a strengths-based approach to offer support and hope. Families can be struggling with many different issues; it does mean that they have returned to drugs and/or alcohol. </a:t>
            </a:r>
          </a:p>
          <a:p>
            <a:endParaRPr lang="en-US" dirty="0"/>
          </a:p>
        </p:txBody>
      </p:sp>
    </p:spTree>
    <p:extLst>
      <p:ext uri="{BB962C8B-B14F-4D97-AF65-F5344CB8AC3E}">
        <p14:creationId xmlns:p14="http://schemas.microsoft.com/office/powerpoint/2010/main" val="34030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BC14-DF5E-4200-B130-4FD63DBB0BF7}"/>
              </a:ext>
            </a:extLst>
          </p:cNvPr>
          <p:cNvSpPr>
            <a:spLocks noGrp="1"/>
          </p:cNvSpPr>
          <p:nvPr>
            <p:ph type="title"/>
          </p:nvPr>
        </p:nvSpPr>
        <p:spPr/>
        <p:txBody>
          <a:bodyPr/>
          <a:lstStyle/>
          <a:p>
            <a:pPr algn="ctr"/>
            <a:r>
              <a:rPr lang="en-US" dirty="0"/>
              <a:t>Resources for families </a:t>
            </a:r>
          </a:p>
        </p:txBody>
      </p:sp>
      <p:sp>
        <p:nvSpPr>
          <p:cNvPr id="3" name="Content Placeholder 2">
            <a:extLst>
              <a:ext uri="{FF2B5EF4-FFF2-40B4-BE49-F238E27FC236}">
                <a16:creationId xmlns:a16="http://schemas.microsoft.com/office/drawing/2014/main" id="{63F234C8-51E4-43CA-A33A-D03AF3F79211}"/>
              </a:ext>
            </a:extLst>
          </p:cNvPr>
          <p:cNvSpPr>
            <a:spLocks noGrp="1"/>
          </p:cNvSpPr>
          <p:nvPr>
            <p:ph idx="1"/>
          </p:nvPr>
        </p:nvSpPr>
        <p:spPr/>
        <p:txBody>
          <a:bodyPr>
            <a:normAutofit lnSpcReduction="10000"/>
          </a:bodyPr>
          <a:lstStyle/>
          <a:p>
            <a:r>
              <a:rPr lang="en-US" b="1" dirty="0"/>
              <a:t>Kentucky Partnership for Families and Children INC.</a:t>
            </a:r>
          </a:p>
          <a:p>
            <a:pPr marL="0" indent="0">
              <a:buNone/>
            </a:pPr>
            <a:r>
              <a:rPr lang="en-US" dirty="0"/>
              <a:t>KPFC is a statewide, not for profit, family and youth organization that offers trainings, support, and information to families and youth throughout the state of Kentucky.</a:t>
            </a:r>
          </a:p>
          <a:p>
            <a:pPr marL="0" indent="0">
              <a:buNone/>
            </a:pPr>
            <a:r>
              <a:rPr lang="en-US" dirty="0"/>
              <a:t>KPFC offers peer support by certified family, youth and adult peer support specialist throughout the state of Ky.</a:t>
            </a:r>
          </a:p>
          <a:p>
            <a:pPr marL="0" indent="0">
              <a:buNone/>
            </a:pPr>
            <a:r>
              <a:rPr lang="en-US" dirty="0"/>
              <a:t>KPFC provides leadership opportunities for families and youth who want to support other families in their communities. </a:t>
            </a:r>
          </a:p>
          <a:p>
            <a:pPr marL="0" indent="0">
              <a:buNone/>
            </a:pPr>
            <a:r>
              <a:rPr lang="en-US" dirty="0"/>
              <a:t>For more information, please visit the Kentucky Partnership for Families and Children website.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1334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You Can Use…</a:t>
            </a:r>
          </a:p>
        </p:txBody>
      </p:sp>
      <p:sp>
        <p:nvSpPr>
          <p:cNvPr id="3" name="Text Placeholder 2"/>
          <p:cNvSpPr>
            <a:spLocks noGrp="1"/>
          </p:cNvSpPr>
          <p:nvPr>
            <p:ph type="body" sz="half" idx="2"/>
          </p:nvPr>
        </p:nvSpPr>
        <p:spPr>
          <a:xfrm>
            <a:off x="6400800" y="1562100"/>
            <a:ext cx="5410200" cy="3924300"/>
          </a:xfrm>
        </p:spPr>
        <p:txBody>
          <a:bodyPr>
            <a:normAutofit fontScale="32500" lnSpcReduction="20000"/>
          </a:bodyPr>
          <a:lstStyle/>
          <a:p>
            <a:endParaRPr lang="en-US" sz="2900" dirty="0"/>
          </a:p>
          <a:p>
            <a:r>
              <a:rPr lang="en-US" sz="4300" dirty="0"/>
              <a:t>Treatment Locator</a:t>
            </a:r>
          </a:p>
          <a:p>
            <a:r>
              <a:rPr lang="en-US" sz="4300" dirty="0">
                <a:hlinkClick r:id="rId3"/>
              </a:rPr>
              <a:t>www.findhelpnowky.org</a:t>
            </a:r>
            <a:endParaRPr lang="en-US" sz="4300" dirty="0"/>
          </a:p>
          <a:p>
            <a:r>
              <a:rPr lang="en-US" sz="4300" dirty="0"/>
              <a:t>Text HOPE to 96714</a:t>
            </a:r>
          </a:p>
          <a:p>
            <a:r>
              <a:rPr lang="en-US" sz="4300" dirty="0"/>
              <a:t>Call 1-833-8KY-HELP </a:t>
            </a:r>
          </a:p>
          <a:p>
            <a:endParaRPr lang="en-US" sz="4300" dirty="0"/>
          </a:p>
          <a:p>
            <a:r>
              <a:rPr lang="en-US" sz="4300" dirty="0"/>
              <a:t>Parenting Education and Support </a:t>
            </a:r>
          </a:p>
          <a:p>
            <a:r>
              <a:rPr lang="en-US" sz="4300" dirty="0"/>
              <a:t>Kentucky’s HANDS Program (</a:t>
            </a:r>
            <a:r>
              <a:rPr lang="en-US" sz="4300" dirty="0">
                <a:hlinkClick r:id="rId4"/>
              </a:rPr>
              <a:t>www.kyhands.com</a:t>
            </a:r>
            <a:r>
              <a:rPr lang="en-US" sz="4300" dirty="0"/>
              <a:t>) </a:t>
            </a:r>
          </a:p>
          <a:p>
            <a:endParaRPr lang="en-US" sz="4300" dirty="0"/>
          </a:p>
          <a:p>
            <a:r>
              <a:rPr lang="en-US" sz="4300" dirty="0"/>
              <a:t>KY-Moms Maternal Assistance Towards Recovery </a:t>
            </a:r>
          </a:p>
          <a:p>
            <a:r>
              <a:rPr lang="en-US" sz="4300" dirty="0">
                <a:hlinkClick r:id="rId5"/>
              </a:rPr>
              <a:t>https://dbhdid.ky.gov/dbh/documents/kmm/infosheet.pdf</a:t>
            </a:r>
            <a:endParaRPr lang="en-US" sz="4300" dirty="0"/>
          </a:p>
          <a:p>
            <a:endParaRPr lang="en-US" dirty="0"/>
          </a:p>
          <a:p>
            <a:endParaRPr lang="en-US" dirty="0"/>
          </a:p>
          <a:p>
            <a:r>
              <a:rPr lang="en-US" dirty="0"/>
              <a:t> </a:t>
            </a:r>
          </a:p>
          <a:p>
            <a:endParaRPr lang="en-US" dirty="0"/>
          </a:p>
        </p:txBody>
      </p:sp>
      <p:pic>
        <p:nvPicPr>
          <p:cNvPr id="5" name="Picture 4">
            <a:extLst>
              <a:ext uri="{FF2B5EF4-FFF2-40B4-BE49-F238E27FC236}">
                <a16:creationId xmlns:a16="http://schemas.microsoft.com/office/drawing/2014/main" id="{9A09FD67-CD0B-4212-9822-8904D95843E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01979" y="2073667"/>
            <a:ext cx="3835044" cy="2366888"/>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You Can Use…</a:t>
            </a:r>
          </a:p>
        </p:txBody>
      </p:sp>
      <p:sp>
        <p:nvSpPr>
          <p:cNvPr id="3" name="Text Placeholder 2"/>
          <p:cNvSpPr>
            <a:spLocks noGrp="1"/>
          </p:cNvSpPr>
          <p:nvPr>
            <p:ph type="body" sz="half" idx="2"/>
          </p:nvPr>
        </p:nvSpPr>
        <p:spPr>
          <a:xfrm>
            <a:off x="6400800" y="1562100"/>
            <a:ext cx="5410200" cy="4000500"/>
          </a:xfrm>
        </p:spPr>
        <p:txBody>
          <a:bodyPr>
            <a:normAutofit fontScale="62500" lnSpcReduction="20000"/>
          </a:bodyPr>
          <a:lstStyle/>
          <a:p>
            <a:endParaRPr lang="en-US" sz="2900" dirty="0"/>
          </a:p>
          <a:p>
            <a:r>
              <a:rPr lang="en-US" sz="2900" u="sng" dirty="0"/>
              <a:t>Avoiding Stigmatizing Language </a:t>
            </a:r>
          </a:p>
          <a:p>
            <a:r>
              <a:rPr lang="en-US" sz="2900" dirty="0">
                <a:hlinkClick r:id="rId3"/>
              </a:rPr>
              <a:t>https://www.drugabuse.gov/nidamed-medical-health-professionals/health-professions-education/words-matter-terms-to-use-avoid-when-talking-about-addiction</a:t>
            </a:r>
            <a:endParaRPr lang="en-US" sz="2900" dirty="0"/>
          </a:p>
          <a:p>
            <a:endParaRPr lang="en-US" sz="2900" dirty="0">
              <a:hlinkClick r:id="rId4"/>
            </a:endParaRPr>
          </a:p>
          <a:p>
            <a:r>
              <a:rPr lang="en-US" sz="2900" dirty="0">
                <a:hlinkClick r:id="rId4"/>
              </a:rPr>
              <a:t>https://www.shatterproof.org/sites/default/files/2021-02/Stigma-AddictionLanguageGuide-v3.pdf</a:t>
            </a:r>
            <a:endParaRPr lang="en-US" sz="2900" dirty="0"/>
          </a:p>
          <a:p>
            <a:endParaRPr lang="en-US" sz="2900" dirty="0"/>
          </a:p>
          <a:p>
            <a:endParaRPr lang="en-US" dirty="0"/>
          </a:p>
          <a:p>
            <a:endParaRPr lang="en-US" dirty="0"/>
          </a:p>
          <a:p>
            <a:endParaRPr lang="en-US" dirty="0"/>
          </a:p>
          <a:p>
            <a:r>
              <a:rPr lang="en-US" dirty="0"/>
              <a:t> </a:t>
            </a:r>
          </a:p>
          <a:p>
            <a:endParaRPr lang="en-US" dirty="0"/>
          </a:p>
        </p:txBody>
      </p:sp>
      <p:pic>
        <p:nvPicPr>
          <p:cNvPr id="5" name="Picture 4">
            <a:extLst>
              <a:ext uri="{FF2B5EF4-FFF2-40B4-BE49-F238E27FC236}">
                <a16:creationId xmlns:a16="http://schemas.microsoft.com/office/drawing/2014/main" id="{9A09FD67-CD0B-4212-9822-8904D95843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701979" y="2073667"/>
            <a:ext cx="3835044" cy="2366888"/>
          </a:xfrm>
          <a:prstGeom prst="rect">
            <a:avLst/>
          </a:prstGeom>
        </p:spPr>
      </p:pic>
    </p:spTree>
    <p:extLst>
      <p:ext uri="{BB962C8B-B14F-4D97-AF65-F5344CB8AC3E}">
        <p14:creationId xmlns:p14="http://schemas.microsoft.com/office/powerpoint/2010/main" val="32992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5D19-96CE-42B1-903F-EBDA9C44A105}"/>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DAD1488B-8F0B-4E72-B1A1-12FAFF4961B3}"/>
              </a:ext>
            </a:extLst>
          </p:cNvPr>
          <p:cNvSpPr>
            <a:spLocks noGrp="1"/>
          </p:cNvSpPr>
          <p:nvPr>
            <p:ph idx="1"/>
          </p:nvPr>
        </p:nvSpPr>
        <p:spPr/>
        <p:txBody>
          <a:bodyPr>
            <a:normAutofit fontScale="77500" lnSpcReduction="20000"/>
          </a:bodyPr>
          <a:lstStyle/>
          <a:p>
            <a:r>
              <a:rPr lang="en-US" dirty="0"/>
              <a:t>Substance Abuse and Mental Health Services Administration. </a:t>
            </a:r>
            <a:r>
              <a:rPr lang="en-US" i="1" dirty="0"/>
              <a:t>Clinical Guidance for Treating Pregnant and Parenting Women with Opioid Use Disorder and Their Infants. </a:t>
            </a:r>
            <a:r>
              <a:rPr lang="en-US" dirty="0"/>
              <a:t>HHS Publication No. (SMA) 18-5054. Rockville, MD: Substance Abuse and Mental Health Services Administration, 2018.</a:t>
            </a:r>
          </a:p>
          <a:p>
            <a:r>
              <a:rPr lang="en-US" dirty="0"/>
              <a:t>Shatter Proof. </a:t>
            </a:r>
            <a:r>
              <a:rPr lang="en-US" i="1" dirty="0"/>
              <a:t>Addiction Language Guide. </a:t>
            </a:r>
            <a:r>
              <a:rPr lang="en-US" dirty="0"/>
              <a:t>Retrieved from </a:t>
            </a:r>
            <a:r>
              <a:rPr lang="en-US" dirty="0">
                <a:hlinkClick r:id="rId2"/>
              </a:rPr>
              <a:t>https://www.shatterproof.org/sites/default/files/2021-02/Stigma-AddictionLanguageGuide-v3.pdf</a:t>
            </a:r>
            <a:r>
              <a:rPr lang="en-US" dirty="0"/>
              <a:t>.</a:t>
            </a:r>
          </a:p>
          <a:p>
            <a:r>
              <a:rPr lang="en-US" dirty="0"/>
              <a:t>National Institute on Drug Abuse. Words Matter: Preferred Language for Talking About Addiction. Retrieved from </a:t>
            </a:r>
            <a:r>
              <a:rPr lang="en-US" dirty="0">
                <a:hlinkClick r:id="rId3"/>
              </a:rPr>
              <a:t>https://www.drugabuse.gov/drug-topics/addiction-science/words-matter-preferred-language-talking-about-addiction</a:t>
            </a:r>
            <a:r>
              <a:rPr lang="en-US" dirty="0"/>
              <a:t>.</a:t>
            </a:r>
          </a:p>
          <a:p>
            <a:r>
              <a:rPr lang="en-US" dirty="0"/>
              <a:t>National Institute on Drug Abuse. Your Words Matter – Language Showing Compassion and Care for Women, Infants, Families and Communities Impacted by Substance Use Disorder. Retrieved from </a:t>
            </a:r>
            <a:r>
              <a:rPr lang="en-US" dirty="0">
                <a:hlinkClick r:id="rId4"/>
              </a:rPr>
              <a:t>https://www.drugabuse.gov/nidamed-medical-health-professionals/health-professions-education/words-matter-language-showing-compassion-care-women-infants-families-communities-impacted-substance-use-disorder</a:t>
            </a:r>
            <a:r>
              <a:rPr lang="en-US" dirty="0"/>
              <a: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752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6A97F-D2E4-46A0-9CA0-432B9CE5B0B1}"/>
              </a:ext>
            </a:extLst>
          </p:cNvPr>
          <p:cNvSpPr>
            <a:spLocks noGrp="1"/>
          </p:cNvSpPr>
          <p:nvPr>
            <p:ph type="title"/>
          </p:nvPr>
        </p:nvSpPr>
        <p:spPr>
          <a:xfrm>
            <a:off x="838200" y="365126"/>
            <a:ext cx="9829800" cy="3140074"/>
          </a:xfrm>
        </p:spPr>
        <p:txBody>
          <a:bodyPr/>
          <a:lstStyle/>
          <a:p>
            <a:pPr algn="ctr"/>
            <a:r>
              <a:rPr lang="en-US" dirty="0"/>
              <a:t>Team KY SCOPE Child Challenge</a:t>
            </a:r>
          </a:p>
        </p:txBody>
      </p:sp>
    </p:spTree>
    <p:extLst>
      <p:ext uri="{BB962C8B-B14F-4D97-AF65-F5344CB8AC3E}">
        <p14:creationId xmlns:p14="http://schemas.microsoft.com/office/powerpoint/2010/main" val="21826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770A-FD10-4DEA-B1EF-2053EDB15B1A}"/>
              </a:ext>
            </a:extLst>
          </p:cNvPr>
          <p:cNvSpPr>
            <a:spLocks noGrp="1"/>
          </p:cNvSpPr>
          <p:nvPr>
            <p:ph type="title"/>
          </p:nvPr>
        </p:nvSpPr>
        <p:spPr/>
        <p:txBody>
          <a:bodyPr/>
          <a:lstStyle/>
          <a:p>
            <a:pPr algn="ctr"/>
            <a:r>
              <a:rPr lang="en-US" dirty="0"/>
              <a:t>Background on Case</a:t>
            </a:r>
          </a:p>
        </p:txBody>
      </p:sp>
      <p:sp>
        <p:nvSpPr>
          <p:cNvPr id="3" name="Content Placeholder 2">
            <a:extLst>
              <a:ext uri="{FF2B5EF4-FFF2-40B4-BE49-F238E27FC236}">
                <a16:creationId xmlns:a16="http://schemas.microsoft.com/office/drawing/2014/main" id="{85893868-8DE1-4EA2-B86C-354EB4728BC1}"/>
              </a:ext>
            </a:extLst>
          </p:cNvPr>
          <p:cNvSpPr>
            <a:spLocks noGrp="1"/>
          </p:cNvSpPr>
          <p:nvPr>
            <p:ph idx="1"/>
          </p:nvPr>
        </p:nvSpPr>
        <p:spPr/>
        <p:txBody>
          <a:bodyPr/>
          <a:lstStyle/>
          <a:p>
            <a:pPr marL="0" indent="0">
              <a:buNone/>
            </a:pPr>
            <a:r>
              <a:rPr lang="en-US" dirty="0"/>
              <a:t>“Lilly” is a 3-year-old girl who attends an early head start program affiliated with a local long-term treatment center for parenting women with substance use disorders. Lilly lives with her natural mother, her 8-year-old sister and mother’s boyfriend. Lilly was separated from her mother for the first 1.5 years of her life while her mother was incarcerated in a state prison and lived with her maternal grandmother. Lilly was able to move in with her mother while her mother was in residential treatment and has lived her with ever since. Lilly has been in the early head start program for the last 8 months. Lilly is receiving occupational and speech therapy while at the head start program. </a:t>
            </a:r>
          </a:p>
          <a:p>
            <a:pPr marL="0" indent="0">
              <a:buNone/>
            </a:pPr>
            <a:endParaRPr lang="en-US" dirty="0"/>
          </a:p>
        </p:txBody>
      </p:sp>
    </p:spTree>
    <p:extLst>
      <p:ext uri="{BB962C8B-B14F-4D97-AF65-F5344CB8AC3E}">
        <p14:creationId xmlns:p14="http://schemas.microsoft.com/office/powerpoint/2010/main" val="166283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10DB-CBE2-4814-9B52-5C6D254333D5}"/>
              </a:ext>
            </a:extLst>
          </p:cNvPr>
          <p:cNvSpPr>
            <a:spLocks noGrp="1"/>
          </p:cNvSpPr>
          <p:nvPr>
            <p:ph type="title"/>
          </p:nvPr>
        </p:nvSpPr>
        <p:spPr/>
        <p:txBody>
          <a:bodyPr/>
          <a:lstStyle/>
          <a:p>
            <a:pPr algn="ctr"/>
            <a:r>
              <a:rPr lang="en-US" dirty="0"/>
              <a:t>Child and Family Strengths</a:t>
            </a:r>
          </a:p>
        </p:txBody>
      </p:sp>
      <p:sp>
        <p:nvSpPr>
          <p:cNvPr id="3" name="Content Placeholder 2">
            <a:extLst>
              <a:ext uri="{FF2B5EF4-FFF2-40B4-BE49-F238E27FC236}">
                <a16:creationId xmlns:a16="http://schemas.microsoft.com/office/drawing/2014/main" id="{E294B40D-8616-45A6-86A5-0C344DD27F0C}"/>
              </a:ext>
            </a:extLst>
          </p:cNvPr>
          <p:cNvSpPr>
            <a:spLocks noGrp="1"/>
          </p:cNvSpPr>
          <p:nvPr>
            <p:ph idx="1"/>
          </p:nvPr>
        </p:nvSpPr>
        <p:spPr/>
        <p:txBody>
          <a:bodyPr/>
          <a:lstStyle/>
          <a:p>
            <a:pPr marL="0" indent="0">
              <a:buNone/>
            </a:pPr>
            <a:r>
              <a:rPr lang="en-US" dirty="0"/>
              <a:t>Lilly has adapted well to the head start program and has made significant improvements, per her occupational and speech therapists. Lilly engages with her peers well and appears to enjoy attending the head start program and learning. Lilly’s mother has participated in parenting education groups and Lilly and her mother seemingly have a strong, secure attachment despite the early separation. Lilly’s mother has been in recovery for approximately one and half years and reports that she has some support, has had stable employment for the past 6 months, and reports no violence in her current relationship. </a:t>
            </a:r>
          </a:p>
          <a:p>
            <a:pPr marL="0" indent="0">
              <a:buNone/>
            </a:pPr>
            <a:endParaRPr lang="en-US" dirty="0"/>
          </a:p>
        </p:txBody>
      </p:sp>
    </p:spTree>
    <p:extLst>
      <p:ext uri="{BB962C8B-B14F-4D97-AF65-F5344CB8AC3E}">
        <p14:creationId xmlns:p14="http://schemas.microsoft.com/office/powerpoint/2010/main" val="198879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469B-2D72-4E5D-A47F-78894173BA0E}"/>
              </a:ext>
            </a:extLst>
          </p:cNvPr>
          <p:cNvSpPr>
            <a:spLocks noGrp="1"/>
          </p:cNvSpPr>
          <p:nvPr>
            <p:ph type="title"/>
          </p:nvPr>
        </p:nvSpPr>
        <p:spPr/>
        <p:txBody>
          <a:bodyPr/>
          <a:lstStyle/>
          <a:p>
            <a:pPr algn="ctr"/>
            <a:r>
              <a:rPr lang="en-US" dirty="0"/>
              <a:t>Primary Areas of Challenge</a:t>
            </a:r>
          </a:p>
        </p:txBody>
      </p:sp>
      <p:sp>
        <p:nvSpPr>
          <p:cNvPr id="3" name="Content Placeholder 2">
            <a:extLst>
              <a:ext uri="{FF2B5EF4-FFF2-40B4-BE49-F238E27FC236}">
                <a16:creationId xmlns:a16="http://schemas.microsoft.com/office/drawing/2014/main" id="{06053ED0-E19E-4C44-BE47-489014B954F3}"/>
              </a:ext>
            </a:extLst>
          </p:cNvPr>
          <p:cNvSpPr>
            <a:spLocks noGrp="1"/>
          </p:cNvSpPr>
          <p:nvPr>
            <p:ph idx="1"/>
          </p:nvPr>
        </p:nvSpPr>
        <p:spPr/>
        <p:txBody>
          <a:bodyPr/>
          <a:lstStyle/>
          <a:p>
            <a:pPr marL="0" indent="0">
              <a:buNone/>
            </a:pPr>
            <a:r>
              <a:rPr lang="en-US" dirty="0"/>
              <a:t>Lilly has been late to the Center more days than not over the last month or has not been dropped off at all. Staff have also noticed that she has regressed in her progress with her speech therapy and has been much more “clingy” when dropped off at the center and struggling with transitions throughout the day.  While usually her mom drops her off to school and communicates well with the teachers about any changes at home, Lilly has been dropped off by mom’s boyfriend with increasing frequency and mom has not been returning calls or emails from the head start staff.</a:t>
            </a:r>
          </a:p>
          <a:p>
            <a:pPr marL="0" indent="0">
              <a:buNone/>
            </a:pPr>
            <a:endParaRPr lang="en-US" dirty="0"/>
          </a:p>
        </p:txBody>
      </p:sp>
    </p:spTree>
    <p:extLst>
      <p:ext uri="{BB962C8B-B14F-4D97-AF65-F5344CB8AC3E}">
        <p14:creationId xmlns:p14="http://schemas.microsoft.com/office/powerpoint/2010/main" val="352385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B132-2380-4983-A454-6F0020E32553}"/>
              </a:ext>
            </a:extLst>
          </p:cNvPr>
          <p:cNvSpPr>
            <a:spLocks noGrp="1"/>
          </p:cNvSpPr>
          <p:nvPr>
            <p:ph type="title"/>
          </p:nvPr>
        </p:nvSpPr>
        <p:spPr/>
        <p:txBody>
          <a:bodyPr/>
          <a:lstStyle/>
          <a:p>
            <a:pPr algn="ctr"/>
            <a:r>
              <a:rPr lang="en-US" dirty="0"/>
              <a:t>Barriers and Goals for this Challenge</a:t>
            </a:r>
          </a:p>
        </p:txBody>
      </p:sp>
      <p:sp>
        <p:nvSpPr>
          <p:cNvPr id="3" name="Content Placeholder 2">
            <a:extLst>
              <a:ext uri="{FF2B5EF4-FFF2-40B4-BE49-F238E27FC236}">
                <a16:creationId xmlns:a16="http://schemas.microsoft.com/office/drawing/2014/main" id="{B32D99DE-FACD-4335-8B26-8B45040F197F}"/>
              </a:ext>
            </a:extLst>
          </p:cNvPr>
          <p:cNvSpPr>
            <a:spLocks noGrp="1"/>
          </p:cNvSpPr>
          <p:nvPr>
            <p:ph idx="1"/>
          </p:nvPr>
        </p:nvSpPr>
        <p:spPr/>
        <p:txBody>
          <a:bodyPr/>
          <a:lstStyle/>
          <a:p>
            <a:r>
              <a:rPr lang="en-US" dirty="0"/>
              <a:t>Barriers: Tardiness and increasing absences for Lilly; changes in Lilly’s behavior and in Mom’s engagement and accessibility </a:t>
            </a:r>
          </a:p>
          <a:p>
            <a:r>
              <a:rPr lang="en-US" dirty="0"/>
              <a:t>Goals: Provide family with support and reduce barriers for attending school; help with stability and reduce stressors that may impede mom’s progress in her recovery </a:t>
            </a:r>
          </a:p>
          <a:p>
            <a:pPr marL="0" indent="0">
              <a:buNone/>
            </a:pPr>
            <a:endParaRPr lang="en-US" dirty="0"/>
          </a:p>
        </p:txBody>
      </p:sp>
    </p:spTree>
    <p:extLst>
      <p:ext uri="{BB962C8B-B14F-4D97-AF65-F5344CB8AC3E}">
        <p14:creationId xmlns:p14="http://schemas.microsoft.com/office/powerpoint/2010/main" val="39399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are Substance-Exposed Babies?</a:t>
            </a:r>
          </a:p>
        </p:txBody>
      </p:sp>
      <p:sp>
        <p:nvSpPr>
          <p:cNvPr id="3" name="Content Placeholder 2"/>
          <p:cNvSpPr>
            <a:spLocks noGrp="1"/>
          </p:cNvSpPr>
          <p:nvPr>
            <p:ph idx="1"/>
          </p:nvPr>
        </p:nvSpPr>
        <p:spPr/>
        <p:txBody>
          <a:bodyPr/>
          <a:lstStyle/>
          <a:p>
            <a:r>
              <a:rPr lang="en-US" sz="2400" dirty="0">
                <a:latin typeface="+mj-lt"/>
              </a:rPr>
              <a:t>A substance exposed infant is an infant that was exposed to substances, legal or illegal, while in the womb. </a:t>
            </a:r>
          </a:p>
          <a:p>
            <a:r>
              <a:rPr lang="en-US" sz="2400" dirty="0">
                <a:latin typeface="+mj-lt"/>
              </a:rPr>
              <a:t>These infants may have been exposed to illegal substances, such as heroin, methamphetamine or marijuana, or to prescribed opioids, antidepressants or other medications (benzodiazepines, gabapentin, etc.). </a:t>
            </a:r>
          </a:p>
          <a:p>
            <a:r>
              <a:rPr lang="en-US" sz="2400" dirty="0">
                <a:latin typeface="+mj-lt"/>
              </a:rPr>
              <a:t>A substance exposed infant is not an “addicted baby.” Babies are not addicts. </a:t>
            </a:r>
          </a:p>
          <a:p>
            <a:pPr marL="0" indent="0">
              <a:buNone/>
            </a:pPr>
            <a:endParaRPr lang="en-US" dirty="0"/>
          </a:p>
          <a:p>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Babies not “addicted” to Substances?</a:t>
            </a:r>
          </a:p>
        </p:txBody>
      </p:sp>
      <p:sp>
        <p:nvSpPr>
          <p:cNvPr id="3" name="Content Placeholder 2"/>
          <p:cNvSpPr>
            <a:spLocks noGrp="1"/>
          </p:cNvSpPr>
          <p:nvPr>
            <p:ph idx="1"/>
          </p:nvPr>
        </p:nvSpPr>
        <p:spPr/>
        <p:txBody>
          <a:bodyPr>
            <a:noAutofit/>
          </a:bodyPr>
          <a:lstStyle/>
          <a:p>
            <a:r>
              <a:rPr lang="en-US" sz="2800" dirty="0">
                <a:latin typeface="+mj-lt"/>
              </a:rPr>
              <a:t>Addiction is defined as: “a treatable, chronic medical disease involving complex interactions among brain circuits, genetics, the environment and an individual’s life experiences. People with addiction use substances or engage in behaviors that become compulsive and often continue despite harmful consequences.” (American Society of Addiction Medicine, 2019)</a:t>
            </a: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Babies not “addicted” to Substances?</a:t>
            </a:r>
          </a:p>
        </p:txBody>
      </p:sp>
      <p:sp>
        <p:nvSpPr>
          <p:cNvPr id="3" name="Content Placeholder 2"/>
          <p:cNvSpPr>
            <a:spLocks noGrp="1"/>
          </p:cNvSpPr>
          <p:nvPr>
            <p:ph idx="1"/>
          </p:nvPr>
        </p:nvSpPr>
        <p:spPr/>
        <p:txBody>
          <a:bodyPr>
            <a:normAutofit/>
          </a:bodyPr>
          <a:lstStyle/>
          <a:p>
            <a:r>
              <a:rPr lang="en-US" sz="2400" dirty="0">
                <a:latin typeface="+mj-lt"/>
              </a:rPr>
              <a:t>Babies have not had the complex interplay of the environment and life experiences that individuals living with a substance use disorder (SUD) have had. </a:t>
            </a:r>
          </a:p>
          <a:p>
            <a:r>
              <a:rPr lang="en-US" sz="2400" dirty="0">
                <a:latin typeface="+mj-lt"/>
              </a:rPr>
              <a:t>Babies are not engaging in compulsive behaviors despite harmful consequences. </a:t>
            </a:r>
          </a:p>
          <a:p>
            <a:r>
              <a:rPr lang="en-US" sz="2400" dirty="0">
                <a:latin typeface="+mj-lt"/>
              </a:rPr>
              <a:t>Babies are born with a withdrawal syndrome, not an addiction to a substance.</a:t>
            </a:r>
          </a:p>
        </p:txBody>
      </p:sp>
    </p:spTree>
    <p:extLst>
      <p:ext uri="{BB962C8B-B14F-4D97-AF65-F5344CB8AC3E}">
        <p14:creationId xmlns:p14="http://schemas.microsoft.com/office/powerpoint/2010/main" val="2866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86C0-6675-4319-B551-20C0810EA6B0}"/>
              </a:ext>
            </a:extLst>
          </p:cNvPr>
          <p:cNvSpPr>
            <a:spLocks noGrp="1"/>
          </p:cNvSpPr>
          <p:nvPr>
            <p:ph type="title"/>
          </p:nvPr>
        </p:nvSpPr>
        <p:spPr/>
        <p:txBody>
          <a:bodyPr/>
          <a:lstStyle/>
          <a:p>
            <a:pPr algn="ctr"/>
            <a:r>
              <a:rPr lang="en-US" dirty="0"/>
              <a:t>A Part of the Family…</a:t>
            </a:r>
          </a:p>
        </p:txBody>
      </p:sp>
      <p:sp>
        <p:nvSpPr>
          <p:cNvPr id="3" name="Content Placeholder 2">
            <a:extLst>
              <a:ext uri="{FF2B5EF4-FFF2-40B4-BE49-F238E27FC236}">
                <a16:creationId xmlns:a16="http://schemas.microsoft.com/office/drawing/2014/main" id="{65A1AF49-AC52-4572-84E7-8F1032E61DFC}"/>
              </a:ext>
            </a:extLst>
          </p:cNvPr>
          <p:cNvSpPr>
            <a:spLocks noGrp="1"/>
          </p:cNvSpPr>
          <p:nvPr>
            <p:ph idx="1"/>
          </p:nvPr>
        </p:nvSpPr>
        <p:spPr/>
        <p:txBody>
          <a:bodyPr/>
          <a:lstStyle/>
          <a:p>
            <a:r>
              <a:rPr lang="en-US" dirty="0">
                <a:latin typeface="+mj-lt"/>
              </a:rPr>
              <a:t>As a childcare worker you have an intimate relationship with families you serve. </a:t>
            </a:r>
          </a:p>
          <a:p>
            <a:r>
              <a:rPr lang="en-US" dirty="0">
                <a:latin typeface="+mj-lt"/>
              </a:rPr>
              <a:t>You may be the first to notice when something with a child or his/her family seems different – in good ways or not so good ways. </a:t>
            </a:r>
          </a:p>
          <a:p>
            <a:r>
              <a:rPr lang="en-US" dirty="0">
                <a:latin typeface="+mj-lt"/>
              </a:rPr>
              <a:t>Parents and guardians may look to you as an expert in child development or at the least, another expert in the life of their child. </a:t>
            </a:r>
          </a:p>
          <a:p>
            <a:r>
              <a:rPr lang="en-US" dirty="0">
                <a:latin typeface="+mj-lt"/>
              </a:rPr>
              <a:t>When having conversations with families about their children, it will be important to stick to the facts, work within your area of expertise, offer hope and have referrals ready if needed. </a:t>
            </a:r>
          </a:p>
          <a:p>
            <a:endParaRPr lang="en-US" dirty="0"/>
          </a:p>
        </p:txBody>
      </p:sp>
    </p:spTree>
    <p:extLst>
      <p:ext uri="{BB962C8B-B14F-4D97-AF65-F5344CB8AC3E}">
        <p14:creationId xmlns:p14="http://schemas.microsoft.com/office/powerpoint/2010/main" val="42529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7B9-7B88-4AA1-BF71-34D7AF262339}"/>
              </a:ext>
            </a:extLst>
          </p:cNvPr>
          <p:cNvSpPr>
            <a:spLocks noGrp="1"/>
          </p:cNvSpPr>
          <p:nvPr>
            <p:ph type="title"/>
          </p:nvPr>
        </p:nvSpPr>
        <p:spPr>
          <a:xfrm>
            <a:off x="838200" y="296863"/>
            <a:ext cx="9829800" cy="1082674"/>
          </a:xfrm>
        </p:spPr>
        <p:txBody>
          <a:bodyPr/>
          <a:lstStyle/>
          <a:p>
            <a:pPr algn="ctr"/>
            <a:r>
              <a:rPr lang="en-US" dirty="0"/>
              <a:t>What is the Best way to Talk About Substance Use Disorders?</a:t>
            </a:r>
          </a:p>
        </p:txBody>
      </p:sp>
      <p:pic>
        <p:nvPicPr>
          <p:cNvPr id="4" name="Content Placeholder 3">
            <a:extLst>
              <a:ext uri="{FF2B5EF4-FFF2-40B4-BE49-F238E27FC236}">
                <a16:creationId xmlns:a16="http://schemas.microsoft.com/office/drawing/2014/main" id="{CA6882A4-B2C7-4A42-94E6-465B8C7D64D2}"/>
              </a:ext>
            </a:extLst>
          </p:cNvPr>
          <p:cNvPicPr>
            <a:picLocks noGrp="1" noChangeAspect="1"/>
          </p:cNvPicPr>
          <p:nvPr>
            <p:ph idx="1"/>
          </p:nvPr>
        </p:nvPicPr>
        <p:blipFill>
          <a:blip r:embed="rId2"/>
          <a:stretch>
            <a:fillRect/>
          </a:stretch>
        </p:blipFill>
        <p:spPr>
          <a:xfrm>
            <a:off x="1828800" y="1366254"/>
            <a:ext cx="7767245" cy="4572000"/>
          </a:xfrm>
          <a:prstGeom prst="rect">
            <a:avLst/>
          </a:prstGeom>
        </p:spPr>
      </p:pic>
      <p:sp>
        <p:nvSpPr>
          <p:cNvPr id="5" name="TextBox 4">
            <a:extLst>
              <a:ext uri="{FF2B5EF4-FFF2-40B4-BE49-F238E27FC236}">
                <a16:creationId xmlns:a16="http://schemas.microsoft.com/office/drawing/2014/main" id="{253C820F-77D1-4B44-8D08-23A1C53E92D0}"/>
              </a:ext>
            </a:extLst>
          </p:cNvPr>
          <p:cNvSpPr txBox="1"/>
          <p:nvPr/>
        </p:nvSpPr>
        <p:spPr>
          <a:xfrm>
            <a:off x="7162800" y="6019800"/>
            <a:ext cx="2057400" cy="246221"/>
          </a:xfrm>
          <a:prstGeom prst="rect">
            <a:avLst/>
          </a:prstGeom>
          <a:noFill/>
        </p:spPr>
        <p:txBody>
          <a:bodyPr wrap="square" rtlCol="0">
            <a:spAutoFit/>
          </a:bodyPr>
          <a:lstStyle/>
          <a:p>
            <a:r>
              <a:rPr lang="en-US" sz="1000" dirty="0"/>
              <a:t>National Institute on Drug Abuse</a:t>
            </a:r>
          </a:p>
        </p:txBody>
      </p:sp>
    </p:spTree>
    <p:extLst>
      <p:ext uri="{BB962C8B-B14F-4D97-AF65-F5344CB8AC3E}">
        <p14:creationId xmlns:p14="http://schemas.microsoft.com/office/powerpoint/2010/main" val="2054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7B9-7B88-4AA1-BF71-34D7AF262339}"/>
              </a:ext>
            </a:extLst>
          </p:cNvPr>
          <p:cNvSpPr>
            <a:spLocks noGrp="1"/>
          </p:cNvSpPr>
          <p:nvPr>
            <p:ph type="title"/>
          </p:nvPr>
        </p:nvSpPr>
        <p:spPr>
          <a:xfrm>
            <a:off x="838200" y="296863"/>
            <a:ext cx="9829800" cy="1082674"/>
          </a:xfrm>
        </p:spPr>
        <p:txBody>
          <a:bodyPr/>
          <a:lstStyle/>
          <a:p>
            <a:pPr algn="ctr"/>
            <a:r>
              <a:rPr lang="en-US" dirty="0"/>
              <a:t>What is the Best way to Talk About Substance Use Disorders?</a:t>
            </a:r>
          </a:p>
        </p:txBody>
      </p:sp>
      <p:sp>
        <p:nvSpPr>
          <p:cNvPr id="5" name="TextBox 4">
            <a:extLst>
              <a:ext uri="{FF2B5EF4-FFF2-40B4-BE49-F238E27FC236}">
                <a16:creationId xmlns:a16="http://schemas.microsoft.com/office/drawing/2014/main" id="{253C820F-77D1-4B44-8D08-23A1C53E92D0}"/>
              </a:ext>
            </a:extLst>
          </p:cNvPr>
          <p:cNvSpPr txBox="1"/>
          <p:nvPr/>
        </p:nvSpPr>
        <p:spPr>
          <a:xfrm>
            <a:off x="7162800" y="6019800"/>
            <a:ext cx="2057400" cy="246221"/>
          </a:xfrm>
          <a:prstGeom prst="rect">
            <a:avLst/>
          </a:prstGeom>
          <a:noFill/>
        </p:spPr>
        <p:txBody>
          <a:bodyPr wrap="square" rtlCol="0">
            <a:spAutoFit/>
          </a:bodyPr>
          <a:lstStyle/>
          <a:p>
            <a:r>
              <a:rPr lang="en-US" sz="1000" dirty="0"/>
              <a:t>National Institute on Drug Abuse</a:t>
            </a:r>
          </a:p>
        </p:txBody>
      </p:sp>
      <p:pic>
        <p:nvPicPr>
          <p:cNvPr id="7" name="Content Placeholder 6">
            <a:extLst>
              <a:ext uri="{FF2B5EF4-FFF2-40B4-BE49-F238E27FC236}">
                <a16:creationId xmlns:a16="http://schemas.microsoft.com/office/drawing/2014/main" id="{B113B4EF-F829-4221-86F5-28B1C8C91EE1}"/>
              </a:ext>
            </a:extLst>
          </p:cNvPr>
          <p:cNvPicPr>
            <a:picLocks noGrp="1" noChangeAspect="1"/>
          </p:cNvPicPr>
          <p:nvPr>
            <p:ph idx="1"/>
          </p:nvPr>
        </p:nvPicPr>
        <p:blipFill>
          <a:blip r:embed="rId2"/>
          <a:stretch>
            <a:fillRect/>
          </a:stretch>
        </p:blipFill>
        <p:spPr>
          <a:xfrm>
            <a:off x="1676400" y="1447800"/>
            <a:ext cx="8239226" cy="3810000"/>
          </a:xfrm>
          <a:prstGeom prst="rect">
            <a:avLst/>
          </a:prstGeom>
        </p:spPr>
      </p:pic>
    </p:spTree>
    <p:extLst>
      <p:ext uri="{BB962C8B-B14F-4D97-AF65-F5344CB8AC3E}">
        <p14:creationId xmlns:p14="http://schemas.microsoft.com/office/powerpoint/2010/main" val="9214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7B9-7B88-4AA1-BF71-34D7AF262339}"/>
              </a:ext>
            </a:extLst>
          </p:cNvPr>
          <p:cNvSpPr>
            <a:spLocks noGrp="1"/>
          </p:cNvSpPr>
          <p:nvPr>
            <p:ph type="title"/>
          </p:nvPr>
        </p:nvSpPr>
        <p:spPr>
          <a:xfrm>
            <a:off x="838200" y="296863"/>
            <a:ext cx="9829800" cy="1082674"/>
          </a:xfrm>
        </p:spPr>
        <p:txBody>
          <a:bodyPr/>
          <a:lstStyle/>
          <a:p>
            <a:pPr algn="ctr"/>
            <a:r>
              <a:rPr lang="en-US" dirty="0"/>
              <a:t>What is the Best way to Talk About Substance Use Disorders?</a:t>
            </a:r>
          </a:p>
        </p:txBody>
      </p:sp>
      <p:sp>
        <p:nvSpPr>
          <p:cNvPr id="5" name="TextBox 4">
            <a:extLst>
              <a:ext uri="{FF2B5EF4-FFF2-40B4-BE49-F238E27FC236}">
                <a16:creationId xmlns:a16="http://schemas.microsoft.com/office/drawing/2014/main" id="{253C820F-77D1-4B44-8D08-23A1C53E92D0}"/>
              </a:ext>
            </a:extLst>
          </p:cNvPr>
          <p:cNvSpPr txBox="1"/>
          <p:nvPr/>
        </p:nvSpPr>
        <p:spPr>
          <a:xfrm>
            <a:off x="7162800" y="6019800"/>
            <a:ext cx="2057400" cy="246221"/>
          </a:xfrm>
          <a:prstGeom prst="rect">
            <a:avLst/>
          </a:prstGeom>
          <a:noFill/>
        </p:spPr>
        <p:txBody>
          <a:bodyPr wrap="square" rtlCol="0">
            <a:spAutoFit/>
          </a:bodyPr>
          <a:lstStyle/>
          <a:p>
            <a:r>
              <a:rPr lang="en-US" sz="1000" dirty="0"/>
              <a:t>National Institute on Drug Abuse</a:t>
            </a:r>
          </a:p>
        </p:txBody>
      </p:sp>
      <p:pic>
        <p:nvPicPr>
          <p:cNvPr id="6" name="Content Placeholder 5">
            <a:extLst>
              <a:ext uri="{FF2B5EF4-FFF2-40B4-BE49-F238E27FC236}">
                <a16:creationId xmlns:a16="http://schemas.microsoft.com/office/drawing/2014/main" id="{A21A56DC-CC83-4B00-85BF-EB0B96F2616A}"/>
              </a:ext>
            </a:extLst>
          </p:cNvPr>
          <p:cNvPicPr>
            <a:picLocks noGrp="1" noChangeAspect="1"/>
          </p:cNvPicPr>
          <p:nvPr>
            <p:ph idx="1"/>
          </p:nvPr>
        </p:nvPicPr>
        <p:blipFill>
          <a:blip r:embed="rId2"/>
          <a:stretch>
            <a:fillRect/>
          </a:stretch>
        </p:blipFill>
        <p:spPr>
          <a:xfrm>
            <a:off x="1707204" y="1379536"/>
            <a:ext cx="7923822" cy="3954464"/>
          </a:xfrm>
          <a:prstGeom prst="rect">
            <a:avLst/>
          </a:prstGeom>
        </p:spPr>
      </p:pic>
    </p:spTree>
    <p:extLst>
      <p:ext uri="{BB962C8B-B14F-4D97-AF65-F5344CB8AC3E}">
        <p14:creationId xmlns:p14="http://schemas.microsoft.com/office/powerpoint/2010/main" val="12356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1" ma:contentTypeDescription="Create a new document." ma:contentTypeScope="" ma:versionID="0b5519dc046ef5e7239a4748543891fb">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f000f0f01c8e33d57f91919a679c9ba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B2CC0C-4127-4A6A-B9C7-221D7AD4568F}"/>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8096897c-f77a-4497-995c-f3294779dec9"/>
    <ds:schemaRef ds:uri="http://purl.org/dc/elements/1.1/"/>
    <ds:schemaRef ds:uri="http://schemas.microsoft.com/office/infopath/2007/PartnerControls"/>
    <ds:schemaRef ds:uri="a0ed62d5-a4b2-4374-bbe8-b29e3473d2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853</TotalTime>
  <Words>2235</Words>
  <Application>Microsoft Office PowerPoint</Application>
  <PresentationFormat>Widescreen</PresentationFormat>
  <Paragraphs>137</Paragraphs>
  <Slides>29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Children Friends 16x9</vt:lpstr>
      <vt:lpstr>Respectful Conversations with Families Experiencing Substance Use Disorders and the Vital Role of Peer Support</vt:lpstr>
      <vt:lpstr>Mentimeter Activity</vt:lpstr>
      <vt:lpstr>Who are Substance-Exposed Babies?</vt:lpstr>
      <vt:lpstr>Why are Babies not “addicted” to Substances?</vt:lpstr>
      <vt:lpstr>Why are Babies not “addicted” to Substances?</vt:lpstr>
      <vt:lpstr>A Part of the Family…</vt:lpstr>
      <vt:lpstr>What is the Best way to Talk About Substance Use Disorders?</vt:lpstr>
      <vt:lpstr>What is the Best way to Talk About Substance Use Disorders?</vt:lpstr>
      <vt:lpstr>What is the Best way to Talk About Substance Use Disorders?</vt:lpstr>
      <vt:lpstr>What is the Best way to Talk About Substance Use Disorders?</vt:lpstr>
      <vt:lpstr>Words Matter</vt:lpstr>
      <vt:lpstr>Shame and Stigma</vt:lpstr>
      <vt:lpstr>How Can I Support a Family in Recovery?</vt:lpstr>
      <vt:lpstr>Signs a family I am Serving is Struggling</vt:lpstr>
      <vt:lpstr>Signs a Family I am Serving is Struggling </vt:lpstr>
      <vt:lpstr>How Can Peer Supports Help Families?</vt:lpstr>
      <vt:lpstr>How Can I Share my Concerns with Families Compassionately? </vt:lpstr>
      <vt:lpstr>Mentimeter Break #2</vt:lpstr>
      <vt:lpstr>Three Take Away Points to Serve Families with Respect</vt:lpstr>
      <vt:lpstr>Key Strategies You Can Use Today</vt:lpstr>
      <vt:lpstr>Resources for families </vt:lpstr>
      <vt:lpstr>Resources You Can Use…</vt:lpstr>
      <vt:lpstr>Resources You Can Use…</vt:lpstr>
      <vt:lpstr>References </vt:lpstr>
      <vt:lpstr>Team KY SCOPE Child Challenge</vt:lpstr>
      <vt:lpstr>Background on Case</vt:lpstr>
      <vt:lpstr>Child and Family Strengths</vt:lpstr>
      <vt:lpstr>Primary Areas of Challenge</vt:lpstr>
      <vt:lpstr>Barriers and Goals for this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Respectful Conversations with Families Experiencing Substance Use Disorders and the Vital Role of Peer Support</dc:title>
  <dc:creator>Jernigan, Tonya</dc:creator>
  <cp:keywords/>
  <cp:lastModifiedBy>Jernigan, Tonya</cp:lastModifiedBy>
  <cp:revision>38</cp:revision>
  <dcterms:created xsi:type="dcterms:W3CDTF">2021-09-01T14:33:50Z</dcterms:created>
  <dcterms:modified xsi:type="dcterms:W3CDTF">2021-09-23T14:10:02Z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0x010100067A8616F49C214EBF48B3B3A5040748</vt:lpwstr>
  </property>
</Properties>
</file>