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7" r:id="rId5"/>
    <p:sldId id="258" r:id="rId6"/>
    <p:sldId id="366" r:id="rId7"/>
    <p:sldId id="367" r:id="rId8"/>
    <p:sldId id="314" r:id="rId9"/>
    <p:sldId id="412" r:id="rId10"/>
    <p:sldId id="371" r:id="rId11"/>
    <p:sldId id="368" r:id="rId12"/>
    <p:sldId id="370" r:id="rId13"/>
    <p:sldId id="411" r:id="rId14"/>
    <p:sldId id="264" r:id="rId15"/>
    <p:sldId id="369" r:id="rId16"/>
    <p:sldId id="400" r:id="rId17"/>
    <p:sldId id="393" r:id="rId18"/>
    <p:sldId id="401" r:id="rId19"/>
    <p:sldId id="402" r:id="rId20"/>
    <p:sldId id="413" r:id="rId21"/>
    <p:sldId id="407" r:id="rId22"/>
    <p:sldId id="409" r:id="rId23"/>
    <p:sldId id="414" r:id="rId24"/>
    <p:sldId id="410" r:id="rId25"/>
    <p:sldId id="392" r:id="rId26"/>
    <p:sldId id="404" r:id="rId27"/>
    <p:sldId id="256" r:id="rId28"/>
    <p:sldId id="415" r:id="rId29"/>
    <p:sldId id="266" r:id="rId30"/>
    <p:sldId id="259" r:id="rId31"/>
    <p:sldId id="260" r:id="rId32"/>
    <p:sldId id="26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1" d="100"/>
          <a:sy n="81" d="100"/>
        </p:scale>
        <p:origin x="7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CAF00-DCCA-442A-A5B0-0CA2DAD1540A}" type="datetimeFigureOut">
              <a:rPr lang="en-US" smtClean="0"/>
              <a:t>8/23/2021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6F358-F5BB-431A-B596-E525E0DFA3B4}" type="slidenum">
              <a:rPr lang="en-US" smtClean="0"/>
              <a:t>‹#›</a:t>
            </a:fld>
            <a:endParaRPr lang="en-US"/>
          </a:p>
        </p:txBody>
      </p:sp>
    </p:spTree>
    <p:extLst>
      <p:ext uri="{BB962C8B-B14F-4D97-AF65-F5344CB8AC3E}">
        <p14:creationId xmlns:p14="http://schemas.microsoft.com/office/powerpoint/2010/main" val="839423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may have visual issues: strabismus, nystagmus, and other visual impairments are common and can prevent or impair learning. They are twice as likely to be diagnosed with ADHD, have anxiety disorders, or aggression. Speech delays and impaired short term memory are also common. </a:t>
            </a:r>
          </a:p>
        </p:txBody>
      </p:sp>
      <p:sp>
        <p:nvSpPr>
          <p:cNvPr id="4" name="Slide Number Placeholder 3"/>
          <p:cNvSpPr>
            <a:spLocks noGrp="1"/>
          </p:cNvSpPr>
          <p:nvPr>
            <p:ph type="sldNum" sz="quarter" idx="5"/>
          </p:nvPr>
        </p:nvSpPr>
        <p:spPr/>
        <p:txBody>
          <a:bodyPr/>
          <a:lstStyle/>
          <a:p>
            <a:fld id="{9266F358-F5BB-431A-B596-E525E0DFA3B4}" type="slidenum">
              <a:rPr lang="en-US" smtClean="0"/>
              <a:t>4</a:t>
            </a:fld>
            <a:endParaRPr lang="en-US"/>
          </a:p>
        </p:txBody>
      </p:sp>
    </p:spTree>
    <p:extLst>
      <p:ext uri="{BB962C8B-B14F-4D97-AF65-F5344CB8AC3E}">
        <p14:creationId xmlns:p14="http://schemas.microsoft.com/office/powerpoint/2010/main" val="334679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the most time here. Useful information for providers</a:t>
            </a:r>
          </a:p>
        </p:txBody>
      </p:sp>
      <p:sp>
        <p:nvSpPr>
          <p:cNvPr id="4" name="Slide Number Placeholder 3"/>
          <p:cNvSpPr>
            <a:spLocks noGrp="1"/>
          </p:cNvSpPr>
          <p:nvPr>
            <p:ph type="sldNum" sz="quarter" idx="5"/>
          </p:nvPr>
        </p:nvSpPr>
        <p:spPr/>
        <p:txBody>
          <a:bodyPr/>
          <a:lstStyle/>
          <a:p>
            <a:fld id="{9266F358-F5BB-431A-B596-E525E0DFA3B4}" type="slidenum">
              <a:rPr lang="en-US" smtClean="0"/>
              <a:t>16</a:t>
            </a:fld>
            <a:endParaRPr lang="en-US"/>
          </a:p>
        </p:txBody>
      </p:sp>
    </p:spTree>
    <p:extLst>
      <p:ext uri="{BB962C8B-B14F-4D97-AF65-F5344CB8AC3E}">
        <p14:creationId xmlns:p14="http://schemas.microsoft.com/office/powerpoint/2010/main" val="119685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 families: ABCDs </a:t>
            </a:r>
            <a:r>
              <a:rPr lang="en-US" sz="1200" dirty="0"/>
              <a:t>(Alone on their Back in their Crib and be aware of Dangers of drowsiness either through exhaustion or the effects of medications). (means investigate bruising on Torso, Ears, Neck in children 4 years or younger)</a:t>
            </a:r>
            <a:endParaRPr lang="en-US" dirty="0"/>
          </a:p>
        </p:txBody>
      </p:sp>
      <p:sp>
        <p:nvSpPr>
          <p:cNvPr id="4" name="Slide Number Placeholder 3"/>
          <p:cNvSpPr>
            <a:spLocks noGrp="1"/>
          </p:cNvSpPr>
          <p:nvPr>
            <p:ph type="sldNum" sz="quarter" idx="5"/>
          </p:nvPr>
        </p:nvSpPr>
        <p:spPr/>
        <p:txBody>
          <a:bodyPr/>
          <a:lstStyle/>
          <a:p>
            <a:fld id="{9266F358-F5BB-431A-B596-E525E0DFA3B4}" type="slidenum">
              <a:rPr lang="en-US" smtClean="0"/>
              <a:t>18</a:t>
            </a:fld>
            <a:endParaRPr lang="en-US"/>
          </a:p>
        </p:txBody>
      </p:sp>
    </p:spTree>
    <p:extLst>
      <p:ext uri="{BB962C8B-B14F-4D97-AF65-F5344CB8AC3E}">
        <p14:creationId xmlns:p14="http://schemas.microsoft.com/office/powerpoint/2010/main" val="120370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moms often feel judged for everything that happens with their child, and may fear reports to DCBS so keep this in mind if you wish to talk about concerns you have. These children may act out because it’s the primary way they get attention at home. Often they have difficulty limiting repetitive play all children engage in.  Helping them change focus can be more challenging. Perhaps having them help set a timer for when their repetitive play will end may give them some control and allow you to redirect them. They may have visual impairment that hasn’t been identified and keeps them from seeing everything others do which can impair learning and experiences and increase frustration.  </a:t>
            </a:r>
          </a:p>
        </p:txBody>
      </p:sp>
      <p:sp>
        <p:nvSpPr>
          <p:cNvPr id="4" name="Slide Number Placeholder 3"/>
          <p:cNvSpPr>
            <a:spLocks noGrp="1"/>
          </p:cNvSpPr>
          <p:nvPr>
            <p:ph type="sldNum" sz="quarter" idx="5"/>
          </p:nvPr>
        </p:nvSpPr>
        <p:spPr/>
        <p:txBody>
          <a:bodyPr/>
          <a:lstStyle/>
          <a:p>
            <a:fld id="{9266F358-F5BB-431A-B596-E525E0DFA3B4}" type="slidenum">
              <a:rPr lang="en-US" smtClean="0"/>
              <a:t>19</a:t>
            </a:fld>
            <a:endParaRPr lang="en-US"/>
          </a:p>
        </p:txBody>
      </p:sp>
    </p:spTree>
    <p:extLst>
      <p:ext uri="{BB962C8B-B14F-4D97-AF65-F5344CB8AC3E}">
        <p14:creationId xmlns:p14="http://schemas.microsoft.com/office/powerpoint/2010/main" val="118948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cs typeface="Calibri"/>
            </a:endParaRPr>
          </a:p>
        </p:txBody>
      </p:sp>
      <p:sp>
        <p:nvSpPr>
          <p:cNvPr id="4" name="Slide Number Placeholder 3"/>
          <p:cNvSpPr>
            <a:spLocks noGrp="1"/>
          </p:cNvSpPr>
          <p:nvPr>
            <p:ph type="sldNum" sz="quarter" idx="10"/>
          </p:nvPr>
        </p:nvSpPr>
        <p:spPr/>
        <p:txBody>
          <a:bodyPr/>
          <a:lstStyle/>
          <a:p>
            <a:fld id="{A0921EC5-5F82-4272-A619-C53C8900FEBA}" type="slidenum">
              <a:rPr lang="en-US" smtClean="0"/>
              <a:t>25</a:t>
            </a:fld>
            <a:endParaRPr lang="en-US" dirty="0"/>
          </a:p>
        </p:txBody>
      </p:sp>
    </p:spTree>
    <p:extLst>
      <p:ext uri="{BB962C8B-B14F-4D97-AF65-F5344CB8AC3E}">
        <p14:creationId xmlns:p14="http://schemas.microsoft.com/office/powerpoint/2010/main" val="4260216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cs typeface="Calibri"/>
            </a:endParaRPr>
          </a:p>
        </p:txBody>
      </p:sp>
      <p:sp>
        <p:nvSpPr>
          <p:cNvPr id="4" name="Slide Number Placeholder 3"/>
          <p:cNvSpPr>
            <a:spLocks noGrp="1"/>
          </p:cNvSpPr>
          <p:nvPr>
            <p:ph type="sldNum" sz="quarter" idx="10"/>
          </p:nvPr>
        </p:nvSpPr>
        <p:spPr/>
        <p:txBody>
          <a:bodyPr/>
          <a:lstStyle/>
          <a:p>
            <a:fld id="{A0921EC5-5F82-4272-A619-C53C8900FEBA}" type="slidenum">
              <a:rPr lang="en-US" smtClean="0"/>
              <a:t>26</a:t>
            </a:fld>
            <a:endParaRPr lang="en-US" dirty="0"/>
          </a:p>
        </p:txBody>
      </p:sp>
    </p:spTree>
    <p:extLst>
      <p:ext uri="{BB962C8B-B14F-4D97-AF65-F5344CB8AC3E}">
        <p14:creationId xmlns:p14="http://schemas.microsoft.com/office/powerpoint/2010/main" val="94363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921EC5-5F82-4272-A619-C53C8900FEBA}" type="slidenum">
              <a:rPr lang="en-US" smtClean="0"/>
              <a:t>27</a:t>
            </a:fld>
            <a:endParaRPr lang="en-US" dirty="0"/>
          </a:p>
        </p:txBody>
      </p:sp>
    </p:spTree>
    <p:extLst>
      <p:ext uri="{BB962C8B-B14F-4D97-AF65-F5344CB8AC3E}">
        <p14:creationId xmlns:p14="http://schemas.microsoft.com/office/powerpoint/2010/main" val="3025302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921EC5-5F82-4272-A619-C53C8900FEBA}" type="slidenum">
              <a:rPr lang="en-US" smtClean="0"/>
              <a:t>28</a:t>
            </a:fld>
            <a:endParaRPr lang="en-US" dirty="0"/>
          </a:p>
        </p:txBody>
      </p:sp>
    </p:spTree>
    <p:extLst>
      <p:ext uri="{BB962C8B-B14F-4D97-AF65-F5344CB8AC3E}">
        <p14:creationId xmlns:p14="http://schemas.microsoft.com/office/powerpoint/2010/main" val="297128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B549FC-865E-453B-B8B9-0FC835A62D8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367347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B549FC-865E-453B-B8B9-0FC835A62D8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422156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B549FC-865E-453B-B8B9-0FC835A62D8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80CB96-F6DC-4813-8AAC-B1931C87142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764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CB549FC-865E-453B-B8B9-0FC835A62D8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336678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CB549FC-865E-453B-B8B9-0FC835A62D8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80CB96-F6DC-4813-8AAC-B1931C87142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750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CB549FC-865E-453B-B8B9-0FC835A62D8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358182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549FC-865E-453B-B8B9-0FC835A62D8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4240254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549FC-865E-453B-B8B9-0FC835A62D8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159388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549FC-865E-453B-B8B9-0FC835A62D8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189911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B549FC-865E-453B-B8B9-0FC835A62D89}"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5816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B549FC-865E-453B-B8B9-0FC835A62D8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64159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B549FC-865E-453B-B8B9-0FC835A62D89}" type="datetimeFigureOut">
              <a:rPr lang="en-US" smtClean="0"/>
              <a:t>8/23/2021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311916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B549FC-865E-453B-B8B9-0FC835A62D89}" type="datetimeFigureOut">
              <a:rPr lang="en-US" smtClean="0"/>
              <a:t>8/23/2021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255477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549FC-865E-453B-B8B9-0FC835A62D89}" type="datetimeFigureOut">
              <a:rPr lang="en-US" smtClean="0"/>
              <a:t>8/23/2021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299797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CB549FC-865E-453B-B8B9-0FC835A62D8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366555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CB549FC-865E-453B-B8B9-0FC835A62D89}"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80CB96-F6DC-4813-8AAC-B1931C87142E}" type="slidenum">
              <a:rPr lang="en-US" smtClean="0"/>
              <a:t>‹#›</a:t>
            </a:fld>
            <a:endParaRPr lang="en-US"/>
          </a:p>
        </p:txBody>
      </p:sp>
    </p:spTree>
    <p:extLst>
      <p:ext uri="{BB962C8B-B14F-4D97-AF65-F5344CB8AC3E}">
        <p14:creationId xmlns:p14="http://schemas.microsoft.com/office/powerpoint/2010/main" val="242786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CB549FC-865E-453B-B8B9-0FC835A62D89}" type="datetimeFigureOut">
              <a:rPr lang="en-US" smtClean="0"/>
              <a:t>8/23/2021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680CB96-F6DC-4813-8AAC-B1931C87142E}" type="slidenum">
              <a:rPr lang="en-US" smtClean="0"/>
              <a:t>‹#›</a:t>
            </a:fld>
            <a:endParaRPr lang="en-US"/>
          </a:p>
        </p:txBody>
      </p:sp>
    </p:spTree>
    <p:extLst>
      <p:ext uri="{BB962C8B-B14F-4D97-AF65-F5344CB8AC3E}">
        <p14:creationId xmlns:p14="http://schemas.microsoft.com/office/powerpoint/2010/main" val="2536288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ma"/><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NAS%20Cr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6OtPSfyZXNw&amp;t=2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know.uky.edu/uk-healthcare/pathways-program-demonstrates-success-evidence-based-collaborative-approaches" TargetMode="External"/><Relationship Id="rId2" Type="http://schemas.openxmlformats.org/officeDocument/2006/relationships/hyperlink" Target="https://nam04.safelinks.protection.outlook.com/?url=https%3A%2F%2Fwww.acog.org%2Fclinical%2Fclinical-guidance%2Fcommittee-opinion%2Farticles%2F2017%2F08%2Fopioid-use-and-opioid-use-disorder-in-pregnancy&amp;data=02%7C01%7Cdjfran2%40email.uky.edu%7C36109606fc9746f091e108d854f211f6%7C2b30530b69b64457b818481cb53d42ae%7C0%7C1%7C637352746867405868&amp;sdata=7BpzHTFkHOS59piJoxHigGnzdh89xyYIemw38gt3F1A%3D&amp;reserved=0" TargetMode="External"/><Relationship Id="rId1" Type="http://schemas.openxmlformats.org/officeDocument/2006/relationships/slideLayout" Target="../slideLayouts/slideLayout2.xml"/><Relationship Id="rId6" Type="http://schemas.openxmlformats.org/officeDocument/2006/relationships/hyperlink" Target="http://dx.doi.org.ezproxy.uky.edu/10.1002/adaw.31921" TargetMode="External"/><Relationship Id="rId5" Type="http://schemas.openxmlformats.org/officeDocument/2006/relationships/hyperlink" Target="http://www.medpagetoday.com/meetingcoverage/pas/65259" TargetMode="External"/><Relationship Id="rId4" Type="http://schemas.openxmlformats.org/officeDocument/2006/relationships/hyperlink" Target="https://www.medicalnewstoday.com/articles/323465"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C1013-C6FF-4B46-B9A0-D04EDF81CF0A}"/>
              </a:ext>
            </a:extLst>
          </p:cNvPr>
          <p:cNvSpPr>
            <a:spLocks noGrp="1"/>
          </p:cNvSpPr>
          <p:nvPr>
            <p:ph type="ctrTitle"/>
          </p:nvPr>
        </p:nvSpPr>
        <p:spPr/>
        <p:txBody>
          <a:bodyPr/>
          <a:lstStyle/>
          <a:p>
            <a:r>
              <a:rPr lang="en-US" dirty="0"/>
              <a:t>Neonatal Abstinence Syndrome</a:t>
            </a:r>
          </a:p>
        </p:txBody>
      </p:sp>
      <p:sp>
        <p:nvSpPr>
          <p:cNvPr id="3" name="Subtitle 2">
            <a:extLst>
              <a:ext uri="{FF2B5EF4-FFF2-40B4-BE49-F238E27FC236}">
                <a16:creationId xmlns:a16="http://schemas.microsoft.com/office/drawing/2014/main" id="{BA5B139F-564E-4426-86FB-5E1EE1936ECB}"/>
              </a:ext>
            </a:extLst>
          </p:cNvPr>
          <p:cNvSpPr>
            <a:spLocks noGrp="1"/>
          </p:cNvSpPr>
          <p:nvPr>
            <p:ph type="subTitle" idx="1"/>
          </p:nvPr>
        </p:nvSpPr>
        <p:spPr>
          <a:xfrm>
            <a:off x="2589212" y="4918056"/>
            <a:ext cx="8915399" cy="1126283"/>
          </a:xfrm>
        </p:spPr>
        <p:txBody>
          <a:bodyPr/>
          <a:lstStyle/>
          <a:p>
            <a:r>
              <a:rPr lang="en-US" dirty="0"/>
              <a:t>Diana Frankenburger, MSN, RNC-OB, CCE, CLS</a:t>
            </a:r>
          </a:p>
          <a:p>
            <a:r>
              <a:rPr lang="en-US" dirty="0"/>
              <a:t>djfran2@email.uky.edu</a:t>
            </a:r>
          </a:p>
        </p:txBody>
      </p:sp>
    </p:spTree>
    <p:extLst>
      <p:ext uri="{BB962C8B-B14F-4D97-AF65-F5344CB8AC3E}">
        <p14:creationId xmlns:p14="http://schemas.microsoft.com/office/powerpoint/2010/main" val="2754012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33C1-8C5B-46DE-913E-EFBF58CFF169}"/>
              </a:ext>
            </a:extLst>
          </p:cNvPr>
          <p:cNvSpPr>
            <a:spLocks noGrp="1"/>
          </p:cNvSpPr>
          <p:nvPr>
            <p:ph type="title"/>
          </p:nvPr>
        </p:nvSpPr>
        <p:spPr/>
        <p:txBody>
          <a:bodyPr/>
          <a:lstStyle/>
          <a:p>
            <a:pPr algn="ctr"/>
            <a:r>
              <a:rPr lang="en-US" b="1" dirty="0"/>
              <a:t>Baby’s Systems Affected</a:t>
            </a:r>
          </a:p>
        </p:txBody>
      </p:sp>
      <p:sp>
        <p:nvSpPr>
          <p:cNvPr id="3" name="Content Placeholder 2">
            <a:extLst>
              <a:ext uri="{FF2B5EF4-FFF2-40B4-BE49-F238E27FC236}">
                <a16:creationId xmlns:a16="http://schemas.microsoft.com/office/drawing/2014/main" id="{1A685931-0B2C-4DD7-8FE4-9F437F65ED09}"/>
              </a:ext>
            </a:extLst>
          </p:cNvPr>
          <p:cNvSpPr>
            <a:spLocks noGrp="1"/>
          </p:cNvSpPr>
          <p:nvPr>
            <p:ph idx="1"/>
          </p:nvPr>
        </p:nvSpPr>
        <p:spPr/>
        <p:txBody>
          <a:bodyPr>
            <a:normAutofit/>
          </a:bodyPr>
          <a:lstStyle/>
          <a:p>
            <a:r>
              <a:rPr lang="en-US" sz="4000" dirty="0"/>
              <a:t>Central Nervous System </a:t>
            </a:r>
            <a:r>
              <a:rPr lang="en-US" dirty="0"/>
              <a:t>(high pitched cry, irritability, high muscle tone, highly reflexive, difficulty sleeping)</a:t>
            </a:r>
          </a:p>
          <a:p>
            <a:r>
              <a:rPr lang="en-US" sz="4000" dirty="0"/>
              <a:t>Autonomic Nervous System </a:t>
            </a:r>
            <a:r>
              <a:rPr lang="en-US" dirty="0"/>
              <a:t>(high temperature, nasal stuffiness, sweating, sneezing, splotchy skin, yawning, rapid breathing)</a:t>
            </a:r>
            <a:endParaRPr lang="en-US" sz="4000" dirty="0"/>
          </a:p>
          <a:p>
            <a:r>
              <a:rPr lang="en-US" sz="4000" dirty="0"/>
              <a:t>Gastrointestinal System </a:t>
            </a:r>
            <a:r>
              <a:rPr lang="en-US" dirty="0"/>
              <a:t>(disorganized swallow and suck, poor feeding, weight loss, loose stools, spitting up)</a:t>
            </a:r>
            <a:endParaRPr lang="en-US" sz="4000" dirty="0"/>
          </a:p>
          <a:p>
            <a:endParaRPr lang="en-US" dirty="0"/>
          </a:p>
        </p:txBody>
      </p:sp>
    </p:spTree>
    <p:extLst>
      <p:ext uri="{BB962C8B-B14F-4D97-AF65-F5344CB8AC3E}">
        <p14:creationId xmlns:p14="http://schemas.microsoft.com/office/powerpoint/2010/main" val="153385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CA54-4DC0-4901-B359-81D5E680DB00}"/>
              </a:ext>
            </a:extLst>
          </p:cNvPr>
          <p:cNvSpPr>
            <a:spLocks noGrp="1"/>
          </p:cNvSpPr>
          <p:nvPr>
            <p:ph type="title"/>
          </p:nvPr>
        </p:nvSpPr>
        <p:spPr/>
        <p:txBody>
          <a:bodyPr/>
          <a:lstStyle/>
          <a:p>
            <a:r>
              <a:rPr lang="en-US" dirty="0"/>
              <a:t>NAS Crying</a:t>
            </a:r>
          </a:p>
        </p:txBody>
      </p:sp>
      <p:pic>
        <p:nvPicPr>
          <p:cNvPr id="6" name="Picture 2" descr="J:\Kathy's Medical Presentations\Medical Presentation 2011 0902\irritable baby.jpg">
            <a:hlinkClick r:id="rId4"/>
            <a:extLst>
              <a:ext uri="{FF2B5EF4-FFF2-40B4-BE49-F238E27FC236}">
                <a16:creationId xmlns:a16="http://schemas.microsoft.com/office/drawing/2014/main" id="{CD9617AE-86A0-4689-9A60-BD2AABE4AF94}"/>
              </a:ext>
            </a:extLst>
          </p:cNvPr>
          <p:cNvPicPr>
            <a:picLocks noGrp="1" noChangeAspect="1" noChangeArrowheads="1"/>
          </p:cNvPicPr>
          <p:nvPr>
            <p:ph idx="1"/>
          </p:nvPr>
        </p:nvPicPr>
        <p:blipFill>
          <a:blip r:embed="rId5" cstate="print"/>
          <a:srcRect/>
          <a:stretch>
            <a:fillRect/>
          </a:stretch>
        </p:blipFill>
        <p:spPr bwMode="auto">
          <a:xfrm>
            <a:off x="934702" y="2224849"/>
            <a:ext cx="4837043" cy="3538262"/>
          </a:xfrm>
          <a:prstGeom prst="rect">
            <a:avLst/>
          </a:prstGeom>
          <a:noFill/>
        </p:spPr>
      </p:pic>
      <p:pic>
        <p:nvPicPr>
          <p:cNvPr id="7" name="Children of Addicted Parents Baby Cry.wma">
            <a:hlinkClick r:id="" action="ppaction://media"/>
            <a:extLst>
              <a:ext uri="{FF2B5EF4-FFF2-40B4-BE49-F238E27FC236}">
                <a16:creationId xmlns:a16="http://schemas.microsoft.com/office/drawing/2014/main" id="{B0E20474-C2FD-4C99-AEB7-ED58ADED9E50}"/>
              </a:ext>
            </a:extLst>
          </p:cNvPr>
          <p:cNvPicPr>
            <a:picLocks noChangeAspect="1"/>
          </p:cNvPicPr>
          <p:nvPr>
            <a:audioFile r:link="rId1"/>
            <p:extLst>
              <p:ext uri="{DAA4B4D4-6D71-4841-9C94-3DE7FCFB9230}">
                <p14:media xmlns:p14="http://schemas.microsoft.com/office/powerpoint/2010/main" r:embed="rId2">
                  <p14:trim end="14536.52"/>
                </p14:media>
              </p:ext>
            </p:extLst>
          </p:nvPr>
        </p:nvPicPr>
        <p:blipFill>
          <a:blip r:embed="rId6"/>
          <a:stretch>
            <a:fillRect/>
          </a:stretch>
        </p:blipFill>
        <p:spPr>
          <a:xfrm>
            <a:off x="3657600" y="4386470"/>
            <a:ext cx="397565" cy="609600"/>
          </a:xfrm>
          <a:prstGeom prst="rect">
            <a:avLst/>
          </a:prstGeom>
        </p:spPr>
      </p:pic>
    </p:spTree>
    <p:extLst>
      <p:ext uri="{BB962C8B-B14F-4D97-AF65-F5344CB8AC3E}">
        <p14:creationId xmlns:p14="http://schemas.microsoft.com/office/powerpoint/2010/main" val="132087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DB49-1AC4-455C-A2EF-5222BB754B03}"/>
              </a:ext>
            </a:extLst>
          </p:cNvPr>
          <p:cNvSpPr>
            <a:spLocks noGrp="1"/>
          </p:cNvSpPr>
          <p:nvPr>
            <p:ph type="title"/>
          </p:nvPr>
        </p:nvSpPr>
        <p:spPr/>
        <p:txBody>
          <a:bodyPr/>
          <a:lstStyle/>
          <a:p>
            <a:r>
              <a:rPr lang="en-US" dirty="0"/>
              <a:t>When Should Assessment for NAS Begin?</a:t>
            </a:r>
          </a:p>
        </p:txBody>
      </p:sp>
      <p:sp>
        <p:nvSpPr>
          <p:cNvPr id="3" name="Content Placeholder 2">
            <a:extLst>
              <a:ext uri="{FF2B5EF4-FFF2-40B4-BE49-F238E27FC236}">
                <a16:creationId xmlns:a16="http://schemas.microsoft.com/office/drawing/2014/main" id="{DEAFF53F-6B2C-4E74-95DA-F72FA8B1D950}"/>
              </a:ext>
            </a:extLst>
          </p:cNvPr>
          <p:cNvSpPr>
            <a:spLocks noGrp="1"/>
          </p:cNvSpPr>
          <p:nvPr>
            <p:ph idx="1"/>
          </p:nvPr>
        </p:nvSpPr>
        <p:spPr/>
        <p:txBody>
          <a:bodyPr>
            <a:normAutofit fontScale="25000" lnSpcReduction="20000"/>
          </a:bodyPr>
          <a:lstStyle/>
          <a:p>
            <a:r>
              <a:rPr lang="en-US" sz="8000" dirty="0"/>
              <a:t>Within 3-6 hours after birth</a:t>
            </a:r>
          </a:p>
          <a:p>
            <a:r>
              <a:rPr lang="en-US" sz="8000" dirty="0"/>
              <a:t>Symptoms usually appear within 72 hours of birth</a:t>
            </a:r>
          </a:p>
          <a:p>
            <a:r>
              <a:rPr lang="en-US" sz="8000" dirty="0"/>
              <a:t>Scoring every 3-4 hours</a:t>
            </a:r>
          </a:p>
          <a:p>
            <a:r>
              <a:rPr lang="en-US" sz="8000" dirty="0"/>
              <a:t>Scoring &gt; 8 in 3 consecutive scorings or &gt;12 in two consecutive scorings</a:t>
            </a:r>
          </a:p>
          <a:p>
            <a:r>
              <a:rPr lang="en-US" sz="8000" dirty="0"/>
              <a:t>Length of stay for evaluation: 5 days in many facilities</a:t>
            </a:r>
          </a:p>
          <a:p>
            <a:r>
              <a:rPr lang="en-US" sz="8000" dirty="0"/>
              <a:t>If treatment with medication is required, stay may be 14 days or longer</a:t>
            </a:r>
          </a:p>
          <a:p>
            <a:endParaRPr lang="en-US" sz="8000" dirty="0"/>
          </a:p>
          <a:p>
            <a:pPr marL="0" indent="0">
              <a:buNone/>
            </a:pPr>
            <a:endParaRPr lang="en-US" sz="8000" dirty="0"/>
          </a:p>
          <a:p>
            <a:pPr marL="0" indent="0">
              <a:buNone/>
            </a:pPr>
            <a:r>
              <a:rPr lang="en-US" sz="8000" dirty="0"/>
              <a:t>(</a:t>
            </a:r>
            <a:r>
              <a:rPr lang="en-US" sz="8000" dirty="0" err="1"/>
              <a:t>Kondili</a:t>
            </a:r>
            <a:r>
              <a:rPr lang="en-US" sz="8000" dirty="0"/>
              <a:t> &amp; Duryea, 2019) (ACOG, 2017)</a:t>
            </a:r>
          </a:p>
          <a:p>
            <a:endParaRPr lang="en-US" sz="8000" dirty="0"/>
          </a:p>
          <a:p>
            <a:endParaRPr lang="en-US" sz="8000" dirty="0"/>
          </a:p>
          <a:p>
            <a:endParaRPr lang="en-US" sz="8000" dirty="0"/>
          </a:p>
          <a:p>
            <a:pPr marL="0" indent="0">
              <a:buNone/>
            </a:pPr>
            <a:endParaRPr lang="en-US" sz="8000" dirty="0"/>
          </a:p>
          <a:p>
            <a:r>
              <a:rPr lang="en-US" sz="8000" dirty="0"/>
              <a:t>(</a:t>
            </a:r>
            <a:r>
              <a:rPr lang="en-US" sz="8000" dirty="0" err="1"/>
              <a:t>Kondili</a:t>
            </a:r>
            <a:r>
              <a:rPr lang="en-US" sz="8000" dirty="0"/>
              <a:t> &amp; Duryea, 2019) (ACOG, 2017)</a:t>
            </a:r>
          </a:p>
          <a:p>
            <a:endParaRPr lang="en-US" sz="8000" dirty="0"/>
          </a:p>
          <a:p>
            <a:endParaRPr lang="en-US" sz="8000" dirty="0"/>
          </a:p>
          <a:p>
            <a:endParaRPr lang="en-US" dirty="0"/>
          </a:p>
        </p:txBody>
      </p:sp>
    </p:spTree>
    <p:extLst>
      <p:ext uri="{BB962C8B-B14F-4D97-AF65-F5344CB8AC3E}">
        <p14:creationId xmlns:p14="http://schemas.microsoft.com/office/powerpoint/2010/main" val="291646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CE74-40C6-45F3-8375-8382227A1D16}"/>
              </a:ext>
            </a:extLst>
          </p:cNvPr>
          <p:cNvSpPr>
            <a:spLocks noGrp="1"/>
          </p:cNvSpPr>
          <p:nvPr>
            <p:ph type="title"/>
          </p:nvPr>
        </p:nvSpPr>
        <p:spPr/>
        <p:txBody>
          <a:bodyPr/>
          <a:lstStyle/>
          <a:p>
            <a:r>
              <a:rPr lang="en-US" dirty="0"/>
              <a:t>Question 2: True or False</a:t>
            </a:r>
          </a:p>
        </p:txBody>
      </p:sp>
      <p:sp>
        <p:nvSpPr>
          <p:cNvPr id="3" name="Content Placeholder 2">
            <a:extLst>
              <a:ext uri="{FF2B5EF4-FFF2-40B4-BE49-F238E27FC236}">
                <a16:creationId xmlns:a16="http://schemas.microsoft.com/office/drawing/2014/main" id="{633B8CAA-8F0C-46FA-9A04-578AB607FA82}"/>
              </a:ext>
            </a:extLst>
          </p:cNvPr>
          <p:cNvSpPr>
            <a:spLocks noGrp="1"/>
          </p:cNvSpPr>
          <p:nvPr>
            <p:ph idx="1"/>
          </p:nvPr>
        </p:nvSpPr>
        <p:spPr/>
        <p:txBody>
          <a:bodyPr>
            <a:normAutofit/>
          </a:bodyPr>
          <a:lstStyle/>
          <a:p>
            <a:r>
              <a:rPr lang="en-US" sz="2400" dirty="0"/>
              <a:t>Women in a treatment program receiving medication for their substance use do not have to worry about their babies experiencing withdrawal. </a:t>
            </a:r>
          </a:p>
        </p:txBody>
      </p:sp>
    </p:spTree>
    <p:extLst>
      <p:ext uri="{BB962C8B-B14F-4D97-AF65-F5344CB8AC3E}">
        <p14:creationId xmlns:p14="http://schemas.microsoft.com/office/powerpoint/2010/main" val="154139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1EE2-0603-475F-8C3F-239692EA3A29}"/>
              </a:ext>
            </a:extLst>
          </p:cNvPr>
          <p:cNvSpPr>
            <a:spLocks noGrp="1"/>
          </p:cNvSpPr>
          <p:nvPr>
            <p:ph type="title"/>
          </p:nvPr>
        </p:nvSpPr>
        <p:spPr/>
        <p:txBody>
          <a:bodyPr>
            <a:normAutofit/>
          </a:bodyPr>
          <a:lstStyle/>
          <a:p>
            <a:pPr algn="ctr"/>
            <a:r>
              <a:rPr lang="en-US" dirty="0"/>
              <a:t>Why Treat Pregnant Women with Drugs (Subutex, Suboxone, Methadone)?</a:t>
            </a:r>
          </a:p>
        </p:txBody>
      </p:sp>
      <p:sp>
        <p:nvSpPr>
          <p:cNvPr id="3" name="Content Placeholder 2">
            <a:extLst>
              <a:ext uri="{FF2B5EF4-FFF2-40B4-BE49-F238E27FC236}">
                <a16:creationId xmlns:a16="http://schemas.microsoft.com/office/drawing/2014/main" id="{1FB3819A-6BDE-4A26-A1E6-72BE286BEBD6}"/>
              </a:ext>
            </a:extLst>
          </p:cNvPr>
          <p:cNvSpPr>
            <a:spLocks noGrp="1"/>
          </p:cNvSpPr>
          <p:nvPr>
            <p:ph idx="1"/>
          </p:nvPr>
        </p:nvSpPr>
        <p:spPr/>
        <p:txBody>
          <a:bodyPr>
            <a:normAutofit fontScale="47500" lnSpcReduction="20000"/>
          </a:bodyPr>
          <a:lstStyle/>
          <a:p>
            <a:r>
              <a:rPr lang="en-US" sz="5000" dirty="0"/>
              <a:t>Prevents opioid withdrawal symptoms </a:t>
            </a:r>
          </a:p>
          <a:p>
            <a:r>
              <a:rPr lang="en-US" sz="5000" dirty="0"/>
              <a:t>Decreases use of drugs off the street</a:t>
            </a:r>
          </a:p>
          <a:p>
            <a:r>
              <a:rPr lang="en-US" sz="5000" dirty="0"/>
              <a:t>Improves prenatal care</a:t>
            </a:r>
          </a:p>
          <a:p>
            <a:r>
              <a:rPr lang="en-US" sz="5000" dirty="0"/>
              <a:t>In combination with prenatal care, decreases risk of complications</a:t>
            </a:r>
          </a:p>
          <a:p>
            <a:r>
              <a:rPr lang="en-US" sz="5000" dirty="0"/>
              <a:t>Decreases participation in high-risk behaviors, violence</a:t>
            </a:r>
          </a:p>
          <a:p>
            <a:r>
              <a:rPr lang="en-US" sz="5000" dirty="0"/>
              <a:t>Decreases risk of relapse during pregnancy</a:t>
            </a:r>
          </a:p>
          <a:p>
            <a:pPr marL="0" indent="0">
              <a:buNone/>
            </a:pPr>
            <a:endParaRPr lang="en-US" sz="2900" dirty="0"/>
          </a:p>
          <a:p>
            <a:pPr marL="0" indent="0">
              <a:buNone/>
            </a:pPr>
            <a:r>
              <a:rPr lang="en-US" sz="2900" dirty="0"/>
              <a:t>(ACOG Committee Opinion Number 711, 2017)</a:t>
            </a:r>
          </a:p>
        </p:txBody>
      </p:sp>
    </p:spTree>
    <p:extLst>
      <p:ext uri="{BB962C8B-B14F-4D97-AF65-F5344CB8AC3E}">
        <p14:creationId xmlns:p14="http://schemas.microsoft.com/office/powerpoint/2010/main" val="32410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AB7D-E07E-4B30-A202-87FDC31FCDE2}"/>
              </a:ext>
            </a:extLst>
          </p:cNvPr>
          <p:cNvSpPr>
            <a:spLocks noGrp="1"/>
          </p:cNvSpPr>
          <p:nvPr>
            <p:ph type="title"/>
          </p:nvPr>
        </p:nvSpPr>
        <p:spPr/>
        <p:txBody>
          <a:bodyPr/>
          <a:lstStyle/>
          <a:p>
            <a:r>
              <a:rPr lang="en-US" dirty="0"/>
              <a:t>In the Hospital:</a:t>
            </a:r>
            <a:br>
              <a:rPr lang="en-US" dirty="0"/>
            </a:br>
            <a:r>
              <a:rPr lang="en-US" dirty="0"/>
              <a:t>Non-Medical Support</a:t>
            </a:r>
          </a:p>
        </p:txBody>
      </p:sp>
      <p:sp>
        <p:nvSpPr>
          <p:cNvPr id="3" name="Content Placeholder 2">
            <a:extLst>
              <a:ext uri="{FF2B5EF4-FFF2-40B4-BE49-F238E27FC236}">
                <a16:creationId xmlns:a16="http://schemas.microsoft.com/office/drawing/2014/main" id="{375465B4-A85E-40F8-8E2F-63B41D441114}"/>
              </a:ext>
            </a:extLst>
          </p:cNvPr>
          <p:cNvSpPr>
            <a:spLocks noGrp="1"/>
          </p:cNvSpPr>
          <p:nvPr>
            <p:ph idx="1"/>
          </p:nvPr>
        </p:nvSpPr>
        <p:spPr/>
        <p:txBody>
          <a:bodyPr>
            <a:normAutofit/>
          </a:bodyPr>
          <a:lstStyle/>
          <a:p>
            <a:r>
              <a:rPr lang="en-US" sz="2000" dirty="0"/>
              <a:t>Breastfeeding when appropriate </a:t>
            </a:r>
          </a:p>
          <a:p>
            <a:r>
              <a:rPr lang="en-US" sz="2000" dirty="0"/>
              <a:t>Rooming in </a:t>
            </a:r>
          </a:p>
          <a:p>
            <a:r>
              <a:rPr lang="en-US" sz="2000" dirty="0"/>
              <a:t>Mom’s bonding and attachment</a:t>
            </a:r>
          </a:p>
          <a:p>
            <a:r>
              <a:rPr lang="en-US" sz="2000" dirty="0"/>
              <a:t>Skin to skin (Kangaroo Care)</a:t>
            </a:r>
          </a:p>
          <a:p>
            <a:r>
              <a:rPr lang="en-US" sz="2000" dirty="0"/>
              <a:t>Infant massage, positioning </a:t>
            </a:r>
          </a:p>
          <a:p>
            <a:r>
              <a:rPr lang="en-US" sz="2000" dirty="0"/>
              <a:t>5 Ss Soothing Techniques (works with all babies)</a:t>
            </a:r>
          </a:p>
          <a:p>
            <a:r>
              <a:rPr lang="en-US" dirty="0">
                <a:hlinkClick r:id="rId2"/>
              </a:rPr>
              <a:t>https://www.youtube.com/watch?v=6OtPSfyZXNw&amp;t=2s</a:t>
            </a:r>
            <a:endParaRPr lang="en-US" dirty="0"/>
          </a:p>
          <a:p>
            <a:endParaRPr lang="en-US" dirty="0"/>
          </a:p>
          <a:p>
            <a:pPr marL="0" indent="0">
              <a:buNone/>
            </a:pPr>
            <a:r>
              <a:rPr lang="en-US" dirty="0"/>
              <a:t>(</a:t>
            </a:r>
            <a:r>
              <a:rPr lang="en-US" dirty="0" err="1"/>
              <a:t>Kondili</a:t>
            </a:r>
            <a:r>
              <a:rPr lang="en-US" dirty="0"/>
              <a:t> &amp; Duryea, 2019)</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713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786D-BA9D-47EF-A40F-0D24746BEEB5}"/>
              </a:ext>
            </a:extLst>
          </p:cNvPr>
          <p:cNvSpPr>
            <a:spLocks noGrp="1"/>
          </p:cNvSpPr>
          <p:nvPr>
            <p:ph type="title"/>
          </p:nvPr>
        </p:nvSpPr>
        <p:spPr/>
        <p:txBody>
          <a:bodyPr/>
          <a:lstStyle/>
          <a:p>
            <a:r>
              <a:rPr lang="en-US" dirty="0"/>
              <a:t>How can you help infants? </a:t>
            </a:r>
          </a:p>
        </p:txBody>
      </p:sp>
      <p:sp>
        <p:nvSpPr>
          <p:cNvPr id="3" name="Content Placeholder 2">
            <a:extLst>
              <a:ext uri="{FF2B5EF4-FFF2-40B4-BE49-F238E27FC236}">
                <a16:creationId xmlns:a16="http://schemas.microsoft.com/office/drawing/2014/main" id="{7375A1CE-E08C-420F-8FFF-6DBFBD8FFDF8}"/>
              </a:ext>
            </a:extLst>
          </p:cNvPr>
          <p:cNvSpPr>
            <a:spLocks noGrp="1"/>
          </p:cNvSpPr>
          <p:nvPr>
            <p:ph idx="1"/>
          </p:nvPr>
        </p:nvSpPr>
        <p:spPr>
          <a:xfrm>
            <a:off x="1958897" y="1636451"/>
            <a:ext cx="8915400" cy="3777622"/>
          </a:xfrm>
        </p:spPr>
        <p:txBody>
          <a:bodyPr>
            <a:noAutofit/>
          </a:bodyPr>
          <a:lstStyle/>
          <a:p>
            <a:r>
              <a:rPr lang="en-US" dirty="0"/>
              <a:t>Swaddling through 3 months (or until baby shows signs of turning over)</a:t>
            </a:r>
          </a:p>
          <a:p>
            <a:r>
              <a:rPr lang="en-US" dirty="0"/>
              <a:t>White noise (no time limit)</a:t>
            </a:r>
          </a:p>
          <a:p>
            <a:r>
              <a:rPr lang="en-US" dirty="0"/>
              <a:t>Rocking or swinging</a:t>
            </a:r>
          </a:p>
          <a:p>
            <a:r>
              <a:rPr lang="en-US" dirty="0"/>
              <a:t>Holding close </a:t>
            </a:r>
          </a:p>
          <a:p>
            <a:r>
              <a:rPr lang="en-US" dirty="0"/>
              <a:t>Pacifier</a:t>
            </a:r>
          </a:p>
          <a:p>
            <a:r>
              <a:rPr lang="en-US" dirty="0"/>
              <a:t>Extra time with feeding,  smaller amounts and more frequent burping(Pace)</a:t>
            </a:r>
          </a:p>
          <a:p>
            <a:r>
              <a:rPr lang="en-US" dirty="0"/>
              <a:t>More subject to skin breakdown: use water/water wipes for cleaning </a:t>
            </a:r>
          </a:p>
          <a:p>
            <a:r>
              <a:rPr lang="en-US" dirty="0"/>
              <a:t>Aquaphor for diaper area irritation</a:t>
            </a:r>
          </a:p>
          <a:p>
            <a:r>
              <a:rPr lang="en-US" dirty="0"/>
              <a:t>Eye contact</a:t>
            </a:r>
          </a:p>
          <a:p>
            <a:r>
              <a:rPr lang="en-US" dirty="0"/>
              <a:t>Conversation </a:t>
            </a:r>
          </a:p>
          <a:p>
            <a:r>
              <a:rPr lang="en-US" dirty="0"/>
              <a:t>Infant Massage</a:t>
            </a:r>
          </a:p>
        </p:txBody>
      </p:sp>
    </p:spTree>
    <p:extLst>
      <p:ext uri="{BB962C8B-B14F-4D97-AF65-F5344CB8AC3E}">
        <p14:creationId xmlns:p14="http://schemas.microsoft.com/office/powerpoint/2010/main" val="381194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5AE0-7502-463B-AE62-76478B11C240}"/>
              </a:ext>
            </a:extLst>
          </p:cNvPr>
          <p:cNvSpPr>
            <a:spLocks noGrp="1"/>
          </p:cNvSpPr>
          <p:nvPr>
            <p:ph type="title"/>
          </p:nvPr>
        </p:nvSpPr>
        <p:spPr/>
        <p:txBody>
          <a:bodyPr/>
          <a:lstStyle/>
          <a:p>
            <a:r>
              <a:rPr lang="en-US" dirty="0"/>
              <a:t>KEY STRATEGIES FOR HELPING INFANTS</a:t>
            </a:r>
          </a:p>
        </p:txBody>
      </p:sp>
      <p:sp>
        <p:nvSpPr>
          <p:cNvPr id="3" name="Content Placeholder 2">
            <a:extLst>
              <a:ext uri="{FF2B5EF4-FFF2-40B4-BE49-F238E27FC236}">
                <a16:creationId xmlns:a16="http://schemas.microsoft.com/office/drawing/2014/main" id="{2AD44DEC-65E8-425D-B9F8-1C9A6F0731FB}"/>
              </a:ext>
            </a:extLst>
          </p:cNvPr>
          <p:cNvSpPr>
            <a:spLocks noGrp="1"/>
          </p:cNvSpPr>
          <p:nvPr>
            <p:ph idx="1"/>
          </p:nvPr>
        </p:nvSpPr>
        <p:spPr/>
        <p:txBody>
          <a:bodyPr>
            <a:normAutofit/>
          </a:bodyPr>
          <a:lstStyle/>
          <a:p>
            <a:r>
              <a:rPr lang="en-US" sz="3200" dirty="0"/>
              <a:t>5 Ss</a:t>
            </a:r>
          </a:p>
          <a:p>
            <a:r>
              <a:rPr lang="en-US" sz="3200" dirty="0"/>
              <a:t>Pace Feeding</a:t>
            </a:r>
          </a:p>
          <a:p>
            <a:r>
              <a:rPr lang="en-US" sz="3200" dirty="0"/>
              <a:t>Communication:  verbally, through eye contact, and touch</a:t>
            </a:r>
          </a:p>
        </p:txBody>
      </p:sp>
    </p:spTree>
    <p:extLst>
      <p:ext uri="{BB962C8B-B14F-4D97-AF65-F5344CB8AC3E}">
        <p14:creationId xmlns:p14="http://schemas.microsoft.com/office/powerpoint/2010/main" val="147525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C6D9-B197-4B1C-98CB-651E6ADBD6CB}"/>
              </a:ext>
            </a:extLst>
          </p:cNvPr>
          <p:cNvSpPr>
            <a:spLocks noGrp="1"/>
          </p:cNvSpPr>
          <p:nvPr>
            <p:ph type="title"/>
          </p:nvPr>
        </p:nvSpPr>
        <p:spPr/>
        <p:txBody>
          <a:bodyPr/>
          <a:lstStyle/>
          <a:p>
            <a:r>
              <a:rPr lang="en-US" dirty="0"/>
              <a:t>How can you help families? </a:t>
            </a:r>
          </a:p>
        </p:txBody>
      </p:sp>
      <p:sp>
        <p:nvSpPr>
          <p:cNvPr id="3" name="Content Placeholder 2">
            <a:extLst>
              <a:ext uri="{FF2B5EF4-FFF2-40B4-BE49-F238E27FC236}">
                <a16:creationId xmlns:a16="http://schemas.microsoft.com/office/drawing/2014/main" id="{31A4483A-1805-4DCF-B7D0-0F80CA47520D}"/>
              </a:ext>
            </a:extLst>
          </p:cNvPr>
          <p:cNvSpPr>
            <a:spLocks noGrp="1"/>
          </p:cNvSpPr>
          <p:nvPr>
            <p:ph idx="1"/>
          </p:nvPr>
        </p:nvSpPr>
        <p:spPr>
          <a:xfrm>
            <a:off x="2089591" y="1681114"/>
            <a:ext cx="8915400" cy="3777622"/>
          </a:xfrm>
        </p:spPr>
        <p:txBody>
          <a:bodyPr>
            <a:noAutofit/>
          </a:bodyPr>
          <a:lstStyle/>
          <a:p>
            <a:r>
              <a:rPr lang="en-US" sz="2000" dirty="0"/>
              <a:t>Children with NAS more likely to die between 28 days of life and 1 year; most common cause of death: Sudden Infant Death Syndrome. </a:t>
            </a:r>
          </a:p>
          <a:p>
            <a:r>
              <a:rPr lang="en-US" sz="2000" dirty="0"/>
              <a:t>Model and Teach ABCDs of  SAFE SLEEP; ask caregivers where baby sleeps-What is a safe sleep surface?</a:t>
            </a:r>
          </a:p>
          <a:p>
            <a:r>
              <a:rPr lang="en-US" sz="2000" dirty="0"/>
              <a:t>Discourage co-sleeping</a:t>
            </a:r>
          </a:p>
          <a:p>
            <a:r>
              <a:rPr lang="en-US" sz="2000" dirty="0"/>
              <a:t>Post information about smoking reduction or stopping, and effects of 2</a:t>
            </a:r>
            <a:r>
              <a:rPr lang="en-US" sz="2000" baseline="30000" dirty="0"/>
              <a:t>nd</a:t>
            </a:r>
            <a:r>
              <a:rPr lang="en-US" sz="2000" dirty="0"/>
              <a:t> and 3</a:t>
            </a:r>
            <a:r>
              <a:rPr lang="en-US" sz="2000" baseline="30000" dirty="0"/>
              <a:t>rd</a:t>
            </a:r>
            <a:r>
              <a:rPr lang="en-US" sz="2000" dirty="0"/>
              <a:t> hand smoke for children</a:t>
            </a:r>
          </a:p>
          <a:p>
            <a:r>
              <a:rPr lang="en-US" sz="2000" dirty="0"/>
              <a:t>Use TEN-4 to evaluate for abuse; Bruising anywhere on baby who is not pulling up or taking steps </a:t>
            </a:r>
          </a:p>
          <a:p>
            <a:r>
              <a:rPr lang="en-US" sz="2000" dirty="0"/>
              <a:t>Accept families without judgment</a:t>
            </a:r>
          </a:p>
        </p:txBody>
      </p:sp>
    </p:spTree>
    <p:extLst>
      <p:ext uri="{BB962C8B-B14F-4D97-AF65-F5344CB8AC3E}">
        <p14:creationId xmlns:p14="http://schemas.microsoft.com/office/powerpoint/2010/main" val="184622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7818-200D-43C4-8A8F-CCFAB9674BCD}"/>
              </a:ext>
            </a:extLst>
          </p:cNvPr>
          <p:cNvSpPr>
            <a:spLocks noGrp="1"/>
          </p:cNvSpPr>
          <p:nvPr>
            <p:ph type="title"/>
          </p:nvPr>
        </p:nvSpPr>
        <p:spPr/>
        <p:txBody>
          <a:bodyPr/>
          <a:lstStyle/>
          <a:p>
            <a:r>
              <a:rPr lang="en-US" dirty="0"/>
              <a:t>Helping Families cont’d</a:t>
            </a:r>
          </a:p>
        </p:txBody>
      </p:sp>
      <p:sp>
        <p:nvSpPr>
          <p:cNvPr id="3" name="Content Placeholder 2">
            <a:extLst>
              <a:ext uri="{FF2B5EF4-FFF2-40B4-BE49-F238E27FC236}">
                <a16:creationId xmlns:a16="http://schemas.microsoft.com/office/drawing/2014/main" id="{9A6BF8F0-A2E1-4FA8-B961-196A912D8AB6}"/>
              </a:ext>
            </a:extLst>
          </p:cNvPr>
          <p:cNvSpPr>
            <a:spLocks noGrp="1"/>
          </p:cNvSpPr>
          <p:nvPr>
            <p:ph idx="1"/>
          </p:nvPr>
        </p:nvSpPr>
        <p:spPr>
          <a:xfrm>
            <a:off x="2168165" y="1659117"/>
            <a:ext cx="9261033" cy="3856179"/>
          </a:xfrm>
        </p:spPr>
        <p:txBody>
          <a:bodyPr>
            <a:noAutofit/>
          </a:bodyPr>
          <a:lstStyle/>
          <a:p>
            <a:r>
              <a:rPr lang="en-US" sz="2000" dirty="0"/>
              <a:t>Some children exposed to substances often do not receive health care in their first 2 years of life; results in hospitalizations for infections; other childhood problems left untreated. </a:t>
            </a:r>
          </a:p>
          <a:p>
            <a:r>
              <a:rPr lang="en-US" sz="2000" dirty="0"/>
              <a:t>Help moms recognize when medical attention is needed</a:t>
            </a:r>
          </a:p>
          <a:p>
            <a:r>
              <a:rPr lang="en-US" sz="2000" dirty="0"/>
              <a:t>Children of parents abusing drugs usually receive less attention, direction, often live in chaos; increases physical and mental stressors; can lead to negative behaviors including drug abuse or crime. Any attention may seem better than no attention! </a:t>
            </a:r>
          </a:p>
          <a:p>
            <a:r>
              <a:rPr lang="en-US" sz="2000" dirty="0"/>
              <a:t>Mom’s bonding with her child is influenced by many factors- her own experience as a child or with her own mother; her feelings of guilt and remorse for what has happened with her children. </a:t>
            </a:r>
          </a:p>
          <a:p>
            <a:r>
              <a:rPr lang="en-US" sz="2000" dirty="0"/>
              <a:t>Look for ways to praise what the caregiver is doing right! </a:t>
            </a:r>
          </a:p>
        </p:txBody>
      </p:sp>
    </p:spTree>
    <p:extLst>
      <p:ext uri="{BB962C8B-B14F-4D97-AF65-F5344CB8AC3E}">
        <p14:creationId xmlns:p14="http://schemas.microsoft.com/office/powerpoint/2010/main" val="15526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B342-FCFD-464F-BCA9-6E5D65259653}"/>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DEA0C3B4-94A5-486F-8BED-97D484A71414}"/>
              </a:ext>
            </a:extLst>
          </p:cNvPr>
          <p:cNvSpPr>
            <a:spLocks noGrp="1"/>
          </p:cNvSpPr>
          <p:nvPr>
            <p:ph idx="1"/>
          </p:nvPr>
        </p:nvSpPr>
        <p:spPr>
          <a:xfrm>
            <a:off x="2193286" y="1813089"/>
            <a:ext cx="8915400" cy="3777622"/>
          </a:xfrm>
        </p:spPr>
        <p:txBody>
          <a:bodyPr>
            <a:normAutofit lnSpcReduction="10000"/>
          </a:bodyPr>
          <a:lstStyle/>
          <a:p>
            <a:r>
              <a:rPr lang="en-US" sz="2400" dirty="0"/>
              <a:t>Participants will be able to define Neonatal Abstinence  Syndrome (NAS) as it compares to typical infant development.</a:t>
            </a:r>
          </a:p>
          <a:p>
            <a:endParaRPr lang="en-US" sz="2400" dirty="0"/>
          </a:p>
          <a:p>
            <a:r>
              <a:rPr lang="en-US" sz="2400" dirty="0"/>
              <a:t>Participants will be able to list common behaviors in infants and newborns with NAS.</a:t>
            </a:r>
          </a:p>
          <a:p>
            <a:endParaRPr lang="en-US" sz="2400" dirty="0"/>
          </a:p>
          <a:p>
            <a:r>
              <a:rPr lang="en-US" sz="2400" dirty="0"/>
              <a:t>Participants will be able to state 3 potential supportive measures for infants experiencing NAS and their families.</a:t>
            </a:r>
          </a:p>
        </p:txBody>
      </p:sp>
    </p:spTree>
    <p:extLst>
      <p:ext uri="{BB962C8B-B14F-4D97-AF65-F5344CB8AC3E}">
        <p14:creationId xmlns:p14="http://schemas.microsoft.com/office/powerpoint/2010/main" val="2499478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5380-B2B5-4E00-93B5-518C2C095ABB}"/>
              </a:ext>
            </a:extLst>
          </p:cNvPr>
          <p:cNvSpPr>
            <a:spLocks noGrp="1"/>
          </p:cNvSpPr>
          <p:nvPr>
            <p:ph type="title"/>
          </p:nvPr>
        </p:nvSpPr>
        <p:spPr/>
        <p:txBody>
          <a:bodyPr/>
          <a:lstStyle/>
          <a:p>
            <a:r>
              <a:rPr lang="en-US" dirty="0"/>
              <a:t>KEY STRATEGIES FOR HELPING FAMILIES</a:t>
            </a:r>
          </a:p>
        </p:txBody>
      </p:sp>
      <p:sp>
        <p:nvSpPr>
          <p:cNvPr id="3" name="Content Placeholder 2">
            <a:extLst>
              <a:ext uri="{FF2B5EF4-FFF2-40B4-BE49-F238E27FC236}">
                <a16:creationId xmlns:a16="http://schemas.microsoft.com/office/drawing/2014/main" id="{583B10FF-35F2-445B-ADD7-A00B21CFF4B0}"/>
              </a:ext>
            </a:extLst>
          </p:cNvPr>
          <p:cNvSpPr>
            <a:spLocks noGrp="1"/>
          </p:cNvSpPr>
          <p:nvPr>
            <p:ph idx="1"/>
          </p:nvPr>
        </p:nvSpPr>
        <p:spPr/>
        <p:txBody>
          <a:bodyPr>
            <a:normAutofit fontScale="92500" lnSpcReduction="10000"/>
          </a:bodyPr>
          <a:lstStyle/>
          <a:p>
            <a:r>
              <a:rPr lang="en-US" sz="3500" dirty="0"/>
              <a:t>ABCDs of Safe Sleep</a:t>
            </a:r>
          </a:p>
          <a:p>
            <a:r>
              <a:rPr lang="en-US" sz="3500" dirty="0"/>
              <a:t>Know Signs of Abuse (TEN-4)</a:t>
            </a:r>
          </a:p>
          <a:p>
            <a:r>
              <a:rPr lang="en-US" sz="3500" dirty="0"/>
              <a:t>Help caregivers recognize when medical attention is needed</a:t>
            </a:r>
          </a:p>
          <a:p>
            <a:r>
              <a:rPr lang="en-US" sz="3500" dirty="0"/>
              <a:t>Share things their child enjoys and successful ways for redirection/ coping with acting out. </a:t>
            </a:r>
          </a:p>
          <a:p>
            <a:endParaRPr lang="en-US" sz="3500" dirty="0"/>
          </a:p>
          <a:p>
            <a:endParaRPr lang="en-US" dirty="0"/>
          </a:p>
        </p:txBody>
      </p:sp>
    </p:spTree>
    <p:extLst>
      <p:ext uri="{BB962C8B-B14F-4D97-AF65-F5344CB8AC3E}">
        <p14:creationId xmlns:p14="http://schemas.microsoft.com/office/powerpoint/2010/main" val="4516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78EB-77F2-4B9F-BE5E-8708181A6D4C}"/>
              </a:ext>
            </a:extLst>
          </p:cNvPr>
          <p:cNvSpPr>
            <a:spLocks noGrp="1"/>
          </p:cNvSpPr>
          <p:nvPr>
            <p:ph type="title"/>
          </p:nvPr>
        </p:nvSpPr>
        <p:spPr/>
        <p:txBody>
          <a:bodyPr/>
          <a:lstStyle/>
          <a:p>
            <a:r>
              <a:rPr lang="en-US" dirty="0"/>
              <a:t>Question 3: </a:t>
            </a:r>
          </a:p>
        </p:txBody>
      </p:sp>
      <p:sp>
        <p:nvSpPr>
          <p:cNvPr id="3" name="Content Placeholder 2">
            <a:extLst>
              <a:ext uri="{FF2B5EF4-FFF2-40B4-BE49-F238E27FC236}">
                <a16:creationId xmlns:a16="http://schemas.microsoft.com/office/drawing/2014/main" id="{A34F50E8-2FBD-441D-B651-3B13F9F9D3DE}"/>
              </a:ext>
            </a:extLst>
          </p:cNvPr>
          <p:cNvSpPr>
            <a:spLocks noGrp="1"/>
          </p:cNvSpPr>
          <p:nvPr>
            <p:ph idx="1"/>
          </p:nvPr>
        </p:nvSpPr>
        <p:spPr/>
        <p:txBody>
          <a:bodyPr>
            <a:normAutofit/>
          </a:bodyPr>
          <a:lstStyle/>
          <a:p>
            <a:r>
              <a:rPr lang="en-US" sz="2000" dirty="0"/>
              <a:t>Name 3 supportive measures for infants  with NAS and their families. </a:t>
            </a:r>
          </a:p>
        </p:txBody>
      </p:sp>
    </p:spTree>
    <p:extLst>
      <p:ext uri="{BB962C8B-B14F-4D97-AF65-F5344CB8AC3E}">
        <p14:creationId xmlns:p14="http://schemas.microsoft.com/office/powerpoint/2010/main" val="200360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F5AC-8443-4BAD-BDB8-088DD2A739E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102E98F-BA70-4511-9FD9-64689F76155E}"/>
              </a:ext>
            </a:extLst>
          </p:cNvPr>
          <p:cNvSpPr>
            <a:spLocks noGrp="1"/>
          </p:cNvSpPr>
          <p:nvPr>
            <p:ph idx="1"/>
          </p:nvPr>
        </p:nvSpPr>
        <p:spPr>
          <a:xfrm>
            <a:off x="2146151" y="1615125"/>
            <a:ext cx="9118879" cy="4842235"/>
          </a:xfrm>
        </p:spPr>
        <p:txBody>
          <a:bodyPr>
            <a:normAutofit fontScale="47500" lnSpcReduction="20000"/>
          </a:bodyPr>
          <a:lstStyle/>
          <a:p>
            <a:r>
              <a:rPr lang="en-US" sz="3200" dirty="0"/>
              <a:t>ACOG Committee Opinion (2017). Opioid use and opioid disorder in pregnancy, Number 711. Retrieved from </a:t>
            </a:r>
            <a:r>
              <a:rPr lang="en-US" sz="3200" u="sng" dirty="0">
                <a:hlinkClick r:id="rId2"/>
              </a:rPr>
              <a:t>https://www.acog.org/clinical/clinical-guidance/committee-opinion/articles/2017/08/opioid-use-and-opioid-use-disorder-in-pregnancy</a:t>
            </a:r>
            <a:endParaRPr lang="en-US" sz="3200" dirty="0"/>
          </a:p>
          <a:p>
            <a:r>
              <a:rPr lang="en-US" sz="3200" dirty="0"/>
              <a:t>Adams, E. (2017). PATHways program demonstrates success of evidence-based, collaborative approaches to perinatal opioid treatment. </a:t>
            </a:r>
            <a:r>
              <a:rPr lang="en-US" sz="3200" i="1" dirty="0" err="1"/>
              <a:t>UKnow</a:t>
            </a:r>
            <a:r>
              <a:rPr lang="en-US" sz="3200" i="1" dirty="0"/>
              <a:t>:  University of Kentucky News</a:t>
            </a:r>
            <a:r>
              <a:rPr lang="en-US" sz="3200" dirty="0"/>
              <a:t>. Retrieved from:  </a:t>
            </a:r>
            <a:r>
              <a:rPr lang="en-US" sz="3200" dirty="0">
                <a:hlinkClick r:id="rId3"/>
              </a:rPr>
              <a:t>https://uknow.uky.edu/uk-healthcare/pathways-program-demonstrates-success-evidence-based-collaborative-approaches</a:t>
            </a:r>
            <a:r>
              <a:rPr lang="en-US" sz="3200" dirty="0"/>
              <a:t>.</a:t>
            </a:r>
          </a:p>
          <a:p>
            <a:r>
              <a:rPr lang="en-US" sz="3200" dirty="0"/>
              <a:t>Casper, T., &amp; </a:t>
            </a:r>
            <a:r>
              <a:rPr lang="en-US" sz="3200" dirty="0" err="1"/>
              <a:t>Arbour</a:t>
            </a:r>
            <a:r>
              <a:rPr lang="en-US" sz="3200" dirty="0"/>
              <a:t>, M. (2014). Evidence-based nurse-driven interventions for the care of newborns with neonatal abstinence syndrome, </a:t>
            </a:r>
            <a:r>
              <a:rPr lang="en-US" sz="3200" i="1" dirty="0"/>
              <a:t>Advances in Neonatal Care</a:t>
            </a:r>
            <a:r>
              <a:rPr lang="en-US" sz="3200" dirty="0"/>
              <a:t>, 14(6): </a:t>
            </a:r>
            <a:r>
              <a:rPr lang="en-US" sz="3200" dirty="0" err="1"/>
              <a:t>p.</a:t>
            </a:r>
            <a:r>
              <a:rPr lang="en-US" sz="3200" dirty="0"/>
              <a:t> 376-380. </a:t>
            </a:r>
            <a:r>
              <a:rPr lang="en-US" sz="3200" dirty="0" err="1"/>
              <a:t>doi</a:t>
            </a:r>
            <a:r>
              <a:rPr lang="en-US" sz="3200" dirty="0"/>
              <a:t>: 10.1097/ANC.0000000000000118. </a:t>
            </a:r>
          </a:p>
          <a:p>
            <a:r>
              <a:rPr lang="en-US" sz="3200" dirty="0" err="1"/>
              <a:t>Felman</a:t>
            </a:r>
            <a:r>
              <a:rPr lang="en-US" sz="3200" dirty="0"/>
              <a:t>, A. (2018). What is addiction? </a:t>
            </a:r>
            <a:r>
              <a:rPr lang="en-US" sz="3200" i="1" dirty="0"/>
              <a:t>Medical News Today. </a:t>
            </a:r>
            <a:r>
              <a:rPr lang="en-US" sz="3200" dirty="0"/>
              <a:t>Retrieved from </a:t>
            </a:r>
            <a:r>
              <a:rPr lang="en-US" sz="3200" dirty="0">
                <a:hlinkClick r:id="rId4"/>
              </a:rPr>
              <a:t>https://www.medicalnewstoday.com/articles/323465</a:t>
            </a:r>
            <a:endParaRPr lang="en-US" sz="3200" dirty="0"/>
          </a:p>
          <a:p>
            <a:r>
              <a:rPr lang="en-US" sz="3200" dirty="0" err="1"/>
              <a:t>Highleyman</a:t>
            </a:r>
            <a:r>
              <a:rPr lang="en-US" sz="3200" dirty="0"/>
              <a:t>, L. (2017). New approaches help babies get through opioid withdrawal, </a:t>
            </a:r>
            <a:r>
              <a:rPr lang="en-US" sz="3200" i="1" dirty="0" err="1"/>
              <a:t>MedPage</a:t>
            </a:r>
            <a:r>
              <a:rPr lang="en-US" sz="3200" i="1" dirty="0"/>
              <a:t> Today</a:t>
            </a:r>
            <a:r>
              <a:rPr lang="en-US" sz="3200" dirty="0"/>
              <a:t>, May 12, 2017. Retrieved from: </a:t>
            </a:r>
            <a:r>
              <a:rPr lang="en-US" sz="3200" dirty="0">
                <a:hlinkClick r:id="rId5"/>
              </a:rPr>
              <a:t>http://www.medpagetoday.com/meetingcoverage/pas/65259</a:t>
            </a:r>
            <a:r>
              <a:rPr lang="en-US" sz="3200" dirty="0"/>
              <a:t>. </a:t>
            </a:r>
          </a:p>
          <a:p>
            <a:r>
              <a:rPr lang="en-US" sz="3200" dirty="0"/>
              <a:t>Knopf, A. (2018) More research needed on NAS, but evidence for breastfeeding and rooming in is clear, </a:t>
            </a:r>
            <a:r>
              <a:rPr lang="en-US" sz="3200" i="1" dirty="0"/>
              <a:t>Alcoholism and Drug Abuse Weekly</a:t>
            </a:r>
            <a:r>
              <a:rPr lang="en-US" sz="3200" dirty="0"/>
              <a:t>, 30(15): 1-3. Retrieved from: </a:t>
            </a:r>
            <a:r>
              <a:rPr lang="en-US" sz="3200" u="sng" dirty="0">
                <a:hlinkClick r:id="rId6" tooltip="http://dx.doi.org.ezproxy.uky.edu/10.1002/adaw.31921"/>
              </a:rPr>
              <a:t>http://dx.doi.org.ezproxy.uky.edu/10.1002/adaw.31921</a:t>
            </a:r>
            <a:r>
              <a:rPr lang="en-US" sz="3200" dirty="0"/>
              <a:t> </a:t>
            </a:r>
          </a:p>
          <a:p>
            <a:r>
              <a:rPr lang="en-US" sz="3200" dirty="0" err="1"/>
              <a:t>Kocherlakota</a:t>
            </a:r>
            <a:r>
              <a:rPr lang="en-US" sz="3200" dirty="0"/>
              <a:t>, P. (2014). Neonatal Abstinence Syndrome,</a:t>
            </a:r>
            <a:r>
              <a:rPr lang="en-US" sz="3200" i="1" dirty="0"/>
              <a:t> Pediatrics</a:t>
            </a:r>
            <a:r>
              <a:rPr lang="en-US" sz="3200" dirty="0"/>
              <a:t>, 134(2): p.e-547-e-561. doi:10.1542/peds.2013-3524</a:t>
            </a:r>
          </a:p>
          <a:p>
            <a:pPr marL="0" indent="0">
              <a:buNone/>
            </a:pPr>
            <a:r>
              <a:rPr lang="en-US" sz="3200" dirty="0"/>
              <a:t>. </a:t>
            </a:r>
          </a:p>
          <a:p>
            <a:endParaRPr lang="en-US" dirty="0"/>
          </a:p>
        </p:txBody>
      </p:sp>
    </p:spTree>
    <p:extLst>
      <p:ext uri="{BB962C8B-B14F-4D97-AF65-F5344CB8AC3E}">
        <p14:creationId xmlns:p14="http://schemas.microsoft.com/office/powerpoint/2010/main" val="3364358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E157-A2AB-4DE5-B44A-D7035927CB6D}"/>
              </a:ext>
            </a:extLst>
          </p:cNvPr>
          <p:cNvSpPr>
            <a:spLocks noGrp="1"/>
          </p:cNvSpPr>
          <p:nvPr>
            <p:ph type="title"/>
          </p:nvPr>
        </p:nvSpPr>
        <p:spPr>
          <a:xfrm>
            <a:off x="2223330" y="520607"/>
            <a:ext cx="8596668" cy="1320800"/>
          </a:xfrm>
        </p:spPr>
        <p:txBody>
          <a:bodyPr/>
          <a:lstStyle/>
          <a:p>
            <a:r>
              <a:rPr lang="en-US" dirty="0"/>
              <a:t>More References</a:t>
            </a:r>
          </a:p>
        </p:txBody>
      </p:sp>
      <p:sp>
        <p:nvSpPr>
          <p:cNvPr id="3" name="Content Placeholder 2">
            <a:extLst>
              <a:ext uri="{FF2B5EF4-FFF2-40B4-BE49-F238E27FC236}">
                <a16:creationId xmlns:a16="http://schemas.microsoft.com/office/drawing/2014/main" id="{A470CA66-E80C-4CC2-9DB2-5E231A8FD009}"/>
              </a:ext>
            </a:extLst>
          </p:cNvPr>
          <p:cNvSpPr>
            <a:spLocks noGrp="1"/>
          </p:cNvSpPr>
          <p:nvPr>
            <p:ph idx="1"/>
          </p:nvPr>
        </p:nvSpPr>
        <p:spPr/>
        <p:txBody>
          <a:bodyPr>
            <a:normAutofit fontScale="85000" lnSpcReduction="20000"/>
          </a:bodyPr>
          <a:lstStyle/>
          <a:p>
            <a:r>
              <a:rPr lang="en-US" dirty="0" err="1"/>
              <a:t>Kondili,E</a:t>
            </a:r>
            <a:r>
              <a:rPr lang="en-US" dirty="0"/>
              <a:t>. &amp; </a:t>
            </a:r>
            <a:r>
              <a:rPr lang="en-US" dirty="0" err="1"/>
              <a:t>Duryea,D</a:t>
            </a:r>
            <a:r>
              <a:rPr lang="en-US" dirty="0"/>
              <a:t>. (2019) The role of mother-infant bond in neonatal abstinence syndrome (NAS) management, Archives of Psychiatric Nursing, 33(3): </a:t>
            </a:r>
            <a:r>
              <a:rPr lang="en-US" dirty="0" err="1"/>
              <a:t>p.</a:t>
            </a:r>
            <a:r>
              <a:rPr lang="en-US" dirty="0"/>
              <a:t> 267-274. </a:t>
            </a:r>
          </a:p>
          <a:p>
            <a:r>
              <a:rPr lang="en-US" dirty="0"/>
              <a:t>McQueen, K. (2018). Rooming-in could be an effective non-pharmacological treatment for infants with neonatal abstinence syndrome, </a:t>
            </a:r>
            <a:r>
              <a:rPr lang="en-US" i="1" dirty="0"/>
              <a:t>Evidence Based Nursing</a:t>
            </a:r>
            <a:r>
              <a:rPr lang="en-US" dirty="0"/>
              <a:t>. </a:t>
            </a:r>
            <a:r>
              <a:rPr lang="en-US" dirty="0" err="1"/>
              <a:t>doi</a:t>
            </a:r>
            <a:r>
              <a:rPr lang="en-US" dirty="0"/>
              <a:t>: 10.1136/eb-2018-102948. </a:t>
            </a:r>
          </a:p>
          <a:p>
            <a:r>
              <a:rPr lang="en-US" dirty="0" err="1"/>
              <a:t>Oei</a:t>
            </a:r>
            <a:r>
              <a:rPr lang="en-US" dirty="0"/>
              <a:t>, J.L.(2019). After NAS, </a:t>
            </a:r>
            <a:r>
              <a:rPr lang="en-US" i="1" dirty="0"/>
              <a:t>Seminars in Fetal and Neonatal Medicine</a:t>
            </a:r>
            <a:r>
              <a:rPr lang="en-US" dirty="0"/>
              <a:t>, 24(2019): 161-165. Retrieved from https://doi.org/10.1016/j.siny.2019.01.012</a:t>
            </a:r>
          </a:p>
          <a:p>
            <a:r>
              <a:rPr lang="en-US" dirty="0"/>
              <a:t>Reddy, U., Davis, J., Ren, Z., &amp; Green, M. (2017). Opioid use in pregnancy, neonatal abstinence syndrome, and childhood outcomes, </a:t>
            </a:r>
            <a:r>
              <a:rPr lang="en-US" i="1" dirty="0"/>
              <a:t>Obstetrics &amp; Gynecology</a:t>
            </a:r>
            <a:r>
              <a:rPr lang="en-US" dirty="0"/>
              <a:t>, 130:1, </a:t>
            </a:r>
            <a:r>
              <a:rPr lang="en-US" dirty="0" err="1"/>
              <a:t>p.</a:t>
            </a:r>
            <a:r>
              <a:rPr lang="en-US" dirty="0"/>
              <a:t> 10-27. </a:t>
            </a:r>
          </a:p>
          <a:p>
            <a:r>
              <a:rPr lang="en-US" dirty="0"/>
              <a:t>Reece-</a:t>
            </a:r>
            <a:r>
              <a:rPr lang="en-US" dirty="0" err="1"/>
              <a:t>Stremtan</a:t>
            </a:r>
            <a:r>
              <a:rPr lang="en-US" dirty="0"/>
              <a:t>, S., Marinelli, K. (2015). ABM clinical protocol #21: Guidelines for breastfeeding and substance use or substance use disorder, revised 2015, </a:t>
            </a:r>
            <a:r>
              <a:rPr lang="en-US" i="1" dirty="0"/>
              <a:t>Breastfeeding Medicine,</a:t>
            </a:r>
            <a:r>
              <a:rPr lang="en-US" dirty="0"/>
              <a:t> 10(3): 135-141. </a:t>
            </a:r>
            <a:r>
              <a:rPr lang="en-US" dirty="0" err="1"/>
              <a:t>doi</a:t>
            </a:r>
            <a:r>
              <a:rPr lang="en-US" dirty="0"/>
              <a:t>: 10.1089/bfm.2015.9992</a:t>
            </a:r>
          </a:p>
          <a:p>
            <a:r>
              <a:rPr lang="en-US" dirty="0" err="1"/>
              <a:t>Saia,K</a:t>
            </a:r>
            <a:r>
              <a:rPr lang="en-US" dirty="0"/>
              <a:t>., Schiff, D., </a:t>
            </a:r>
            <a:r>
              <a:rPr lang="en-US" dirty="0" err="1"/>
              <a:t>Wachman</a:t>
            </a:r>
            <a:r>
              <a:rPr lang="en-US" dirty="0"/>
              <a:t>, E., Mehta, Pl., </a:t>
            </a:r>
            <a:r>
              <a:rPr lang="en-US" dirty="0" err="1"/>
              <a:t>Vilkins</a:t>
            </a:r>
            <a:r>
              <a:rPr lang="en-US" dirty="0"/>
              <a:t>, A., Sia, M., Price, J., </a:t>
            </a:r>
            <a:r>
              <a:rPr lang="en-US" dirty="0" err="1"/>
              <a:t>Samura</a:t>
            </a:r>
            <a:r>
              <a:rPr lang="en-US" dirty="0"/>
              <a:t>, T., DeAngelis, J., Jackson, C., Emmer, S., Shaw, D., &amp; Bagley, S. (2016). Caring for pregnant women with opioid use disorder in the USA: Expanding and improving treatment, </a:t>
            </a:r>
            <a:r>
              <a:rPr lang="en-US" i="1" dirty="0"/>
              <a:t>Current Obstetrics and Gynecology Report</a:t>
            </a:r>
            <a:r>
              <a:rPr lang="en-US" dirty="0"/>
              <a:t>, 5:257-263. </a:t>
            </a:r>
            <a:r>
              <a:rPr lang="en-US" dirty="0" err="1"/>
              <a:t>doi</a:t>
            </a:r>
            <a:r>
              <a:rPr lang="en-US" dirty="0"/>
              <a:t>: 10.1007/s13669-016-0168-9.</a:t>
            </a:r>
          </a:p>
          <a:p>
            <a:endParaRPr lang="en-US" dirty="0"/>
          </a:p>
        </p:txBody>
      </p:sp>
    </p:spTree>
    <p:extLst>
      <p:ext uri="{BB962C8B-B14F-4D97-AF65-F5344CB8AC3E}">
        <p14:creationId xmlns:p14="http://schemas.microsoft.com/office/powerpoint/2010/main" val="3995668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42"/>
            <a:ext cx="12192000" cy="400266"/>
          </a:xfrm>
          <a:prstGeom prst="rect">
            <a:avLst/>
          </a:prstGeom>
        </p:spPr>
      </p:pic>
      <p:sp>
        <p:nvSpPr>
          <p:cNvPr id="2" name="Title 1"/>
          <p:cNvSpPr>
            <a:spLocks noGrp="1"/>
          </p:cNvSpPr>
          <p:nvPr>
            <p:ph type="ctrTitle"/>
          </p:nvPr>
        </p:nvSpPr>
        <p:spPr/>
        <p:txBody>
          <a:bodyPr/>
          <a:lstStyle/>
          <a:p>
            <a:r>
              <a:rPr lang="en-US" dirty="0"/>
              <a:t>Team KY SCOPE</a:t>
            </a:r>
            <a:br>
              <a:rPr lang="en-US" dirty="0"/>
            </a:br>
            <a:r>
              <a:rPr lang="en-US" dirty="0"/>
              <a:t>Child Challenge</a:t>
            </a:r>
          </a:p>
        </p:txBody>
      </p:sp>
      <p:sp>
        <p:nvSpPr>
          <p:cNvPr id="3" name="Subtitle 2"/>
          <p:cNvSpPr>
            <a:spLocks noGrp="1"/>
          </p:cNvSpPr>
          <p:nvPr>
            <p:ph type="subTitle" idx="1"/>
          </p:nvPr>
        </p:nvSpPr>
        <p:spPr/>
        <p:txBody>
          <a:bodyPr/>
          <a:lstStyle/>
          <a:p>
            <a:r>
              <a:rPr lang="en-US" dirty="0"/>
              <a:t>Diana Frankenburger, Prenatal Education Coordinator</a:t>
            </a:r>
          </a:p>
          <a:p>
            <a:r>
              <a:rPr lang="en-US" dirty="0"/>
              <a:t>UK HealthCare PATHways</a:t>
            </a:r>
          </a:p>
        </p:txBody>
      </p:sp>
      <p:pic>
        <p:nvPicPr>
          <p:cNvPr id="4" name="Picture 3">
            <a:extLst>
              <a:ext uri="{FF2B5EF4-FFF2-40B4-BE49-F238E27FC236}">
                <a16:creationId xmlns:a16="http://schemas.microsoft.com/office/drawing/2014/main" id="{8AECDFBC-1669-4FF0-8D05-02CE45C77C73}"/>
              </a:ext>
            </a:extLst>
          </p:cNvPr>
          <p:cNvPicPr>
            <a:picLocks noChangeAspect="1"/>
          </p:cNvPicPr>
          <p:nvPr/>
        </p:nvPicPr>
        <p:blipFill>
          <a:blip r:embed="rId3"/>
          <a:stretch>
            <a:fillRect/>
          </a:stretch>
        </p:blipFill>
        <p:spPr>
          <a:xfrm>
            <a:off x="670035" y="4738391"/>
            <a:ext cx="1085182" cy="1182727"/>
          </a:xfrm>
          <a:prstGeom prst="rect">
            <a:avLst/>
          </a:prstGeom>
        </p:spPr>
      </p:pic>
      <p:pic>
        <p:nvPicPr>
          <p:cNvPr id="6" name="Picture 5">
            <a:extLst>
              <a:ext uri="{FF2B5EF4-FFF2-40B4-BE49-F238E27FC236}">
                <a16:creationId xmlns:a16="http://schemas.microsoft.com/office/drawing/2014/main" id="{967F214B-030C-435D-BC33-38BA60F287BC}"/>
              </a:ext>
            </a:extLst>
          </p:cNvPr>
          <p:cNvPicPr>
            <a:picLocks noChangeAspect="1"/>
          </p:cNvPicPr>
          <p:nvPr/>
        </p:nvPicPr>
        <p:blipFill>
          <a:blip r:embed="rId4"/>
          <a:stretch>
            <a:fillRect/>
          </a:stretch>
        </p:blipFill>
        <p:spPr>
          <a:xfrm>
            <a:off x="8526060" y="5226114"/>
            <a:ext cx="3420152" cy="695004"/>
          </a:xfrm>
          <a:prstGeom prst="rect">
            <a:avLst/>
          </a:prstGeom>
        </p:spPr>
      </p:pic>
      <p:sp>
        <p:nvSpPr>
          <p:cNvPr id="7" name="Slide Number Placeholder 6">
            <a:extLst>
              <a:ext uri="{FF2B5EF4-FFF2-40B4-BE49-F238E27FC236}">
                <a16:creationId xmlns:a16="http://schemas.microsoft.com/office/drawing/2014/main" id="{779D5B92-ED29-4F76-8D8D-D79E30E0EDCB}"/>
              </a:ext>
            </a:extLst>
          </p:cNvPr>
          <p:cNvSpPr>
            <a:spLocks noGrp="1"/>
          </p:cNvSpPr>
          <p:nvPr>
            <p:ph type="sldNum" sz="quarter" idx="12"/>
          </p:nvPr>
        </p:nvSpPr>
        <p:spPr/>
        <p:txBody>
          <a:bodyPr/>
          <a:lstStyle/>
          <a:p>
            <a:fld id="{FEA5FFD0-0682-4E46-BD81-E7535D0AA880}" type="slidenum">
              <a:rPr lang="en-US" smtClean="0"/>
              <a:t>24</a:t>
            </a:fld>
            <a:endParaRPr lang="en-US" dirty="0"/>
          </a:p>
        </p:txBody>
      </p:sp>
      <p:pic>
        <p:nvPicPr>
          <p:cNvPr id="8" name="Picture 9" descr="A drawing of a face&#10;&#10;Description automatically generated">
            <a:extLst>
              <a:ext uri="{FF2B5EF4-FFF2-40B4-BE49-F238E27FC236}">
                <a16:creationId xmlns:a16="http://schemas.microsoft.com/office/drawing/2014/main" id="{D517614A-DAD2-49EA-AB58-CAFC7E3AEC4E}"/>
              </a:ext>
            </a:extLst>
          </p:cNvPr>
          <p:cNvPicPr>
            <a:picLocks noChangeAspect="1"/>
          </p:cNvPicPr>
          <p:nvPr/>
        </p:nvPicPr>
        <p:blipFill>
          <a:blip r:embed="rId5"/>
          <a:stretch>
            <a:fillRect/>
          </a:stretch>
        </p:blipFill>
        <p:spPr>
          <a:xfrm>
            <a:off x="4661779" y="5170084"/>
            <a:ext cx="1636059" cy="1005729"/>
          </a:xfrm>
          <a:prstGeom prst="rect">
            <a:avLst/>
          </a:prstGeom>
        </p:spPr>
      </p:pic>
    </p:spTree>
    <p:extLst>
      <p:ext uri="{BB962C8B-B14F-4D97-AF65-F5344CB8AC3E}">
        <p14:creationId xmlns:p14="http://schemas.microsoft.com/office/powerpoint/2010/main" val="3907663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42"/>
            <a:ext cx="12192000" cy="400266"/>
          </a:xfrm>
          <a:prstGeom prst="rect">
            <a:avLst/>
          </a:prstGeom>
        </p:spPr>
      </p:pic>
      <p:sp>
        <p:nvSpPr>
          <p:cNvPr id="2" name="Title 1"/>
          <p:cNvSpPr>
            <a:spLocks noGrp="1"/>
          </p:cNvSpPr>
          <p:nvPr>
            <p:ph type="title"/>
          </p:nvPr>
        </p:nvSpPr>
        <p:spPr>
          <a:xfrm>
            <a:off x="838200" y="365126"/>
            <a:ext cx="10515600" cy="1156104"/>
          </a:xfrm>
        </p:spPr>
        <p:txBody>
          <a:bodyPr/>
          <a:lstStyle/>
          <a:p>
            <a:pPr algn="ctr"/>
            <a:r>
              <a:rPr lang="en-US" dirty="0"/>
              <a:t>Background on Case</a:t>
            </a:r>
          </a:p>
        </p:txBody>
      </p:sp>
      <p:sp>
        <p:nvSpPr>
          <p:cNvPr id="3" name="Subtitle 2"/>
          <p:cNvSpPr>
            <a:spLocks noGrp="1"/>
          </p:cNvSpPr>
          <p:nvPr>
            <p:ph idx="1"/>
          </p:nvPr>
        </p:nvSpPr>
        <p:spPr>
          <a:xfrm>
            <a:off x="838200" y="1588408"/>
            <a:ext cx="10515600" cy="3535228"/>
          </a:xfrm>
        </p:spPr>
        <p:txBody>
          <a:bodyPr vert="horz" lIns="91440" tIns="45720" rIns="91440" bIns="45720" rtlCol="0" anchor="t">
            <a:normAutofit/>
          </a:bodyPr>
          <a:lstStyle/>
          <a:p>
            <a:r>
              <a:rPr lang="en-US" dirty="0"/>
              <a:t>Annie: Age 6 weeks (treated for NAS on Morphine for 2 weeks)</a:t>
            </a:r>
          </a:p>
          <a:p>
            <a:r>
              <a:rPr lang="en-US" dirty="0"/>
              <a:t> Mother Michelle (in a treatment program) and works at a convenience store. </a:t>
            </a:r>
          </a:p>
          <a:p>
            <a:r>
              <a:rPr lang="en-US" dirty="0"/>
              <a:t>First time parenting for Michelle- other 2 children removed. </a:t>
            </a:r>
          </a:p>
          <a:p>
            <a:r>
              <a:rPr lang="en-US" dirty="0"/>
              <a:t>Annie cries for long periods at daycare, and, per Michelle, for long periods each evening. </a:t>
            </a:r>
          </a:p>
          <a:p>
            <a:r>
              <a:rPr lang="en-US" dirty="0"/>
              <a:t>Annie spits up frequently and has had formula changed twice by pediatrician. </a:t>
            </a:r>
          </a:p>
          <a:p>
            <a:r>
              <a:rPr lang="en-US" dirty="0"/>
              <a:t>Michelle’s mother has custody of other children and sometimes picks Annie up.  </a:t>
            </a:r>
            <a:endParaRPr lang="en-US" dirty="0">
              <a:cs typeface="Calibri"/>
            </a:endParaRPr>
          </a:p>
        </p:txBody>
      </p:sp>
      <p:pic>
        <p:nvPicPr>
          <p:cNvPr id="4" name="Picture 3">
            <a:extLst>
              <a:ext uri="{FF2B5EF4-FFF2-40B4-BE49-F238E27FC236}">
                <a16:creationId xmlns:a16="http://schemas.microsoft.com/office/drawing/2014/main" id="{25546DC0-94BA-48BA-A5F0-016E01790A77}"/>
              </a:ext>
            </a:extLst>
          </p:cNvPr>
          <p:cNvPicPr>
            <a:picLocks noChangeAspect="1"/>
          </p:cNvPicPr>
          <p:nvPr/>
        </p:nvPicPr>
        <p:blipFill>
          <a:blip r:embed="rId4"/>
          <a:stretch>
            <a:fillRect/>
          </a:stretch>
        </p:blipFill>
        <p:spPr>
          <a:xfrm>
            <a:off x="646129" y="5123636"/>
            <a:ext cx="1085182" cy="1182727"/>
          </a:xfrm>
          <a:prstGeom prst="rect">
            <a:avLst/>
          </a:prstGeom>
        </p:spPr>
      </p:pic>
      <p:pic>
        <p:nvPicPr>
          <p:cNvPr id="6" name="Picture 5">
            <a:extLst>
              <a:ext uri="{FF2B5EF4-FFF2-40B4-BE49-F238E27FC236}">
                <a16:creationId xmlns:a16="http://schemas.microsoft.com/office/drawing/2014/main" id="{3C93950B-67B7-49B6-A619-C2849B58577F}"/>
              </a:ext>
            </a:extLst>
          </p:cNvPr>
          <p:cNvPicPr>
            <a:picLocks noChangeAspect="1"/>
          </p:cNvPicPr>
          <p:nvPr/>
        </p:nvPicPr>
        <p:blipFill>
          <a:blip r:embed="rId5"/>
          <a:stretch>
            <a:fillRect/>
          </a:stretch>
        </p:blipFill>
        <p:spPr>
          <a:xfrm>
            <a:off x="8610600" y="5611359"/>
            <a:ext cx="3420152" cy="695004"/>
          </a:xfrm>
          <a:prstGeom prst="rect">
            <a:avLst/>
          </a:prstGeom>
        </p:spPr>
      </p:pic>
      <p:sp>
        <p:nvSpPr>
          <p:cNvPr id="7" name="Slide Number Placeholder 6">
            <a:extLst>
              <a:ext uri="{FF2B5EF4-FFF2-40B4-BE49-F238E27FC236}">
                <a16:creationId xmlns:a16="http://schemas.microsoft.com/office/drawing/2014/main" id="{0C495646-24B3-468A-A6FE-573B6BDBA663}"/>
              </a:ext>
            </a:extLst>
          </p:cNvPr>
          <p:cNvSpPr>
            <a:spLocks noGrp="1"/>
          </p:cNvSpPr>
          <p:nvPr>
            <p:ph type="sldNum" sz="quarter" idx="12"/>
          </p:nvPr>
        </p:nvSpPr>
        <p:spPr/>
        <p:txBody>
          <a:bodyPr/>
          <a:lstStyle/>
          <a:p>
            <a:fld id="{FEA5FFD0-0682-4E46-BD81-E7535D0AA880}" type="slidenum">
              <a:rPr lang="en-US" smtClean="0"/>
              <a:t>25</a:t>
            </a:fld>
            <a:endParaRPr lang="en-US" dirty="0"/>
          </a:p>
        </p:txBody>
      </p:sp>
      <p:pic>
        <p:nvPicPr>
          <p:cNvPr id="8" name="Picture 9" descr="A drawing of a face&#10;&#10;Description automatically generated">
            <a:extLst>
              <a:ext uri="{FF2B5EF4-FFF2-40B4-BE49-F238E27FC236}">
                <a16:creationId xmlns:a16="http://schemas.microsoft.com/office/drawing/2014/main" id="{4E95ABFE-C230-4DDD-8141-FCF220B5A16A}"/>
              </a:ext>
            </a:extLst>
          </p:cNvPr>
          <p:cNvPicPr>
            <a:picLocks noChangeAspect="1"/>
          </p:cNvPicPr>
          <p:nvPr/>
        </p:nvPicPr>
        <p:blipFill>
          <a:blip r:embed="rId6"/>
          <a:stretch>
            <a:fillRect/>
          </a:stretch>
        </p:blipFill>
        <p:spPr>
          <a:xfrm>
            <a:off x="4805559" y="5432331"/>
            <a:ext cx="1826559" cy="1106581"/>
          </a:xfrm>
          <a:prstGeom prst="rect">
            <a:avLst/>
          </a:prstGeom>
        </p:spPr>
      </p:pic>
    </p:spTree>
    <p:extLst>
      <p:ext uri="{BB962C8B-B14F-4D97-AF65-F5344CB8AC3E}">
        <p14:creationId xmlns:p14="http://schemas.microsoft.com/office/powerpoint/2010/main" val="984161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42"/>
            <a:ext cx="12192000" cy="400266"/>
          </a:xfrm>
          <a:prstGeom prst="rect">
            <a:avLst/>
          </a:prstGeom>
        </p:spPr>
      </p:pic>
      <p:sp>
        <p:nvSpPr>
          <p:cNvPr id="2" name="Title 1"/>
          <p:cNvSpPr>
            <a:spLocks noGrp="1"/>
          </p:cNvSpPr>
          <p:nvPr>
            <p:ph type="title"/>
          </p:nvPr>
        </p:nvSpPr>
        <p:spPr>
          <a:xfrm>
            <a:off x="838200" y="365126"/>
            <a:ext cx="10515600" cy="1156104"/>
          </a:xfrm>
        </p:spPr>
        <p:txBody>
          <a:bodyPr/>
          <a:lstStyle/>
          <a:p>
            <a:pPr algn="ctr"/>
            <a:r>
              <a:rPr lang="en-US" dirty="0"/>
              <a:t>Child and Family Strengths</a:t>
            </a:r>
          </a:p>
        </p:txBody>
      </p:sp>
      <p:sp>
        <p:nvSpPr>
          <p:cNvPr id="3" name="Subtitle 2"/>
          <p:cNvSpPr>
            <a:spLocks noGrp="1"/>
          </p:cNvSpPr>
          <p:nvPr>
            <p:ph idx="1"/>
          </p:nvPr>
        </p:nvSpPr>
        <p:spPr>
          <a:xfrm>
            <a:off x="838200" y="1213117"/>
            <a:ext cx="10515600" cy="3910519"/>
          </a:xfrm>
        </p:spPr>
        <p:txBody>
          <a:bodyPr vert="horz" lIns="91440" tIns="45720" rIns="91440" bIns="45720" rtlCol="0" anchor="t">
            <a:normAutofit/>
          </a:bodyPr>
          <a:lstStyle/>
          <a:p>
            <a:pPr lvl="0"/>
            <a:r>
              <a:rPr lang="en-US" dirty="0"/>
              <a:t>A mom who has worked hard to parent.</a:t>
            </a:r>
          </a:p>
          <a:p>
            <a:pPr lvl="0"/>
            <a:r>
              <a:rPr lang="en-US" dirty="0"/>
              <a:t>A mom who does show initiative in taking Annie to the pediatrician. </a:t>
            </a:r>
          </a:p>
          <a:p>
            <a:pPr lvl="0"/>
            <a:r>
              <a:rPr lang="en-US" dirty="0"/>
              <a:t>A mom who continues to have a relationship with her mother and appears to have her support. </a:t>
            </a:r>
          </a:p>
          <a:p>
            <a:pPr lvl="0"/>
            <a:r>
              <a:rPr lang="en-US" dirty="0"/>
              <a:t>A child born at term while Michelle was stable in her recovery. </a:t>
            </a:r>
          </a:p>
          <a:p>
            <a:pPr lvl="0"/>
            <a:r>
              <a:rPr lang="en-US" dirty="0"/>
              <a:t>A child who is able to maintain weight. </a:t>
            </a:r>
          </a:p>
          <a:p>
            <a:pPr lvl="0"/>
            <a:r>
              <a:rPr lang="en-US" dirty="0"/>
              <a:t>A child who has successfully been weaned off Morphine for withdrawal symptoms. </a:t>
            </a:r>
          </a:p>
          <a:p>
            <a:endParaRPr lang="en-US" dirty="0">
              <a:cs typeface="Calibri"/>
            </a:endParaRPr>
          </a:p>
        </p:txBody>
      </p:sp>
      <p:pic>
        <p:nvPicPr>
          <p:cNvPr id="4" name="Picture 3">
            <a:extLst>
              <a:ext uri="{FF2B5EF4-FFF2-40B4-BE49-F238E27FC236}">
                <a16:creationId xmlns:a16="http://schemas.microsoft.com/office/drawing/2014/main" id="{25546DC0-94BA-48BA-A5F0-016E01790A77}"/>
              </a:ext>
            </a:extLst>
          </p:cNvPr>
          <p:cNvPicPr>
            <a:picLocks noChangeAspect="1"/>
          </p:cNvPicPr>
          <p:nvPr/>
        </p:nvPicPr>
        <p:blipFill>
          <a:blip r:embed="rId4"/>
          <a:stretch>
            <a:fillRect/>
          </a:stretch>
        </p:blipFill>
        <p:spPr>
          <a:xfrm>
            <a:off x="646129" y="5123636"/>
            <a:ext cx="1085182" cy="1182727"/>
          </a:xfrm>
          <a:prstGeom prst="rect">
            <a:avLst/>
          </a:prstGeom>
        </p:spPr>
      </p:pic>
      <p:pic>
        <p:nvPicPr>
          <p:cNvPr id="6" name="Picture 5">
            <a:extLst>
              <a:ext uri="{FF2B5EF4-FFF2-40B4-BE49-F238E27FC236}">
                <a16:creationId xmlns:a16="http://schemas.microsoft.com/office/drawing/2014/main" id="{3C93950B-67B7-49B6-A619-C2849B58577F}"/>
              </a:ext>
            </a:extLst>
          </p:cNvPr>
          <p:cNvPicPr>
            <a:picLocks noChangeAspect="1"/>
          </p:cNvPicPr>
          <p:nvPr/>
        </p:nvPicPr>
        <p:blipFill>
          <a:blip r:embed="rId5"/>
          <a:stretch>
            <a:fillRect/>
          </a:stretch>
        </p:blipFill>
        <p:spPr>
          <a:xfrm>
            <a:off x="8610600" y="5611359"/>
            <a:ext cx="3420152" cy="695004"/>
          </a:xfrm>
          <a:prstGeom prst="rect">
            <a:avLst/>
          </a:prstGeom>
        </p:spPr>
      </p:pic>
      <p:sp>
        <p:nvSpPr>
          <p:cNvPr id="7" name="Slide Number Placeholder 6">
            <a:extLst>
              <a:ext uri="{FF2B5EF4-FFF2-40B4-BE49-F238E27FC236}">
                <a16:creationId xmlns:a16="http://schemas.microsoft.com/office/drawing/2014/main" id="{0C495646-24B3-468A-A6FE-573B6BDBA663}"/>
              </a:ext>
            </a:extLst>
          </p:cNvPr>
          <p:cNvSpPr>
            <a:spLocks noGrp="1"/>
          </p:cNvSpPr>
          <p:nvPr>
            <p:ph type="sldNum" sz="quarter" idx="12"/>
          </p:nvPr>
        </p:nvSpPr>
        <p:spPr/>
        <p:txBody>
          <a:bodyPr/>
          <a:lstStyle/>
          <a:p>
            <a:fld id="{FEA5FFD0-0682-4E46-BD81-E7535D0AA880}" type="slidenum">
              <a:rPr lang="en-US" smtClean="0"/>
              <a:t>26</a:t>
            </a:fld>
            <a:endParaRPr lang="en-US" dirty="0"/>
          </a:p>
        </p:txBody>
      </p:sp>
      <p:pic>
        <p:nvPicPr>
          <p:cNvPr id="8" name="Picture 9" descr="A drawing of a face&#10;&#10;Description automatically generated">
            <a:extLst>
              <a:ext uri="{FF2B5EF4-FFF2-40B4-BE49-F238E27FC236}">
                <a16:creationId xmlns:a16="http://schemas.microsoft.com/office/drawing/2014/main" id="{4E95ABFE-C230-4DDD-8141-FCF220B5A16A}"/>
              </a:ext>
            </a:extLst>
          </p:cNvPr>
          <p:cNvPicPr>
            <a:picLocks noChangeAspect="1"/>
          </p:cNvPicPr>
          <p:nvPr/>
        </p:nvPicPr>
        <p:blipFill>
          <a:blip r:embed="rId6"/>
          <a:stretch>
            <a:fillRect/>
          </a:stretch>
        </p:blipFill>
        <p:spPr>
          <a:xfrm>
            <a:off x="4805559" y="5432331"/>
            <a:ext cx="1826559" cy="1106581"/>
          </a:xfrm>
          <a:prstGeom prst="rect">
            <a:avLst/>
          </a:prstGeom>
        </p:spPr>
      </p:pic>
    </p:spTree>
    <p:extLst>
      <p:ext uri="{BB962C8B-B14F-4D97-AF65-F5344CB8AC3E}">
        <p14:creationId xmlns:p14="http://schemas.microsoft.com/office/powerpoint/2010/main" val="13512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42"/>
            <a:ext cx="12192000" cy="400266"/>
          </a:xfrm>
          <a:prstGeom prst="rect">
            <a:avLst/>
          </a:prstGeom>
        </p:spPr>
      </p:pic>
      <p:sp>
        <p:nvSpPr>
          <p:cNvPr id="2" name="Title 1"/>
          <p:cNvSpPr>
            <a:spLocks noGrp="1"/>
          </p:cNvSpPr>
          <p:nvPr>
            <p:ph type="title"/>
          </p:nvPr>
        </p:nvSpPr>
        <p:spPr>
          <a:xfrm>
            <a:off x="838200" y="365126"/>
            <a:ext cx="10515600" cy="1156104"/>
          </a:xfrm>
        </p:spPr>
        <p:txBody>
          <a:bodyPr/>
          <a:lstStyle/>
          <a:p>
            <a:pPr algn="ctr"/>
            <a:r>
              <a:rPr lang="en-US" dirty="0"/>
              <a:t>Primary Areas of Challenge</a:t>
            </a:r>
          </a:p>
        </p:txBody>
      </p:sp>
      <p:sp>
        <p:nvSpPr>
          <p:cNvPr id="3" name="Subtitle 2"/>
          <p:cNvSpPr>
            <a:spLocks noGrp="1"/>
          </p:cNvSpPr>
          <p:nvPr>
            <p:ph idx="1"/>
          </p:nvPr>
        </p:nvSpPr>
        <p:spPr>
          <a:xfrm>
            <a:off x="838200" y="1588407"/>
            <a:ext cx="10515600" cy="3910519"/>
          </a:xfrm>
        </p:spPr>
        <p:txBody>
          <a:bodyPr vert="horz" lIns="91440" tIns="45720" rIns="91440" bIns="45720" rtlCol="0" anchor="t">
            <a:normAutofit/>
          </a:bodyPr>
          <a:lstStyle/>
          <a:p>
            <a:pPr lvl="0"/>
            <a:r>
              <a:rPr lang="en-US" dirty="0"/>
              <a:t>Annie has difficulty with feeds- spits up frequently and takes longer</a:t>
            </a:r>
          </a:p>
          <a:p>
            <a:pPr lvl="0"/>
            <a:r>
              <a:rPr lang="en-US" dirty="0"/>
              <a:t>Annie has long periods of crying and short periods of sleep</a:t>
            </a:r>
          </a:p>
          <a:p>
            <a:pPr lvl="0"/>
            <a:r>
              <a:rPr lang="en-US" dirty="0"/>
              <a:t>Michelle is a single parent/ few supports available</a:t>
            </a:r>
          </a:p>
          <a:p>
            <a:pPr lvl="0"/>
            <a:r>
              <a:rPr lang="en-US" dirty="0"/>
              <a:t>What coping skills does Michelle have? </a:t>
            </a:r>
          </a:p>
          <a:p>
            <a:pPr lvl="0"/>
            <a:r>
              <a:rPr lang="en-US" dirty="0"/>
              <a:t>Who would Michelle reach out to if she needed assistance? </a:t>
            </a:r>
          </a:p>
          <a:p>
            <a:pPr lvl="0"/>
            <a:r>
              <a:rPr lang="en-US" dirty="0"/>
              <a:t>What comfort measures does Michelle know/ practice with Anne? </a:t>
            </a:r>
          </a:p>
          <a:p>
            <a:endParaRPr lang="en-US" dirty="0"/>
          </a:p>
        </p:txBody>
      </p:sp>
      <p:pic>
        <p:nvPicPr>
          <p:cNvPr id="4" name="Picture 3">
            <a:extLst>
              <a:ext uri="{FF2B5EF4-FFF2-40B4-BE49-F238E27FC236}">
                <a16:creationId xmlns:a16="http://schemas.microsoft.com/office/drawing/2014/main" id="{29AF8A84-A843-4F53-B9A6-84211D2E37FE}"/>
              </a:ext>
            </a:extLst>
          </p:cNvPr>
          <p:cNvPicPr>
            <a:picLocks noChangeAspect="1"/>
          </p:cNvPicPr>
          <p:nvPr/>
        </p:nvPicPr>
        <p:blipFill>
          <a:blip r:embed="rId4"/>
          <a:stretch>
            <a:fillRect/>
          </a:stretch>
        </p:blipFill>
        <p:spPr>
          <a:xfrm>
            <a:off x="838200" y="5078380"/>
            <a:ext cx="1085182" cy="1182727"/>
          </a:xfrm>
          <a:prstGeom prst="rect">
            <a:avLst/>
          </a:prstGeom>
        </p:spPr>
      </p:pic>
      <p:pic>
        <p:nvPicPr>
          <p:cNvPr id="6" name="Picture 5">
            <a:extLst>
              <a:ext uri="{FF2B5EF4-FFF2-40B4-BE49-F238E27FC236}">
                <a16:creationId xmlns:a16="http://schemas.microsoft.com/office/drawing/2014/main" id="{EA3BDD87-2FA9-4228-83D3-F78B87B6C54E}"/>
              </a:ext>
            </a:extLst>
          </p:cNvPr>
          <p:cNvPicPr>
            <a:picLocks noChangeAspect="1"/>
          </p:cNvPicPr>
          <p:nvPr/>
        </p:nvPicPr>
        <p:blipFill>
          <a:blip r:embed="rId5"/>
          <a:stretch>
            <a:fillRect/>
          </a:stretch>
        </p:blipFill>
        <p:spPr>
          <a:xfrm>
            <a:off x="8767424" y="5442838"/>
            <a:ext cx="3420152" cy="695004"/>
          </a:xfrm>
          <a:prstGeom prst="rect">
            <a:avLst/>
          </a:prstGeom>
        </p:spPr>
      </p:pic>
      <p:sp>
        <p:nvSpPr>
          <p:cNvPr id="7" name="Slide Number Placeholder 6">
            <a:extLst>
              <a:ext uri="{FF2B5EF4-FFF2-40B4-BE49-F238E27FC236}">
                <a16:creationId xmlns:a16="http://schemas.microsoft.com/office/drawing/2014/main" id="{41581CEA-9EB4-431F-8765-F4A83B6AB15C}"/>
              </a:ext>
            </a:extLst>
          </p:cNvPr>
          <p:cNvSpPr>
            <a:spLocks noGrp="1"/>
          </p:cNvSpPr>
          <p:nvPr>
            <p:ph type="sldNum" sz="quarter" idx="12"/>
          </p:nvPr>
        </p:nvSpPr>
        <p:spPr/>
        <p:txBody>
          <a:bodyPr/>
          <a:lstStyle/>
          <a:p>
            <a:fld id="{FEA5FFD0-0682-4E46-BD81-E7535D0AA880}" type="slidenum">
              <a:rPr lang="en-US" smtClean="0"/>
              <a:t>27</a:t>
            </a:fld>
            <a:endParaRPr lang="en-US" dirty="0"/>
          </a:p>
        </p:txBody>
      </p:sp>
      <p:pic>
        <p:nvPicPr>
          <p:cNvPr id="8" name="Picture 9" descr="A drawing of a face&#10;&#10;Description automatically generated">
            <a:extLst>
              <a:ext uri="{FF2B5EF4-FFF2-40B4-BE49-F238E27FC236}">
                <a16:creationId xmlns:a16="http://schemas.microsoft.com/office/drawing/2014/main" id="{A5E9A1F3-AA99-440D-9AD1-053D51C44C15}"/>
              </a:ext>
            </a:extLst>
          </p:cNvPr>
          <p:cNvPicPr>
            <a:picLocks noChangeAspect="1"/>
          </p:cNvPicPr>
          <p:nvPr/>
        </p:nvPicPr>
        <p:blipFill>
          <a:blip r:embed="rId6"/>
          <a:stretch>
            <a:fillRect/>
          </a:stretch>
        </p:blipFill>
        <p:spPr>
          <a:xfrm>
            <a:off x="4879267" y="5210555"/>
            <a:ext cx="1759324" cy="1050552"/>
          </a:xfrm>
          <a:prstGeom prst="rect">
            <a:avLst/>
          </a:prstGeom>
        </p:spPr>
      </p:pic>
    </p:spTree>
    <p:extLst>
      <p:ext uri="{BB962C8B-B14F-4D97-AF65-F5344CB8AC3E}">
        <p14:creationId xmlns:p14="http://schemas.microsoft.com/office/powerpoint/2010/main" val="4220522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42"/>
            <a:ext cx="12192000" cy="400266"/>
          </a:xfrm>
          <a:prstGeom prst="rect">
            <a:avLst/>
          </a:prstGeom>
        </p:spPr>
      </p:pic>
      <p:sp>
        <p:nvSpPr>
          <p:cNvPr id="2" name="Title 1"/>
          <p:cNvSpPr>
            <a:spLocks noGrp="1"/>
          </p:cNvSpPr>
          <p:nvPr>
            <p:ph type="title"/>
          </p:nvPr>
        </p:nvSpPr>
        <p:spPr>
          <a:xfrm>
            <a:off x="838200" y="365126"/>
            <a:ext cx="10515600" cy="1156104"/>
          </a:xfrm>
        </p:spPr>
        <p:txBody>
          <a:bodyPr/>
          <a:lstStyle/>
          <a:p>
            <a:pPr algn="ctr"/>
            <a:r>
              <a:rPr lang="en-US" dirty="0"/>
              <a:t>Barriers and Goals for this Challenge</a:t>
            </a:r>
          </a:p>
        </p:txBody>
      </p:sp>
      <p:sp>
        <p:nvSpPr>
          <p:cNvPr id="3" name="Subtitle 2"/>
          <p:cNvSpPr>
            <a:spLocks noGrp="1"/>
          </p:cNvSpPr>
          <p:nvPr>
            <p:ph idx="1"/>
          </p:nvPr>
        </p:nvSpPr>
        <p:spPr>
          <a:xfrm>
            <a:off x="838200" y="1521231"/>
            <a:ext cx="10515600" cy="3977696"/>
          </a:xfrm>
        </p:spPr>
        <p:txBody>
          <a:bodyPr vert="horz" lIns="91440" tIns="45720" rIns="91440" bIns="45720" rtlCol="0" anchor="t">
            <a:normAutofit/>
          </a:bodyPr>
          <a:lstStyle/>
          <a:p>
            <a:pPr marL="457200" lvl="1" indent="0">
              <a:buNone/>
            </a:pPr>
            <a:endParaRPr lang="en-US" dirty="0"/>
          </a:p>
          <a:p>
            <a:pPr marL="457200" lvl="1" indent="0">
              <a:buNone/>
            </a:pPr>
            <a:endParaRPr lang="en-US" dirty="0"/>
          </a:p>
          <a:p>
            <a:r>
              <a:rPr lang="en-US" dirty="0"/>
              <a:t>Barriers: Annie: potential for lingering withdrawal symptoms and poor feeding. Michelle: limited interaction</a:t>
            </a:r>
            <a:r>
              <a:rPr lang="en-US"/>
              <a:t>, parenting experience</a:t>
            </a:r>
            <a:r>
              <a:rPr lang="en-US" dirty="0"/>
              <a:t>, few supports</a:t>
            </a:r>
          </a:p>
          <a:p>
            <a:endParaRPr lang="en-US" dirty="0"/>
          </a:p>
          <a:p>
            <a:r>
              <a:rPr lang="en-US" dirty="0"/>
              <a:t>Goals: Annie will keep 90% of her feeds down during the day; Annie will be soothed by comfort measures and these will be shared with Michelle to use at home</a:t>
            </a:r>
          </a:p>
          <a:p>
            <a:endParaRPr lang="en-US" dirty="0"/>
          </a:p>
          <a:p>
            <a:pPr lvl="1"/>
            <a:endParaRPr lang="en-US" dirty="0">
              <a:cs typeface="Calibri"/>
            </a:endParaRPr>
          </a:p>
          <a:p>
            <a:pPr lvl="1"/>
            <a:endParaRPr lang="en-US" dirty="0">
              <a:cs typeface="Calibri"/>
            </a:endParaRPr>
          </a:p>
          <a:p>
            <a:endParaRPr lang="en-US" dirty="0"/>
          </a:p>
        </p:txBody>
      </p:sp>
      <p:pic>
        <p:nvPicPr>
          <p:cNvPr id="4" name="Picture 3">
            <a:extLst>
              <a:ext uri="{FF2B5EF4-FFF2-40B4-BE49-F238E27FC236}">
                <a16:creationId xmlns:a16="http://schemas.microsoft.com/office/drawing/2014/main" id="{8D38CF8A-691C-4E13-87AE-7A379D85DD2E}"/>
              </a:ext>
            </a:extLst>
          </p:cNvPr>
          <p:cNvPicPr>
            <a:picLocks noChangeAspect="1"/>
          </p:cNvPicPr>
          <p:nvPr/>
        </p:nvPicPr>
        <p:blipFill>
          <a:blip r:embed="rId4"/>
          <a:stretch>
            <a:fillRect/>
          </a:stretch>
        </p:blipFill>
        <p:spPr>
          <a:xfrm>
            <a:off x="615649" y="5310147"/>
            <a:ext cx="1085182" cy="1182727"/>
          </a:xfrm>
          <a:prstGeom prst="rect">
            <a:avLst/>
          </a:prstGeom>
        </p:spPr>
      </p:pic>
      <p:pic>
        <p:nvPicPr>
          <p:cNvPr id="6" name="Picture 5">
            <a:extLst>
              <a:ext uri="{FF2B5EF4-FFF2-40B4-BE49-F238E27FC236}">
                <a16:creationId xmlns:a16="http://schemas.microsoft.com/office/drawing/2014/main" id="{52D87EE3-F48D-4F5E-9DCB-C1049CCFD08E}"/>
              </a:ext>
            </a:extLst>
          </p:cNvPr>
          <p:cNvPicPr>
            <a:picLocks noChangeAspect="1"/>
          </p:cNvPicPr>
          <p:nvPr/>
        </p:nvPicPr>
        <p:blipFill>
          <a:blip r:embed="rId5"/>
          <a:stretch>
            <a:fillRect/>
          </a:stretch>
        </p:blipFill>
        <p:spPr>
          <a:xfrm>
            <a:off x="8774446" y="5551341"/>
            <a:ext cx="3420152" cy="695004"/>
          </a:xfrm>
          <a:prstGeom prst="rect">
            <a:avLst/>
          </a:prstGeom>
        </p:spPr>
      </p:pic>
      <p:sp>
        <p:nvSpPr>
          <p:cNvPr id="7" name="Slide Number Placeholder 6">
            <a:extLst>
              <a:ext uri="{FF2B5EF4-FFF2-40B4-BE49-F238E27FC236}">
                <a16:creationId xmlns:a16="http://schemas.microsoft.com/office/drawing/2014/main" id="{9325B299-569E-457C-9229-3F5C2DEDA5EF}"/>
              </a:ext>
            </a:extLst>
          </p:cNvPr>
          <p:cNvSpPr>
            <a:spLocks noGrp="1"/>
          </p:cNvSpPr>
          <p:nvPr>
            <p:ph type="sldNum" sz="quarter" idx="12"/>
          </p:nvPr>
        </p:nvSpPr>
        <p:spPr>
          <a:xfrm>
            <a:off x="8946776" y="6255497"/>
            <a:ext cx="2743200" cy="365125"/>
          </a:xfrm>
        </p:spPr>
        <p:txBody>
          <a:bodyPr/>
          <a:lstStyle/>
          <a:p>
            <a:fld id="{FEA5FFD0-0682-4E46-BD81-E7535D0AA880}" type="slidenum">
              <a:rPr lang="en-US" smtClean="0"/>
              <a:t>28</a:t>
            </a:fld>
            <a:endParaRPr lang="en-US" dirty="0"/>
          </a:p>
        </p:txBody>
      </p:sp>
      <p:pic>
        <p:nvPicPr>
          <p:cNvPr id="5" name="Picture 7" descr="A close up of a logo&#10;&#10;Description automatically generated">
            <a:extLst>
              <a:ext uri="{FF2B5EF4-FFF2-40B4-BE49-F238E27FC236}">
                <a16:creationId xmlns:a16="http://schemas.microsoft.com/office/drawing/2014/main" id="{AF6477C4-2293-4426-A4CF-C4A80F1F55B8}"/>
              </a:ext>
            </a:extLst>
          </p:cNvPr>
          <p:cNvPicPr>
            <a:picLocks noChangeAspect="1"/>
          </p:cNvPicPr>
          <p:nvPr/>
        </p:nvPicPr>
        <p:blipFill>
          <a:blip r:embed="rId6"/>
          <a:stretch>
            <a:fillRect/>
          </a:stretch>
        </p:blipFill>
        <p:spPr>
          <a:xfrm>
            <a:off x="1900518" y="5553044"/>
            <a:ext cx="4905935" cy="772149"/>
          </a:xfrm>
          <a:prstGeom prst="rect">
            <a:avLst/>
          </a:prstGeom>
        </p:spPr>
      </p:pic>
      <p:pic>
        <p:nvPicPr>
          <p:cNvPr id="8" name="Picture 9" descr="A drawing of a face&#10;&#10;Description automatically generated">
            <a:extLst>
              <a:ext uri="{FF2B5EF4-FFF2-40B4-BE49-F238E27FC236}">
                <a16:creationId xmlns:a16="http://schemas.microsoft.com/office/drawing/2014/main" id="{334C64AA-49AE-4175-BF18-52DA9F9ECAC7}"/>
              </a:ext>
            </a:extLst>
          </p:cNvPr>
          <p:cNvPicPr>
            <a:picLocks noChangeAspect="1"/>
          </p:cNvPicPr>
          <p:nvPr/>
        </p:nvPicPr>
        <p:blipFill>
          <a:blip r:embed="rId7"/>
          <a:stretch>
            <a:fillRect/>
          </a:stretch>
        </p:blipFill>
        <p:spPr>
          <a:xfrm>
            <a:off x="6905665" y="5439258"/>
            <a:ext cx="1826559" cy="1106581"/>
          </a:xfrm>
          <a:prstGeom prst="rect">
            <a:avLst/>
          </a:prstGeom>
        </p:spPr>
      </p:pic>
    </p:spTree>
    <p:extLst>
      <p:ext uri="{BB962C8B-B14F-4D97-AF65-F5344CB8AC3E}">
        <p14:creationId xmlns:p14="http://schemas.microsoft.com/office/powerpoint/2010/main" val="359656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E18C-0EEE-4CB6-ABE9-D12497F93E4D}"/>
              </a:ext>
            </a:extLst>
          </p:cNvPr>
          <p:cNvSpPr>
            <a:spLocks noGrp="1"/>
          </p:cNvSpPr>
          <p:nvPr>
            <p:ph type="title"/>
          </p:nvPr>
        </p:nvSpPr>
        <p:spPr/>
        <p:txBody>
          <a:bodyPr/>
          <a:lstStyle/>
          <a:p>
            <a:r>
              <a:rPr lang="en-US" dirty="0"/>
              <a:t>Small Group Discussion Questions</a:t>
            </a:r>
          </a:p>
        </p:txBody>
      </p:sp>
      <p:sp>
        <p:nvSpPr>
          <p:cNvPr id="3" name="Content Placeholder 2">
            <a:extLst>
              <a:ext uri="{FF2B5EF4-FFF2-40B4-BE49-F238E27FC236}">
                <a16:creationId xmlns:a16="http://schemas.microsoft.com/office/drawing/2014/main" id="{DE5F864E-5869-42D5-8AED-65B716AA25A9}"/>
              </a:ext>
            </a:extLst>
          </p:cNvPr>
          <p:cNvSpPr>
            <a:spLocks noGrp="1"/>
          </p:cNvSpPr>
          <p:nvPr>
            <p:ph idx="1"/>
          </p:nvPr>
        </p:nvSpPr>
        <p:spPr/>
        <p:txBody>
          <a:bodyPr/>
          <a:lstStyle/>
          <a:p>
            <a:pPr marL="0" indent="0">
              <a:buNone/>
            </a:pPr>
            <a:r>
              <a:rPr lang="en-US" dirty="0"/>
              <a:t>1) List strengths of the child</a:t>
            </a:r>
          </a:p>
          <a:p>
            <a:pPr marL="0" indent="0">
              <a:buNone/>
            </a:pPr>
            <a:r>
              <a:rPr lang="en-US" dirty="0"/>
              <a:t>2) List strengths of the family</a:t>
            </a:r>
          </a:p>
          <a:p>
            <a:pPr marL="0" indent="0">
              <a:buNone/>
            </a:pPr>
            <a:r>
              <a:rPr lang="en-US" dirty="0"/>
              <a:t>3) List strategies to address these challenges discussed</a:t>
            </a:r>
          </a:p>
          <a:p>
            <a:pPr marL="0" indent="0">
              <a:buNone/>
            </a:pPr>
            <a:r>
              <a:rPr lang="en-US" dirty="0"/>
              <a:t>4) List some resources for this child and family (websites, agencies, training opportunities)</a:t>
            </a:r>
          </a:p>
          <a:p>
            <a:pPr marL="0" indent="0">
              <a:buNone/>
            </a:pPr>
            <a:r>
              <a:rPr lang="en-US" dirty="0"/>
              <a:t>5) List some offices in your region or in KY that can assist this child and family</a:t>
            </a:r>
          </a:p>
        </p:txBody>
      </p:sp>
      <p:sp>
        <p:nvSpPr>
          <p:cNvPr id="4" name="Slide Number Placeholder 3">
            <a:extLst>
              <a:ext uri="{FF2B5EF4-FFF2-40B4-BE49-F238E27FC236}">
                <a16:creationId xmlns:a16="http://schemas.microsoft.com/office/drawing/2014/main" id="{3655B067-91E0-44E7-96DC-D08C033905B2}"/>
              </a:ext>
            </a:extLst>
          </p:cNvPr>
          <p:cNvSpPr>
            <a:spLocks noGrp="1"/>
          </p:cNvSpPr>
          <p:nvPr>
            <p:ph type="sldNum" sz="quarter" idx="12"/>
          </p:nvPr>
        </p:nvSpPr>
        <p:spPr/>
        <p:txBody>
          <a:bodyPr/>
          <a:lstStyle/>
          <a:p>
            <a:fld id="{FEA5FFD0-0682-4E46-BD81-E7535D0AA880}" type="slidenum">
              <a:rPr lang="en-US" smtClean="0"/>
              <a:t>29</a:t>
            </a:fld>
            <a:endParaRPr lang="en-US" dirty="0"/>
          </a:p>
        </p:txBody>
      </p:sp>
    </p:spTree>
    <p:extLst>
      <p:ext uri="{BB962C8B-B14F-4D97-AF65-F5344CB8AC3E}">
        <p14:creationId xmlns:p14="http://schemas.microsoft.com/office/powerpoint/2010/main" val="219334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58E6-9CBF-47E0-A782-9D811A655330}"/>
              </a:ext>
            </a:extLst>
          </p:cNvPr>
          <p:cNvSpPr>
            <a:spLocks noGrp="1"/>
          </p:cNvSpPr>
          <p:nvPr>
            <p:ph type="title"/>
          </p:nvPr>
        </p:nvSpPr>
        <p:spPr/>
        <p:txBody>
          <a:bodyPr/>
          <a:lstStyle/>
          <a:p>
            <a:r>
              <a:rPr lang="en-US" dirty="0"/>
              <a:t>The Opioid Crisis: Background</a:t>
            </a:r>
          </a:p>
        </p:txBody>
      </p:sp>
      <p:sp>
        <p:nvSpPr>
          <p:cNvPr id="3" name="Content Placeholder 2">
            <a:extLst>
              <a:ext uri="{FF2B5EF4-FFF2-40B4-BE49-F238E27FC236}">
                <a16:creationId xmlns:a16="http://schemas.microsoft.com/office/drawing/2014/main" id="{B55B8466-A623-44EB-800B-C6FF54E60292}"/>
              </a:ext>
            </a:extLst>
          </p:cNvPr>
          <p:cNvSpPr>
            <a:spLocks noGrp="1"/>
          </p:cNvSpPr>
          <p:nvPr>
            <p:ph idx="1"/>
          </p:nvPr>
        </p:nvSpPr>
        <p:spPr>
          <a:xfrm>
            <a:off x="1881886" y="1817278"/>
            <a:ext cx="8596668" cy="3880773"/>
          </a:xfrm>
        </p:spPr>
        <p:txBody>
          <a:bodyPr>
            <a:normAutofit fontScale="92500" lnSpcReduction="10000"/>
          </a:bodyPr>
          <a:lstStyle/>
          <a:p>
            <a:r>
              <a:rPr lang="en-US" sz="2400" dirty="0"/>
              <a:t>2017: US Department of Health and Human Service (HHS): </a:t>
            </a:r>
            <a:r>
              <a:rPr lang="en-US" sz="2400" b="1" dirty="0"/>
              <a:t>opioid crisis in America is a public health emergency</a:t>
            </a:r>
          </a:p>
          <a:p>
            <a:r>
              <a:rPr lang="en-US" sz="2400" b="1" dirty="0"/>
              <a:t>11.1 million Americans misused prescription meds</a:t>
            </a:r>
          </a:p>
          <a:p>
            <a:r>
              <a:rPr lang="en-US" sz="2400" b="1" dirty="0"/>
              <a:t>47,872 deaths from unintentional overdose </a:t>
            </a:r>
          </a:p>
          <a:p>
            <a:r>
              <a:rPr lang="en-US" sz="2400" b="1" dirty="0"/>
              <a:t>2.6 million had opioid use disorder</a:t>
            </a:r>
          </a:p>
          <a:p>
            <a:r>
              <a:rPr lang="en-US" sz="2400" b="1" dirty="0"/>
              <a:t>Use of heroin and pain medications by women nearly doubled since 2009</a:t>
            </a:r>
          </a:p>
          <a:p>
            <a:r>
              <a:rPr lang="en-US" sz="2400" b="1" dirty="0"/>
              <a:t>Delivery records indicate quadrupling of opioid use disorder since 1999</a:t>
            </a:r>
          </a:p>
          <a:p>
            <a:pPr marL="0" indent="0">
              <a:buNone/>
            </a:pPr>
            <a:r>
              <a:rPr lang="en-US" b="1" dirty="0"/>
              <a:t>(</a:t>
            </a:r>
            <a:r>
              <a:rPr lang="en-US" b="1" dirty="0" err="1"/>
              <a:t>Kondili</a:t>
            </a:r>
            <a:r>
              <a:rPr lang="en-US" b="1" dirty="0"/>
              <a:t> &amp; Duryea, 2019)</a:t>
            </a:r>
          </a:p>
          <a:p>
            <a:endParaRPr lang="en-US" b="1" dirty="0"/>
          </a:p>
          <a:p>
            <a:endParaRPr lang="en-US" dirty="0"/>
          </a:p>
        </p:txBody>
      </p:sp>
    </p:spTree>
    <p:extLst>
      <p:ext uri="{BB962C8B-B14F-4D97-AF65-F5344CB8AC3E}">
        <p14:creationId xmlns:p14="http://schemas.microsoft.com/office/powerpoint/2010/main" val="16435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EC67-AF76-4A28-8E9F-719B58E165D9}"/>
              </a:ext>
            </a:extLst>
          </p:cNvPr>
          <p:cNvSpPr>
            <a:spLocks noGrp="1"/>
          </p:cNvSpPr>
          <p:nvPr>
            <p:ph type="title"/>
          </p:nvPr>
        </p:nvSpPr>
        <p:spPr/>
        <p:txBody>
          <a:bodyPr>
            <a:normAutofit/>
          </a:bodyPr>
          <a:lstStyle/>
          <a:p>
            <a:r>
              <a:rPr lang="en-US" sz="4000" dirty="0"/>
              <a:t>Results of Opioid Exposure </a:t>
            </a:r>
          </a:p>
        </p:txBody>
      </p:sp>
      <p:sp>
        <p:nvSpPr>
          <p:cNvPr id="3" name="Content Placeholder 2">
            <a:extLst>
              <a:ext uri="{FF2B5EF4-FFF2-40B4-BE49-F238E27FC236}">
                <a16:creationId xmlns:a16="http://schemas.microsoft.com/office/drawing/2014/main" id="{6449CF40-009F-4984-B696-877058F19B71}"/>
              </a:ext>
            </a:extLst>
          </p:cNvPr>
          <p:cNvSpPr>
            <a:spLocks noGrp="1"/>
          </p:cNvSpPr>
          <p:nvPr>
            <p:ph idx="1"/>
          </p:nvPr>
        </p:nvSpPr>
        <p:spPr/>
        <p:txBody>
          <a:bodyPr>
            <a:normAutofit lnSpcReduction="10000"/>
          </a:bodyPr>
          <a:lstStyle/>
          <a:p>
            <a:r>
              <a:rPr lang="en-US" sz="3200" dirty="0"/>
              <a:t>Increase in health care spending for prolonged hospitalizations</a:t>
            </a:r>
          </a:p>
          <a:p>
            <a:r>
              <a:rPr lang="en-US" sz="3200" dirty="0"/>
              <a:t>50-80% of infants exposed to substances develop NAS symptoms</a:t>
            </a:r>
          </a:p>
          <a:p>
            <a:r>
              <a:rPr lang="en-US" sz="3200" dirty="0"/>
              <a:t>Symptoms begin 24-72 hours </a:t>
            </a:r>
          </a:p>
          <a:p>
            <a:r>
              <a:rPr lang="en-US" sz="3200" dirty="0"/>
              <a:t>Symptoms can last up to 60 days</a:t>
            </a:r>
          </a:p>
          <a:p>
            <a:r>
              <a:rPr lang="en-US" sz="3200" dirty="0"/>
              <a:t>Long term effects </a:t>
            </a:r>
          </a:p>
        </p:txBody>
      </p:sp>
    </p:spTree>
    <p:extLst>
      <p:ext uri="{BB962C8B-B14F-4D97-AF65-F5344CB8AC3E}">
        <p14:creationId xmlns:p14="http://schemas.microsoft.com/office/powerpoint/2010/main" val="146856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8EB5-D085-4250-81C7-6CC65F940253}"/>
              </a:ext>
            </a:extLst>
          </p:cNvPr>
          <p:cNvSpPr>
            <a:spLocks noGrp="1"/>
          </p:cNvSpPr>
          <p:nvPr>
            <p:ph type="title"/>
          </p:nvPr>
        </p:nvSpPr>
        <p:spPr>
          <a:xfrm>
            <a:off x="664082" y="609600"/>
            <a:ext cx="8596668" cy="1320800"/>
          </a:xfrm>
        </p:spPr>
        <p:txBody>
          <a:bodyPr/>
          <a:lstStyle/>
          <a:p>
            <a:pPr algn="ctr"/>
            <a:r>
              <a:rPr lang="en-US" dirty="0"/>
              <a:t>NAS in the U.S. vs. Kentucky</a:t>
            </a:r>
          </a:p>
        </p:txBody>
      </p:sp>
      <p:pic>
        <p:nvPicPr>
          <p:cNvPr id="4" name="Content Placeholder 3">
            <a:extLst>
              <a:ext uri="{FF2B5EF4-FFF2-40B4-BE49-F238E27FC236}">
                <a16:creationId xmlns:a16="http://schemas.microsoft.com/office/drawing/2014/main" id="{60807E36-FDBF-46B8-803A-24D3B85589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1641302"/>
            <a:ext cx="5050173" cy="4483652"/>
          </a:xfrm>
          <a:prstGeom prst="rect">
            <a:avLst/>
          </a:prstGeom>
        </p:spPr>
      </p:pic>
      <p:pic>
        <p:nvPicPr>
          <p:cNvPr id="5" name="Picture 4">
            <a:extLst>
              <a:ext uri="{FF2B5EF4-FFF2-40B4-BE49-F238E27FC236}">
                <a16:creationId xmlns:a16="http://schemas.microsoft.com/office/drawing/2014/main" id="{FCF4BD91-8EAA-481D-AA68-3E54CA5E1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610" y="1601062"/>
            <a:ext cx="5259896" cy="4523892"/>
          </a:xfrm>
          <a:prstGeom prst="rect">
            <a:avLst/>
          </a:prstGeom>
        </p:spPr>
      </p:pic>
    </p:spTree>
    <p:extLst>
      <p:ext uri="{BB962C8B-B14F-4D97-AF65-F5344CB8AC3E}">
        <p14:creationId xmlns:p14="http://schemas.microsoft.com/office/powerpoint/2010/main" val="236221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6832-39C2-451C-A4B0-E4BB70BA2CF2}"/>
              </a:ext>
            </a:extLst>
          </p:cNvPr>
          <p:cNvSpPr>
            <a:spLocks noGrp="1"/>
          </p:cNvSpPr>
          <p:nvPr>
            <p:ph type="title"/>
          </p:nvPr>
        </p:nvSpPr>
        <p:spPr>
          <a:xfrm>
            <a:off x="1837854" y="210699"/>
            <a:ext cx="9612438" cy="1573595"/>
          </a:xfrm>
        </p:spPr>
        <p:txBody>
          <a:bodyPr>
            <a:normAutofit fontScale="90000"/>
          </a:bodyPr>
          <a:lstStyle/>
          <a:p>
            <a:br>
              <a:rPr lang="en-US" sz="2800" b="1" dirty="0">
                <a:solidFill>
                  <a:schemeClr val="accent1"/>
                </a:solidFill>
              </a:rPr>
            </a:br>
            <a:r>
              <a:rPr lang="en-US" sz="2800" b="1" dirty="0">
                <a:solidFill>
                  <a:schemeClr val="accent1"/>
                </a:solidFill>
              </a:rPr>
              <a:t>Rate of NAS in southeastern Kentucky is </a:t>
            </a:r>
            <a:br>
              <a:rPr lang="en-US" sz="2800" b="1" dirty="0">
                <a:solidFill>
                  <a:schemeClr val="accent1"/>
                </a:solidFill>
              </a:rPr>
            </a:br>
            <a:r>
              <a:rPr lang="en-US" sz="2800" b="1" dirty="0">
                <a:solidFill>
                  <a:schemeClr val="accent1"/>
                </a:solidFill>
              </a:rPr>
              <a:t>two-almost three times higher than the statewide rate.</a:t>
            </a:r>
            <a:br>
              <a:rPr lang="en-US" sz="2800" b="1" dirty="0">
                <a:solidFill>
                  <a:schemeClr val="accent1"/>
                </a:solidFill>
              </a:rPr>
            </a:br>
            <a:endParaRPr lang="en-US" sz="2800" dirty="0"/>
          </a:p>
        </p:txBody>
      </p:sp>
      <p:sp>
        <p:nvSpPr>
          <p:cNvPr id="4" name="Rectangle 7">
            <a:extLst>
              <a:ext uri="{FF2B5EF4-FFF2-40B4-BE49-F238E27FC236}">
                <a16:creationId xmlns:a16="http://schemas.microsoft.com/office/drawing/2014/main" id="{7E423FE4-F68A-45C5-88AD-A1E3090E0B90}"/>
              </a:ext>
            </a:extLst>
          </p:cNvPr>
          <p:cNvSpPr>
            <a:spLocks noChangeArrowheads="1"/>
          </p:cNvSpPr>
          <p:nvPr/>
        </p:nvSpPr>
        <p:spPr bwMode="auto">
          <a:xfrm flipV="1">
            <a:off x="733330" y="1975196"/>
            <a:ext cx="22550265" cy="17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5" name="Group 1">
            <a:extLst>
              <a:ext uri="{FF2B5EF4-FFF2-40B4-BE49-F238E27FC236}">
                <a16:creationId xmlns:a16="http://schemas.microsoft.com/office/drawing/2014/main" id="{B61C0352-3492-4E59-A06A-64F753F10902}"/>
              </a:ext>
            </a:extLst>
          </p:cNvPr>
          <p:cNvGrpSpPr>
            <a:grpSpLocks/>
          </p:cNvGrpSpPr>
          <p:nvPr/>
        </p:nvGrpSpPr>
        <p:grpSpPr bwMode="auto">
          <a:xfrm>
            <a:off x="216735" y="1694301"/>
            <a:ext cx="11957160" cy="4953000"/>
            <a:chOff x="-8" y="0"/>
            <a:chExt cx="9959" cy="4884"/>
          </a:xfrm>
        </p:grpSpPr>
        <p:pic>
          <p:nvPicPr>
            <p:cNvPr id="3078" name="Picture 6">
              <a:extLst>
                <a:ext uri="{FF2B5EF4-FFF2-40B4-BE49-F238E27FC236}">
                  <a16:creationId xmlns:a16="http://schemas.microsoft.com/office/drawing/2014/main" id="{D499E464-0826-4533-9E4D-5ACE9B293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0"/>
              <a:ext cx="9959" cy="488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
              <a:extLst>
                <a:ext uri="{FF2B5EF4-FFF2-40B4-BE49-F238E27FC236}">
                  <a16:creationId xmlns:a16="http://schemas.microsoft.com/office/drawing/2014/main" id="{E9A6148B-0CBC-4E30-AD08-52984AB8C7AD}"/>
                </a:ext>
              </a:extLst>
            </p:cNvPr>
            <p:cNvGrpSpPr>
              <a:grpSpLocks/>
            </p:cNvGrpSpPr>
            <p:nvPr/>
          </p:nvGrpSpPr>
          <p:grpSpPr bwMode="auto">
            <a:xfrm>
              <a:off x="529" y="114"/>
              <a:ext cx="5407" cy="400"/>
              <a:chOff x="529" y="114"/>
              <a:chExt cx="5407" cy="400"/>
            </a:xfrm>
          </p:grpSpPr>
          <p:sp>
            <p:nvSpPr>
              <p:cNvPr id="7" name="Freeform 5">
                <a:extLst>
                  <a:ext uri="{FF2B5EF4-FFF2-40B4-BE49-F238E27FC236}">
                    <a16:creationId xmlns:a16="http://schemas.microsoft.com/office/drawing/2014/main" id="{0A65E97E-F52A-4AD3-9A03-FF85E8718BBF}"/>
                  </a:ext>
                </a:extLst>
              </p:cNvPr>
              <p:cNvSpPr>
                <a:spLocks/>
              </p:cNvSpPr>
              <p:nvPr/>
            </p:nvSpPr>
            <p:spPr bwMode="auto">
              <a:xfrm>
                <a:off x="529" y="114"/>
                <a:ext cx="5407" cy="400"/>
              </a:xfrm>
              <a:custGeom>
                <a:avLst/>
                <a:gdLst>
                  <a:gd name="T0" fmla="+- 0 529 529"/>
                  <a:gd name="T1" fmla="*/ T0 w 5407"/>
                  <a:gd name="T2" fmla="+- 0 513 114"/>
                  <a:gd name="T3" fmla="*/ 513 h 400"/>
                  <a:gd name="T4" fmla="+- 0 5935 529"/>
                  <a:gd name="T5" fmla="*/ T4 w 5407"/>
                  <a:gd name="T6" fmla="+- 0 513 114"/>
                  <a:gd name="T7" fmla="*/ 513 h 400"/>
                  <a:gd name="T8" fmla="+- 0 5935 529"/>
                  <a:gd name="T9" fmla="*/ T8 w 5407"/>
                  <a:gd name="T10" fmla="+- 0 114 114"/>
                  <a:gd name="T11" fmla="*/ 114 h 400"/>
                  <a:gd name="T12" fmla="+- 0 529 529"/>
                  <a:gd name="T13" fmla="*/ T12 w 5407"/>
                  <a:gd name="T14" fmla="+- 0 114 114"/>
                  <a:gd name="T15" fmla="*/ 114 h 400"/>
                  <a:gd name="T16" fmla="+- 0 529 529"/>
                  <a:gd name="T17" fmla="*/ T16 w 5407"/>
                  <a:gd name="T18" fmla="+- 0 513 114"/>
                  <a:gd name="T19" fmla="*/ 513 h 400"/>
                </a:gdLst>
                <a:ahLst/>
                <a:cxnLst>
                  <a:cxn ang="0">
                    <a:pos x="T1" y="T3"/>
                  </a:cxn>
                  <a:cxn ang="0">
                    <a:pos x="T5" y="T7"/>
                  </a:cxn>
                  <a:cxn ang="0">
                    <a:pos x="T9" y="T11"/>
                  </a:cxn>
                  <a:cxn ang="0">
                    <a:pos x="T13" y="T15"/>
                  </a:cxn>
                  <a:cxn ang="0">
                    <a:pos x="T17" y="T19"/>
                  </a:cxn>
                </a:cxnLst>
                <a:rect l="0" t="0" r="r" b="b"/>
                <a:pathLst>
                  <a:path w="5407" h="400">
                    <a:moveTo>
                      <a:pt x="0" y="399"/>
                    </a:moveTo>
                    <a:lnTo>
                      <a:pt x="5406" y="399"/>
                    </a:lnTo>
                    <a:lnTo>
                      <a:pt x="5406" y="0"/>
                    </a:lnTo>
                    <a:lnTo>
                      <a:pt x="0" y="0"/>
                    </a:lnTo>
                    <a:lnTo>
                      <a:pt x="0" y="3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a:extLst>
                  <a:ext uri="{FF2B5EF4-FFF2-40B4-BE49-F238E27FC236}">
                    <a16:creationId xmlns:a16="http://schemas.microsoft.com/office/drawing/2014/main" id="{226E0370-5979-423D-95CA-1BC095B68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 y="193"/>
                <a:ext cx="5393" cy="24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a:extLst>
                  <a:ext uri="{FF2B5EF4-FFF2-40B4-BE49-F238E27FC236}">
                    <a16:creationId xmlns:a16="http://schemas.microsoft.com/office/drawing/2014/main" id="{1D4A3C66-BB27-44B7-936C-C4760737941C}"/>
                  </a:ext>
                </a:extLst>
              </p:cNvPr>
              <p:cNvSpPr txBox="1">
                <a:spLocks noChangeArrowheads="1"/>
              </p:cNvSpPr>
              <p:nvPr/>
            </p:nvSpPr>
            <p:spPr bwMode="auto">
              <a:xfrm>
                <a:off x="680" y="212"/>
                <a:ext cx="500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NAS Rate per 1,000 Live Births by ADD of Residence, 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09554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933A-6ADA-467B-B2FF-83DDD94D9BC2}"/>
              </a:ext>
            </a:extLst>
          </p:cNvPr>
          <p:cNvSpPr>
            <a:spLocks noGrp="1"/>
          </p:cNvSpPr>
          <p:nvPr>
            <p:ph type="title"/>
          </p:nvPr>
        </p:nvSpPr>
        <p:spPr/>
        <p:txBody>
          <a:bodyPr/>
          <a:lstStyle/>
          <a:p>
            <a:r>
              <a:rPr lang="en-US" dirty="0"/>
              <a:t>Question 1: True or False</a:t>
            </a:r>
          </a:p>
        </p:txBody>
      </p:sp>
      <p:sp>
        <p:nvSpPr>
          <p:cNvPr id="3" name="Content Placeholder 2">
            <a:extLst>
              <a:ext uri="{FF2B5EF4-FFF2-40B4-BE49-F238E27FC236}">
                <a16:creationId xmlns:a16="http://schemas.microsoft.com/office/drawing/2014/main" id="{219CACF5-9269-40BB-B6EE-89A5F08CEFE8}"/>
              </a:ext>
            </a:extLst>
          </p:cNvPr>
          <p:cNvSpPr>
            <a:spLocks noGrp="1"/>
          </p:cNvSpPr>
          <p:nvPr>
            <p:ph idx="1"/>
          </p:nvPr>
        </p:nvSpPr>
        <p:spPr/>
        <p:txBody>
          <a:bodyPr>
            <a:normAutofit/>
          </a:bodyPr>
          <a:lstStyle/>
          <a:p>
            <a:r>
              <a:rPr lang="en-US" sz="3200" dirty="0"/>
              <a:t>Infants born to women addicted to substances are also born addicted to substances. </a:t>
            </a:r>
          </a:p>
        </p:txBody>
      </p:sp>
    </p:spTree>
    <p:extLst>
      <p:ext uri="{BB962C8B-B14F-4D97-AF65-F5344CB8AC3E}">
        <p14:creationId xmlns:p14="http://schemas.microsoft.com/office/powerpoint/2010/main" val="285249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1361-5E50-49F4-9F01-5CE894E643CC}"/>
              </a:ext>
            </a:extLst>
          </p:cNvPr>
          <p:cNvSpPr>
            <a:spLocks noGrp="1"/>
          </p:cNvSpPr>
          <p:nvPr>
            <p:ph type="title"/>
          </p:nvPr>
        </p:nvSpPr>
        <p:spPr>
          <a:xfrm>
            <a:off x="677334" y="371061"/>
            <a:ext cx="8596668" cy="1559339"/>
          </a:xfrm>
        </p:spPr>
        <p:txBody>
          <a:bodyPr>
            <a:normAutofit fontScale="90000"/>
          </a:bodyPr>
          <a:lstStyle/>
          <a:p>
            <a:pPr algn="ctr"/>
            <a:br>
              <a:rPr lang="en-US" dirty="0"/>
            </a:br>
            <a:r>
              <a:rPr lang="en-US" dirty="0"/>
              <a:t>Definition of NAS </a:t>
            </a:r>
            <a:br>
              <a:rPr lang="en-US" dirty="0"/>
            </a:br>
            <a:r>
              <a:rPr lang="en-US" dirty="0"/>
              <a:t>(Neonatal Abstinence Syndrome)</a:t>
            </a:r>
          </a:p>
        </p:txBody>
      </p:sp>
      <p:sp>
        <p:nvSpPr>
          <p:cNvPr id="3" name="Content Placeholder 2">
            <a:extLst>
              <a:ext uri="{FF2B5EF4-FFF2-40B4-BE49-F238E27FC236}">
                <a16:creationId xmlns:a16="http://schemas.microsoft.com/office/drawing/2014/main" id="{083BC87B-CD0E-41B0-B3A4-96A43BACA90B}"/>
              </a:ext>
            </a:extLst>
          </p:cNvPr>
          <p:cNvSpPr>
            <a:spLocks noGrp="1"/>
          </p:cNvSpPr>
          <p:nvPr>
            <p:ph idx="1"/>
          </p:nvPr>
        </p:nvSpPr>
        <p:spPr>
          <a:xfrm>
            <a:off x="1459684" y="2200345"/>
            <a:ext cx="9185944" cy="4286594"/>
          </a:xfrm>
        </p:spPr>
        <p:txBody>
          <a:bodyPr>
            <a:normAutofit fontScale="25000" lnSpcReduction="20000"/>
          </a:bodyPr>
          <a:lstStyle/>
          <a:p>
            <a:endParaRPr lang="en-US" sz="4400" dirty="0"/>
          </a:p>
          <a:p>
            <a:r>
              <a:rPr lang="en-US" sz="9600" dirty="0"/>
              <a:t>An infant’s response to withdrawal of prescribed or illicit medications or substances they were exposed to before birth. Withdrawal may be increased by other medications or substances including nicotine and caffeine.</a:t>
            </a:r>
          </a:p>
          <a:p>
            <a:r>
              <a:rPr lang="en-US" sz="9600" dirty="0"/>
              <a:t>Infants are born </a:t>
            </a:r>
            <a:r>
              <a:rPr lang="en-US" sz="9600" i="1" dirty="0"/>
              <a:t>withdrawing, </a:t>
            </a:r>
            <a:r>
              <a:rPr lang="en-US" sz="9600" dirty="0"/>
              <a:t>not addicted. </a:t>
            </a:r>
          </a:p>
          <a:p>
            <a:r>
              <a:rPr lang="en-US" sz="9600" dirty="0"/>
              <a:t>Addiction is the inability to stop using a substance despite it’s harmful consequences. </a:t>
            </a:r>
          </a:p>
          <a:p>
            <a:r>
              <a:rPr lang="en-US" sz="9600" dirty="0"/>
              <a:t>Withdrawal is the effect of stopping the use of a substance or behavior; often involves physical symptoms, sometimes severe enough to cause death. </a:t>
            </a:r>
            <a:r>
              <a:rPr lang="en-US" sz="6000" dirty="0">
                <a:solidFill>
                  <a:prstClr val="black">
                    <a:lumMod val="75000"/>
                    <a:lumOff val="25000"/>
                  </a:prstClr>
                </a:solidFill>
              </a:rPr>
              <a:t>    </a:t>
            </a:r>
          </a:p>
          <a:p>
            <a:pPr marL="0" indent="0">
              <a:buNone/>
            </a:pPr>
            <a:r>
              <a:rPr lang="en-US" sz="6000" dirty="0">
                <a:solidFill>
                  <a:prstClr val="black">
                    <a:lumMod val="75000"/>
                    <a:lumOff val="25000"/>
                  </a:prstClr>
                </a:solidFill>
              </a:rPr>
              <a:t>(</a:t>
            </a:r>
            <a:r>
              <a:rPr lang="en-US" sz="6000" dirty="0" err="1">
                <a:solidFill>
                  <a:prstClr val="black">
                    <a:lumMod val="75000"/>
                    <a:lumOff val="25000"/>
                  </a:prstClr>
                </a:solidFill>
              </a:rPr>
              <a:t>Felman</a:t>
            </a:r>
            <a:r>
              <a:rPr lang="en-US" sz="6000" dirty="0">
                <a:solidFill>
                  <a:prstClr val="black">
                    <a:lumMod val="75000"/>
                    <a:lumOff val="25000"/>
                  </a:prstClr>
                </a:solidFill>
              </a:rPr>
              <a:t>, 2018) (Reddy, et al., 2017) </a:t>
            </a:r>
            <a:endParaRPr lang="en-US" sz="9600" dirty="0"/>
          </a:p>
        </p:txBody>
      </p:sp>
    </p:spTree>
    <p:extLst>
      <p:ext uri="{BB962C8B-B14F-4D97-AF65-F5344CB8AC3E}">
        <p14:creationId xmlns:p14="http://schemas.microsoft.com/office/powerpoint/2010/main" val="88280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B295-AFCF-4FBE-A299-B4F4D63ED62B}"/>
              </a:ext>
            </a:extLst>
          </p:cNvPr>
          <p:cNvSpPr>
            <a:spLocks noGrp="1"/>
          </p:cNvSpPr>
          <p:nvPr>
            <p:ph type="title"/>
          </p:nvPr>
        </p:nvSpPr>
        <p:spPr>
          <a:xfrm>
            <a:off x="2180493" y="306333"/>
            <a:ext cx="9521068" cy="1280890"/>
          </a:xfrm>
        </p:spPr>
        <p:txBody>
          <a:bodyPr/>
          <a:lstStyle/>
          <a:p>
            <a:r>
              <a:rPr lang="en-US" dirty="0"/>
              <a:t>How to tell an infant has NAS </a:t>
            </a:r>
          </a:p>
        </p:txBody>
      </p:sp>
      <p:sp>
        <p:nvSpPr>
          <p:cNvPr id="3" name="Content Placeholder 2">
            <a:extLst>
              <a:ext uri="{FF2B5EF4-FFF2-40B4-BE49-F238E27FC236}">
                <a16:creationId xmlns:a16="http://schemas.microsoft.com/office/drawing/2014/main" id="{5B6E1275-D164-499E-B862-47B7B783EBBE}"/>
              </a:ext>
            </a:extLst>
          </p:cNvPr>
          <p:cNvSpPr>
            <a:spLocks noGrp="1"/>
          </p:cNvSpPr>
          <p:nvPr>
            <p:ph idx="1"/>
          </p:nvPr>
        </p:nvSpPr>
        <p:spPr/>
        <p:txBody>
          <a:bodyPr/>
          <a:lstStyle/>
          <a:p>
            <a:r>
              <a:rPr lang="en-US" sz="2400" dirty="0"/>
              <a:t>Infants are identified through mother’s health information, history, and infant’s behavior after birth. Drug screening of urine and stool help determine drugs.</a:t>
            </a:r>
          </a:p>
          <a:p>
            <a:r>
              <a:rPr lang="en-US" sz="2400" dirty="0"/>
              <a:t>Most commonly used: Finnegan Neonatal Abstinence Scoring Tool to measure infant’s degree of withdrawal</a:t>
            </a:r>
          </a:p>
          <a:p>
            <a:r>
              <a:rPr lang="en-US" sz="2400" dirty="0"/>
              <a:t>Scoring concentrates on specific body systems (see next slide)</a:t>
            </a:r>
          </a:p>
          <a:p>
            <a:r>
              <a:rPr lang="en-US" sz="2400" dirty="0"/>
              <a:t>Number assigned is associated with severity of symptoms</a:t>
            </a:r>
          </a:p>
          <a:p>
            <a:endParaRPr lang="en-US" dirty="0"/>
          </a:p>
        </p:txBody>
      </p:sp>
    </p:spTree>
    <p:extLst>
      <p:ext uri="{BB962C8B-B14F-4D97-AF65-F5344CB8AC3E}">
        <p14:creationId xmlns:p14="http://schemas.microsoft.com/office/powerpoint/2010/main" val="295216489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7A8616F49C214EBF48B3B3A5040748" ma:contentTypeVersion="11" ma:contentTypeDescription="Create a new document." ma:contentTypeScope="" ma:versionID="0b5519dc046ef5e7239a4748543891fb">
  <xsd:schema xmlns:xsd="http://www.w3.org/2001/XMLSchema" xmlns:xs="http://www.w3.org/2001/XMLSchema" xmlns:p="http://schemas.microsoft.com/office/2006/metadata/properties" xmlns:ns2="bac928cc-b4c5-4aa0-91c6-070a9d3f3412" xmlns:ns3="c1f88acd-0c25-41d2-ae93-87255261f4ff" targetNamespace="http://schemas.microsoft.com/office/2006/metadata/properties" ma:root="true" ma:fieldsID="f000f0f01c8e33d57f91919a679c9ba0" ns2:_="" ns3:_="">
    <xsd:import namespace="bac928cc-b4c5-4aa0-91c6-070a9d3f3412"/>
    <xsd:import namespace="c1f88acd-0c25-41d2-ae93-87255261f4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28cc-b4c5-4aa0-91c6-070a9d3f34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88acd-0c25-41d2-ae93-87255261f4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BE55AA-E443-4ACB-8481-BDB6EEC4BE41}"/>
</file>

<file path=customXml/itemProps2.xml><?xml version="1.0" encoding="utf-8"?>
<ds:datastoreItem xmlns:ds="http://schemas.openxmlformats.org/officeDocument/2006/customXml" ds:itemID="{01A36396-BE20-4C3E-B4E3-B72362BF01AD}">
  <ds:schemaRefs>
    <ds:schemaRef ds:uri="http://schemas.microsoft.com/office/infopath/2007/PartnerControls"/>
    <ds:schemaRef ds:uri="http://schemas.microsoft.com/office/2006/documentManagement/types"/>
    <ds:schemaRef ds:uri="c12371a1-5996-4eb8-a137-6e494f8b9008"/>
    <ds:schemaRef ds:uri="http://schemas.microsoft.com/office/2006/metadata/properties"/>
    <ds:schemaRef ds:uri="http://www.w3.org/XML/1998/namespace"/>
    <ds:schemaRef ds:uri="37a4dae7-3edf-41ad-95b2-455d0cde34fd"/>
    <ds:schemaRef ds:uri="http://purl.org/dc/dcmitype/"/>
    <ds:schemaRef ds:uri="http://purl.org/dc/term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14AB2706-5AE2-4C59-A392-BA7B3B7BA3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1066</TotalTime>
  <Words>1973</Words>
  <Application>Microsoft Office PowerPoint</Application>
  <PresentationFormat>Widescreen</PresentationFormat>
  <Paragraphs>193</Paragraphs>
  <Slides>29</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Wisp</vt:lpstr>
      <vt:lpstr>Neonatal Abstinence Syndrome</vt:lpstr>
      <vt:lpstr>Learning Objectives</vt:lpstr>
      <vt:lpstr>The Opioid Crisis: Background</vt:lpstr>
      <vt:lpstr>Results of Opioid Exposure </vt:lpstr>
      <vt:lpstr>NAS in the U.S. vs. Kentucky</vt:lpstr>
      <vt:lpstr> Rate of NAS in southeastern Kentucky is  two-almost three times higher than the statewide rate. </vt:lpstr>
      <vt:lpstr>Question 1: True or False</vt:lpstr>
      <vt:lpstr> Definition of NAS  (Neonatal Abstinence Syndrome)</vt:lpstr>
      <vt:lpstr>How to tell an infant has NAS </vt:lpstr>
      <vt:lpstr>Baby’s Systems Affected</vt:lpstr>
      <vt:lpstr>NAS Crying</vt:lpstr>
      <vt:lpstr>When Should Assessment for NAS Begin?</vt:lpstr>
      <vt:lpstr>Question 2: True or False</vt:lpstr>
      <vt:lpstr>Why Treat Pregnant Women with Drugs (Subutex, Suboxone, Methadone)?</vt:lpstr>
      <vt:lpstr>In the Hospital: Non-Medical Support</vt:lpstr>
      <vt:lpstr>How can you help infants? </vt:lpstr>
      <vt:lpstr>KEY STRATEGIES FOR HELPING INFANTS</vt:lpstr>
      <vt:lpstr>How can you help families? </vt:lpstr>
      <vt:lpstr>Helping Families cont’d</vt:lpstr>
      <vt:lpstr>KEY STRATEGIES FOR HELPING FAMILIES</vt:lpstr>
      <vt:lpstr>Question 3: </vt:lpstr>
      <vt:lpstr>References</vt:lpstr>
      <vt:lpstr>More References</vt:lpstr>
      <vt:lpstr>Team KY SCOPE Child Challenge</vt:lpstr>
      <vt:lpstr>Background on Case</vt:lpstr>
      <vt:lpstr>Child and Family Strengths</vt:lpstr>
      <vt:lpstr>Primary Areas of Challenge</vt:lpstr>
      <vt:lpstr>Barriers and Goals for this Challenge</vt:lpstr>
      <vt:lpstr>Small Group 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Abstinence Syndrome</dc:title>
  <dc:creator>Frankenburger, D P.</dc:creator>
  <cp:lastModifiedBy>Caroline Gooden</cp:lastModifiedBy>
  <cp:revision>25</cp:revision>
  <dcterms:created xsi:type="dcterms:W3CDTF">2021-07-06T18:11:41Z</dcterms:created>
  <dcterms:modified xsi:type="dcterms:W3CDTF">2021-08-23T14:00:25Z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0x010100067A8616F49C214EBF48B3B3A5040748</vt:lpwstr>
  </property>
</Properties>
</file>