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776" r:id="rId3"/>
    <p:sldId id="772" r:id="rId4"/>
    <p:sldId id="771" r:id="rId5"/>
    <p:sldId id="284" r:id="rId6"/>
    <p:sldId id="764" r:id="rId7"/>
    <p:sldId id="770" r:id="rId8"/>
    <p:sldId id="720" r:id="rId9"/>
    <p:sldId id="777" r:id="rId10"/>
    <p:sldId id="775" r:id="rId11"/>
    <p:sldId id="774" r:id="rId12"/>
    <p:sldId id="290" r:id="rId13"/>
    <p:sldId id="291" r:id="rId14"/>
    <p:sldId id="730" r:id="rId15"/>
    <p:sldId id="778" r:id="rId16"/>
    <p:sldId id="29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098"/>
    <p:restoredTop sz="96327"/>
  </p:normalViewPr>
  <p:slideViewPr>
    <p:cSldViewPr snapToGrid="0" snapToObjects="1">
      <p:cViewPr varScale="1">
        <p:scale>
          <a:sx n="85" d="100"/>
          <a:sy n="85" d="100"/>
        </p:scale>
        <p:origin x="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3" d="100"/>
        <a:sy n="1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oden, Caroline J." userId="c8447a8f-bb57-4b94-b973-2a32a1aae41a" providerId="ADAL" clId="{6810768E-3A90-43CC-9CAF-22E42AF6CAA4}"/>
    <pc:docChg chg="modSld">
      <pc:chgData name="Gooden, Caroline J." userId="c8447a8f-bb57-4b94-b973-2a32a1aae41a" providerId="ADAL" clId="{6810768E-3A90-43CC-9CAF-22E42AF6CAA4}" dt="2020-11-12T12:24:10.170" v="1" actId="20577"/>
      <pc:docMkLst>
        <pc:docMk/>
      </pc:docMkLst>
      <pc:sldChg chg="modSp">
        <pc:chgData name="Gooden, Caroline J." userId="c8447a8f-bb57-4b94-b973-2a32a1aae41a" providerId="ADAL" clId="{6810768E-3A90-43CC-9CAF-22E42AF6CAA4}" dt="2020-11-12T12:23:55.909" v="0" actId="20577"/>
        <pc:sldMkLst>
          <pc:docMk/>
          <pc:sldMk cId="4076205822" sldId="777"/>
        </pc:sldMkLst>
        <pc:spChg chg="mod">
          <ac:chgData name="Gooden, Caroline J." userId="c8447a8f-bb57-4b94-b973-2a32a1aae41a" providerId="ADAL" clId="{6810768E-3A90-43CC-9CAF-22E42AF6CAA4}" dt="2020-11-12T12:23:55.909" v="0" actId="20577"/>
          <ac:spMkLst>
            <pc:docMk/>
            <pc:sldMk cId="4076205822" sldId="777"/>
            <ac:spMk id="2" creationId="{3E304839-25EF-3446-939E-EC42EFECB760}"/>
          </ac:spMkLst>
        </pc:spChg>
      </pc:sldChg>
      <pc:sldChg chg="modSp">
        <pc:chgData name="Gooden, Caroline J." userId="c8447a8f-bb57-4b94-b973-2a32a1aae41a" providerId="ADAL" clId="{6810768E-3A90-43CC-9CAF-22E42AF6CAA4}" dt="2020-11-12T12:24:10.170" v="1" actId="20577"/>
        <pc:sldMkLst>
          <pc:docMk/>
          <pc:sldMk cId="650374300" sldId="778"/>
        </pc:sldMkLst>
        <pc:spChg chg="mod">
          <ac:chgData name="Gooden, Caroline J." userId="c8447a8f-bb57-4b94-b973-2a32a1aae41a" providerId="ADAL" clId="{6810768E-3A90-43CC-9CAF-22E42AF6CAA4}" dt="2020-11-12T12:24:10.170" v="1" actId="20577"/>
          <ac:spMkLst>
            <pc:docMk/>
            <pc:sldMk cId="650374300" sldId="778"/>
            <ac:spMk id="2" creationId="{3E304839-25EF-3446-939E-EC42EFECB760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DC620A-5511-4242-91C7-40D96DE069BE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DAF53BC-7ADC-43ED-A778-49049CB7B1A8}">
      <dgm:prSet custT="1"/>
      <dgm:spPr/>
      <dgm:t>
        <a:bodyPr/>
        <a:lstStyle/>
        <a:p>
          <a:r>
            <a:rPr lang="en-US" sz="2000"/>
            <a:t>Gain</a:t>
          </a:r>
        </a:p>
      </dgm:t>
    </dgm:pt>
    <dgm:pt modelId="{CDDD373E-869B-439B-AA50-8987DC8F13D5}" type="parTrans" cxnId="{03F16C4D-F78E-4AD8-9C5A-ABCC04DEE9EE}">
      <dgm:prSet/>
      <dgm:spPr/>
      <dgm:t>
        <a:bodyPr/>
        <a:lstStyle/>
        <a:p>
          <a:endParaRPr lang="en-US" sz="2400"/>
        </a:p>
      </dgm:t>
    </dgm:pt>
    <dgm:pt modelId="{0F6CE67F-1D7F-4050-8AD1-4D536B2F1C32}" type="sibTrans" cxnId="{03F16C4D-F78E-4AD8-9C5A-ABCC04DEE9EE}">
      <dgm:prSet/>
      <dgm:spPr/>
      <dgm:t>
        <a:bodyPr/>
        <a:lstStyle/>
        <a:p>
          <a:endParaRPr lang="en-US" sz="2400"/>
        </a:p>
      </dgm:t>
    </dgm:pt>
    <dgm:pt modelId="{DD318D03-7FF6-4132-9F79-A0935E01B05C}">
      <dgm:prSet custT="1"/>
      <dgm:spPr/>
      <dgm:t>
        <a:bodyPr/>
        <a:lstStyle/>
        <a:p>
          <a:r>
            <a:rPr lang="en-US" sz="1600" dirty="0"/>
            <a:t>Gain an understanding of the nature of Peer Recovery Support Services within the continuum of care for substance use disorder treatment</a:t>
          </a:r>
        </a:p>
      </dgm:t>
    </dgm:pt>
    <dgm:pt modelId="{D9D3A81F-7403-440C-B4E2-9B71212AB2F5}" type="parTrans" cxnId="{5AEFE0C3-4718-4092-8C81-5E9E91281DBA}">
      <dgm:prSet/>
      <dgm:spPr/>
      <dgm:t>
        <a:bodyPr/>
        <a:lstStyle/>
        <a:p>
          <a:endParaRPr lang="en-US" sz="2400"/>
        </a:p>
      </dgm:t>
    </dgm:pt>
    <dgm:pt modelId="{10098470-2B8F-4B71-B05E-3557E9D2FB5E}" type="sibTrans" cxnId="{5AEFE0C3-4718-4092-8C81-5E9E91281DBA}">
      <dgm:prSet/>
      <dgm:spPr/>
      <dgm:t>
        <a:bodyPr/>
        <a:lstStyle/>
        <a:p>
          <a:endParaRPr lang="en-US" sz="2400"/>
        </a:p>
      </dgm:t>
    </dgm:pt>
    <dgm:pt modelId="{59234514-6894-4765-9FD5-4914A63E24F1}">
      <dgm:prSet custT="1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sz="2000"/>
            <a:t>Explore</a:t>
          </a:r>
        </a:p>
      </dgm:t>
    </dgm:pt>
    <dgm:pt modelId="{2919CFA8-2814-4058-AD94-B4C974CB8A0F}" type="parTrans" cxnId="{B1957822-F458-48C8-B5E0-36A6BC67388F}">
      <dgm:prSet/>
      <dgm:spPr/>
      <dgm:t>
        <a:bodyPr/>
        <a:lstStyle/>
        <a:p>
          <a:endParaRPr lang="en-US" sz="2400"/>
        </a:p>
      </dgm:t>
    </dgm:pt>
    <dgm:pt modelId="{5401C717-E2BB-4D76-8048-98BA3277C312}" type="sibTrans" cxnId="{B1957822-F458-48C8-B5E0-36A6BC67388F}">
      <dgm:prSet/>
      <dgm:spPr/>
      <dgm:t>
        <a:bodyPr/>
        <a:lstStyle/>
        <a:p>
          <a:endParaRPr lang="en-US" sz="2400"/>
        </a:p>
      </dgm:t>
    </dgm:pt>
    <dgm:pt modelId="{7666AB58-5565-459F-A4C9-EFBC675948B6}">
      <dgm:prSet custT="1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sz="1600" dirty="0"/>
            <a:t>Explore the roles and functions of Peer Support Specialists as they apply to pregnant and parenting families</a:t>
          </a:r>
        </a:p>
      </dgm:t>
    </dgm:pt>
    <dgm:pt modelId="{077D8CD4-1E26-4E47-8DE9-45EA8D7DF45B}" type="parTrans" cxnId="{F79153E5-41DE-4ED0-B6D2-A85482382266}">
      <dgm:prSet/>
      <dgm:spPr/>
      <dgm:t>
        <a:bodyPr/>
        <a:lstStyle/>
        <a:p>
          <a:endParaRPr lang="en-US" sz="2400"/>
        </a:p>
      </dgm:t>
    </dgm:pt>
    <dgm:pt modelId="{DEDABC15-E86E-46FE-94A0-B98899F1D846}" type="sibTrans" cxnId="{F79153E5-41DE-4ED0-B6D2-A85482382266}">
      <dgm:prSet/>
      <dgm:spPr/>
      <dgm:t>
        <a:bodyPr/>
        <a:lstStyle/>
        <a:p>
          <a:endParaRPr lang="en-US" sz="2400"/>
        </a:p>
      </dgm:t>
    </dgm:pt>
    <dgm:pt modelId="{F7041E67-9F7C-4378-8877-7536B1786CE3}">
      <dgm:prSet custT="1"/>
      <dgm:spPr/>
      <dgm:t>
        <a:bodyPr/>
        <a:lstStyle/>
        <a:p>
          <a:r>
            <a:rPr lang="en-US" sz="2000"/>
            <a:t>Examine</a:t>
          </a:r>
        </a:p>
      </dgm:t>
    </dgm:pt>
    <dgm:pt modelId="{1E25AD48-8095-411A-8371-C2E86DCA429D}" type="parTrans" cxnId="{1BBD90D8-BA63-4047-ADC2-B511754F26E6}">
      <dgm:prSet/>
      <dgm:spPr/>
      <dgm:t>
        <a:bodyPr/>
        <a:lstStyle/>
        <a:p>
          <a:endParaRPr lang="en-US" sz="2400"/>
        </a:p>
      </dgm:t>
    </dgm:pt>
    <dgm:pt modelId="{19B01DA6-CF12-4613-AB9B-4AFA220AE425}" type="sibTrans" cxnId="{1BBD90D8-BA63-4047-ADC2-B511754F26E6}">
      <dgm:prSet/>
      <dgm:spPr/>
      <dgm:t>
        <a:bodyPr/>
        <a:lstStyle/>
        <a:p>
          <a:endParaRPr lang="en-US" sz="2400"/>
        </a:p>
      </dgm:t>
    </dgm:pt>
    <dgm:pt modelId="{3D9DA1FA-3630-4466-8757-AA0522FC35F3}">
      <dgm:prSet custT="1"/>
      <dgm:spPr/>
      <dgm:t>
        <a:bodyPr/>
        <a:lstStyle/>
        <a:p>
          <a:r>
            <a:rPr lang="en-US" sz="1600" dirty="0"/>
            <a:t>Examine the various settings utilizing Peer Support Specialists as part of a multi-disciplinary team</a:t>
          </a:r>
        </a:p>
      </dgm:t>
    </dgm:pt>
    <dgm:pt modelId="{5EAAB420-EC72-466D-AFBE-C41D6350B97E}" type="parTrans" cxnId="{B05E3CD4-4005-4D44-8366-FF4FBBF100FA}">
      <dgm:prSet/>
      <dgm:spPr/>
      <dgm:t>
        <a:bodyPr/>
        <a:lstStyle/>
        <a:p>
          <a:endParaRPr lang="en-US" sz="2400"/>
        </a:p>
      </dgm:t>
    </dgm:pt>
    <dgm:pt modelId="{3A1C5A11-2325-4335-8ECB-109AE3D36BF4}" type="sibTrans" cxnId="{B05E3CD4-4005-4D44-8366-FF4FBBF100FA}">
      <dgm:prSet/>
      <dgm:spPr/>
      <dgm:t>
        <a:bodyPr/>
        <a:lstStyle/>
        <a:p>
          <a:endParaRPr lang="en-US" sz="2400"/>
        </a:p>
      </dgm:t>
    </dgm:pt>
    <dgm:pt modelId="{A6C93095-E0CC-4922-88A1-A34651AD9A7C}">
      <dgm:prSet custT="1"/>
      <dgm:spPr>
        <a:solidFill>
          <a:schemeClr val="accent4"/>
        </a:solidFill>
        <a:ln>
          <a:solidFill>
            <a:schemeClr val="accent4"/>
          </a:solidFill>
        </a:ln>
      </dgm:spPr>
      <dgm:t>
        <a:bodyPr/>
        <a:lstStyle/>
        <a:p>
          <a:r>
            <a:rPr lang="en-US" sz="2000"/>
            <a:t>Illustrate</a:t>
          </a:r>
        </a:p>
      </dgm:t>
    </dgm:pt>
    <dgm:pt modelId="{583ED2FE-CF18-4819-9711-46B38855FD8D}" type="parTrans" cxnId="{0D30B322-ADF7-44C0-B219-D9954C9244D5}">
      <dgm:prSet/>
      <dgm:spPr/>
      <dgm:t>
        <a:bodyPr/>
        <a:lstStyle/>
        <a:p>
          <a:endParaRPr lang="en-US" sz="2400"/>
        </a:p>
      </dgm:t>
    </dgm:pt>
    <dgm:pt modelId="{FD08E25F-2FD1-4056-9C77-96B9C3141ABE}" type="sibTrans" cxnId="{0D30B322-ADF7-44C0-B219-D9954C9244D5}">
      <dgm:prSet/>
      <dgm:spPr/>
      <dgm:t>
        <a:bodyPr/>
        <a:lstStyle/>
        <a:p>
          <a:endParaRPr lang="en-US" sz="2400"/>
        </a:p>
      </dgm:t>
    </dgm:pt>
    <dgm:pt modelId="{0B07B1FA-0F70-489C-948C-040BCAE5FEC1}">
      <dgm:prSet custT="1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accent4">
              <a:lumMod val="20000"/>
              <a:lumOff val="80000"/>
              <a:alpha val="90000"/>
            </a:schemeClr>
          </a:solidFill>
        </a:ln>
      </dgm:spPr>
      <dgm:t>
        <a:bodyPr/>
        <a:lstStyle/>
        <a:p>
          <a:r>
            <a:rPr lang="en-US" sz="1600" dirty="0"/>
            <a:t>Illustrate the effectiveness of Peer Recovery Support Services</a:t>
          </a:r>
        </a:p>
      </dgm:t>
    </dgm:pt>
    <dgm:pt modelId="{46004E42-1CA1-4C58-8FFD-8D44CDF482E0}" type="parTrans" cxnId="{3FBC1EF1-F36B-4AED-9A86-89FFC7691957}">
      <dgm:prSet/>
      <dgm:spPr/>
      <dgm:t>
        <a:bodyPr/>
        <a:lstStyle/>
        <a:p>
          <a:endParaRPr lang="en-US" sz="2400"/>
        </a:p>
      </dgm:t>
    </dgm:pt>
    <dgm:pt modelId="{9427999C-0F6B-4173-84E4-F1D9D91C3B8E}" type="sibTrans" cxnId="{3FBC1EF1-F36B-4AED-9A86-89FFC7691957}">
      <dgm:prSet/>
      <dgm:spPr/>
      <dgm:t>
        <a:bodyPr/>
        <a:lstStyle/>
        <a:p>
          <a:endParaRPr lang="en-US" sz="2400"/>
        </a:p>
      </dgm:t>
    </dgm:pt>
    <dgm:pt modelId="{AD073EB9-4785-D34A-82EE-CA6DC72998E4}" type="pres">
      <dgm:prSet presAssocID="{F4DC620A-5511-4242-91C7-40D96DE069BE}" presName="Name0" presStyleCnt="0">
        <dgm:presLayoutVars>
          <dgm:dir/>
          <dgm:animLvl val="lvl"/>
          <dgm:resizeHandles val="exact"/>
        </dgm:presLayoutVars>
      </dgm:prSet>
      <dgm:spPr/>
    </dgm:pt>
    <dgm:pt modelId="{2263AFCE-3DC6-9A47-9D1E-FB0878F58A32}" type="pres">
      <dgm:prSet presAssocID="{FDAF53BC-7ADC-43ED-A778-49049CB7B1A8}" presName="linNode" presStyleCnt="0"/>
      <dgm:spPr/>
    </dgm:pt>
    <dgm:pt modelId="{B1EACA36-6E6D-D84B-9F90-0E398B960210}" type="pres">
      <dgm:prSet presAssocID="{FDAF53BC-7ADC-43ED-A778-49049CB7B1A8}" presName="parentText" presStyleLbl="alignNode1" presStyleIdx="0" presStyleCnt="4">
        <dgm:presLayoutVars>
          <dgm:chMax val="1"/>
          <dgm:bulletEnabled/>
        </dgm:presLayoutVars>
      </dgm:prSet>
      <dgm:spPr/>
    </dgm:pt>
    <dgm:pt modelId="{F7A3159A-0643-1C46-9388-E6564B1D1092}" type="pres">
      <dgm:prSet presAssocID="{FDAF53BC-7ADC-43ED-A778-49049CB7B1A8}" presName="descendantText" presStyleLbl="alignAccFollowNode1" presStyleIdx="0" presStyleCnt="4">
        <dgm:presLayoutVars>
          <dgm:bulletEnabled/>
        </dgm:presLayoutVars>
      </dgm:prSet>
      <dgm:spPr/>
    </dgm:pt>
    <dgm:pt modelId="{370C61B5-92D8-7D4C-AED4-9D940569BB6C}" type="pres">
      <dgm:prSet presAssocID="{0F6CE67F-1D7F-4050-8AD1-4D536B2F1C32}" presName="sp" presStyleCnt="0"/>
      <dgm:spPr/>
    </dgm:pt>
    <dgm:pt modelId="{3ACDDE63-3084-094C-B8FE-A3ED1CF7D7CD}" type="pres">
      <dgm:prSet presAssocID="{59234514-6894-4765-9FD5-4914A63E24F1}" presName="linNode" presStyleCnt="0"/>
      <dgm:spPr/>
    </dgm:pt>
    <dgm:pt modelId="{8C77BB04-E8E1-D742-837A-1F2405826F80}" type="pres">
      <dgm:prSet presAssocID="{59234514-6894-4765-9FD5-4914A63E24F1}" presName="parentText" presStyleLbl="alignNode1" presStyleIdx="1" presStyleCnt="4">
        <dgm:presLayoutVars>
          <dgm:chMax val="1"/>
          <dgm:bulletEnabled/>
        </dgm:presLayoutVars>
      </dgm:prSet>
      <dgm:spPr/>
    </dgm:pt>
    <dgm:pt modelId="{75CE8D4A-EAD8-6B49-8D48-0DAEFCAC7056}" type="pres">
      <dgm:prSet presAssocID="{59234514-6894-4765-9FD5-4914A63E24F1}" presName="descendantText" presStyleLbl="alignAccFollowNode1" presStyleIdx="1" presStyleCnt="4">
        <dgm:presLayoutVars>
          <dgm:bulletEnabled/>
        </dgm:presLayoutVars>
      </dgm:prSet>
      <dgm:spPr/>
    </dgm:pt>
    <dgm:pt modelId="{6F1B16FD-019B-D148-975B-426CF902CA7B}" type="pres">
      <dgm:prSet presAssocID="{5401C717-E2BB-4D76-8048-98BA3277C312}" presName="sp" presStyleCnt="0"/>
      <dgm:spPr/>
    </dgm:pt>
    <dgm:pt modelId="{78FB602E-462A-1640-BAC6-AD7A1AB2D653}" type="pres">
      <dgm:prSet presAssocID="{F7041E67-9F7C-4378-8877-7536B1786CE3}" presName="linNode" presStyleCnt="0"/>
      <dgm:spPr/>
    </dgm:pt>
    <dgm:pt modelId="{8A49A221-9AE9-4E40-8F32-727C6930ED7D}" type="pres">
      <dgm:prSet presAssocID="{F7041E67-9F7C-4378-8877-7536B1786CE3}" presName="parentText" presStyleLbl="alignNode1" presStyleIdx="2" presStyleCnt="4">
        <dgm:presLayoutVars>
          <dgm:chMax val="1"/>
          <dgm:bulletEnabled/>
        </dgm:presLayoutVars>
      </dgm:prSet>
      <dgm:spPr/>
    </dgm:pt>
    <dgm:pt modelId="{3BD4C540-5D9D-0C43-85DE-B4DD05D991FA}" type="pres">
      <dgm:prSet presAssocID="{F7041E67-9F7C-4378-8877-7536B1786CE3}" presName="descendantText" presStyleLbl="alignAccFollowNode1" presStyleIdx="2" presStyleCnt="4">
        <dgm:presLayoutVars>
          <dgm:bulletEnabled/>
        </dgm:presLayoutVars>
      </dgm:prSet>
      <dgm:spPr/>
    </dgm:pt>
    <dgm:pt modelId="{F787D542-B6FD-A842-98B3-C57658274B6F}" type="pres">
      <dgm:prSet presAssocID="{19B01DA6-CF12-4613-AB9B-4AFA220AE425}" presName="sp" presStyleCnt="0"/>
      <dgm:spPr/>
    </dgm:pt>
    <dgm:pt modelId="{21F8A4ED-4494-D64F-AE1A-56E7F286B468}" type="pres">
      <dgm:prSet presAssocID="{A6C93095-E0CC-4922-88A1-A34651AD9A7C}" presName="linNode" presStyleCnt="0"/>
      <dgm:spPr/>
    </dgm:pt>
    <dgm:pt modelId="{B906C454-1F02-F149-9BB6-5EABDA84FF51}" type="pres">
      <dgm:prSet presAssocID="{A6C93095-E0CC-4922-88A1-A34651AD9A7C}" presName="parentText" presStyleLbl="alignNode1" presStyleIdx="3" presStyleCnt="4">
        <dgm:presLayoutVars>
          <dgm:chMax val="1"/>
          <dgm:bulletEnabled/>
        </dgm:presLayoutVars>
      </dgm:prSet>
      <dgm:spPr/>
    </dgm:pt>
    <dgm:pt modelId="{478DBF5C-2667-9D43-9852-DADE34AF6809}" type="pres">
      <dgm:prSet presAssocID="{A6C93095-E0CC-4922-88A1-A34651AD9A7C}" presName="descendantText" presStyleLbl="alignAccFollowNode1" presStyleIdx="3" presStyleCnt="4">
        <dgm:presLayoutVars>
          <dgm:bulletEnabled/>
        </dgm:presLayoutVars>
      </dgm:prSet>
      <dgm:spPr/>
    </dgm:pt>
  </dgm:ptLst>
  <dgm:cxnLst>
    <dgm:cxn modelId="{B0C6020D-FF9C-6A4F-AB29-5C72D555B1A6}" type="presOf" srcId="{F4DC620A-5511-4242-91C7-40D96DE069BE}" destId="{AD073EB9-4785-D34A-82EE-CA6DC72998E4}" srcOrd="0" destOrd="0" presId="urn:microsoft.com/office/officeart/2016/7/layout/VerticalSolidActionList"/>
    <dgm:cxn modelId="{B1957822-F458-48C8-B5E0-36A6BC67388F}" srcId="{F4DC620A-5511-4242-91C7-40D96DE069BE}" destId="{59234514-6894-4765-9FD5-4914A63E24F1}" srcOrd="1" destOrd="0" parTransId="{2919CFA8-2814-4058-AD94-B4C974CB8A0F}" sibTransId="{5401C717-E2BB-4D76-8048-98BA3277C312}"/>
    <dgm:cxn modelId="{0D30B322-ADF7-44C0-B219-D9954C9244D5}" srcId="{F4DC620A-5511-4242-91C7-40D96DE069BE}" destId="{A6C93095-E0CC-4922-88A1-A34651AD9A7C}" srcOrd="3" destOrd="0" parTransId="{583ED2FE-CF18-4819-9711-46B38855FD8D}" sibTransId="{FD08E25F-2FD1-4056-9C77-96B9C3141ABE}"/>
    <dgm:cxn modelId="{7DA37D24-8F5B-3244-BD00-EB88E7559351}" type="presOf" srcId="{7666AB58-5565-459F-A4C9-EFBC675948B6}" destId="{75CE8D4A-EAD8-6B49-8D48-0DAEFCAC7056}" srcOrd="0" destOrd="0" presId="urn:microsoft.com/office/officeart/2016/7/layout/VerticalSolidActionList"/>
    <dgm:cxn modelId="{62222933-0B25-7443-81D5-C7990639D0C9}" type="presOf" srcId="{A6C93095-E0CC-4922-88A1-A34651AD9A7C}" destId="{B906C454-1F02-F149-9BB6-5EABDA84FF51}" srcOrd="0" destOrd="0" presId="urn:microsoft.com/office/officeart/2016/7/layout/VerticalSolidActionList"/>
    <dgm:cxn modelId="{03F16C4D-F78E-4AD8-9C5A-ABCC04DEE9EE}" srcId="{F4DC620A-5511-4242-91C7-40D96DE069BE}" destId="{FDAF53BC-7ADC-43ED-A778-49049CB7B1A8}" srcOrd="0" destOrd="0" parTransId="{CDDD373E-869B-439B-AA50-8987DC8F13D5}" sibTransId="{0F6CE67F-1D7F-4050-8AD1-4D536B2F1C32}"/>
    <dgm:cxn modelId="{D66F4176-0A96-4043-9F70-1F3BD249028D}" type="presOf" srcId="{FDAF53BC-7ADC-43ED-A778-49049CB7B1A8}" destId="{B1EACA36-6E6D-D84B-9F90-0E398B960210}" srcOrd="0" destOrd="0" presId="urn:microsoft.com/office/officeart/2016/7/layout/VerticalSolidActionList"/>
    <dgm:cxn modelId="{D943D881-6142-E944-A391-A079F1E971D2}" type="presOf" srcId="{0B07B1FA-0F70-489C-948C-040BCAE5FEC1}" destId="{478DBF5C-2667-9D43-9852-DADE34AF6809}" srcOrd="0" destOrd="0" presId="urn:microsoft.com/office/officeart/2016/7/layout/VerticalSolidActionList"/>
    <dgm:cxn modelId="{0BA592AC-8478-6F44-A4D6-81FF198C29B7}" type="presOf" srcId="{3D9DA1FA-3630-4466-8757-AA0522FC35F3}" destId="{3BD4C540-5D9D-0C43-85DE-B4DD05D991FA}" srcOrd="0" destOrd="0" presId="urn:microsoft.com/office/officeart/2016/7/layout/VerticalSolidActionList"/>
    <dgm:cxn modelId="{5AEFE0C3-4718-4092-8C81-5E9E91281DBA}" srcId="{FDAF53BC-7ADC-43ED-A778-49049CB7B1A8}" destId="{DD318D03-7FF6-4132-9F79-A0935E01B05C}" srcOrd="0" destOrd="0" parTransId="{D9D3A81F-7403-440C-B4E2-9B71212AB2F5}" sibTransId="{10098470-2B8F-4B71-B05E-3557E9D2FB5E}"/>
    <dgm:cxn modelId="{9DEDF2C4-D7CC-8A40-BA2E-442187D78FBF}" type="presOf" srcId="{F7041E67-9F7C-4378-8877-7536B1786CE3}" destId="{8A49A221-9AE9-4E40-8F32-727C6930ED7D}" srcOrd="0" destOrd="0" presId="urn:microsoft.com/office/officeart/2016/7/layout/VerticalSolidActionList"/>
    <dgm:cxn modelId="{B05E3CD4-4005-4D44-8366-FF4FBBF100FA}" srcId="{F7041E67-9F7C-4378-8877-7536B1786CE3}" destId="{3D9DA1FA-3630-4466-8757-AA0522FC35F3}" srcOrd="0" destOrd="0" parTransId="{5EAAB420-EC72-466D-AFBE-C41D6350B97E}" sibTransId="{3A1C5A11-2325-4335-8ECB-109AE3D36BF4}"/>
    <dgm:cxn modelId="{1BBD90D8-BA63-4047-ADC2-B511754F26E6}" srcId="{F4DC620A-5511-4242-91C7-40D96DE069BE}" destId="{F7041E67-9F7C-4378-8877-7536B1786CE3}" srcOrd="2" destOrd="0" parTransId="{1E25AD48-8095-411A-8371-C2E86DCA429D}" sibTransId="{19B01DA6-CF12-4613-AB9B-4AFA220AE425}"/>
    <dgm:cxn modelId="{F79153E5-41DE-4ED0-B6D2-A85482382266}" srcId="{59234514-6894-4765-9FD5-4914A63E24F1}" destId="{7666AB58-5565-459F-A4C9-EFBC675948B6}" srcOrd="0" destOrd="0" parTransId="{077D8CD4-1E26-4E47-8DE9-45EA8D7DF45B}" sibTransId="{DEDABC15-E86E-46FE-94A0-B98899F1D846}"/>
    <dgm:cxn modelId="{3FBC1EF1-F36B-4AED-9A86-89FFC7691957}" srcId="{A6C93095-E0CC-4922-88A1-A34651AD9A7C}" destId="{0B07B1FA-0F70-489C-948C-040BCAE5FEC1}" srcOrd="0" destOrd="0" parTransId="{46004E42-1CA1-4C58-8FFD-8D44CDF482E0}" sibTransId="{9427999C-0F6B-4173-84E4-F1D9D91C3B8E}"/>
    <dgm:cxn modelId="{2CC70DF6-A8E5-9B4C-B7AC-6711FE66E6AF}" type="presOf" srcId="{DD318D03-7FF6-4132-9F79-A0935E01B05C}" destId="{F7A3159A-0643-1C46-9388-E6564B1D1092}" srcOrd="0" destOrd="0" presId="urn:microsoft.com/office/officeart/2016/7/layout/VerticalSolidActionList"/>
    <dgm:cxn modelId="{BBC135FA-A93C-F44A-BE48-B00E03E4D892}" type="presOf" srcId="{59234514-6894-4765-9FD5-4914A63E24F1}" destId="{8C77BB04-E8E1-D742-837A-1F2405826F80}" srcOrd="0" destOrd="0" presId="urn:microsoft.com/office/officeart/2016/7/layout/VerticalSolidActionList"/>
    <dgm:cxn modelId="{B1E16A26-D900-9941-BAE7-161B5D0315B7}" type="presParOf" srcId="{AD073EB9-4785-D34A-82EE-CA6DC72998E4}" destId="{2263AFCE-3DC6-9A47-9D1E-FB0878F58A32}" srcOrd="0" destOrd="0" presId="urn:microsoft.com/office/officeart/2016/7/layout/VerticalSolidActionList"/>
    <dgm:cxn modelId="{8DE9FD38-AE7A-644D-82FE-9621CCD7FA43}" type="presParOf" srcId="{2263AFCE-3DC6-9A47-9D1E-FB0878F58A32}" destId="{B1EACA36-6E6D-D84B-9F90-0E398B960210}" srcOrd="0" destOrd="0" presId="urn:microsoft.com/office/officeart/2016/7/layout/VerticalSolidActionList"/>
    <dgm:cxn modelId="{09E49FE6-F987-6F4B-89F5-F021E1D3C8E7}" type="presParOf" srcId="{2263AFCE-3DC6-9A47-9D1E-FB0878F58A32}" destId="{F7A3159A-0643-1C46-9388-E6564B1D1092}" srcOrd="1" destOrd="0" presId="urn:microsoft.com/office/officeart/2016/7/layout/VerticalSolidActionList"/>
    <dgm:cxn modelId="{601DC1E2-498D-F94C-B447-B52432F6CEFF}" type="presParOf" srcId="{AD073EB9-4785-D34A-82EE-CA6DC72998E4}" destId="{370C61B5-92D8-7D4C-AED4-9D940569BB6C}" srcOrd="1" destOrd="0" presId="urn:microsoft.com/office/officeart/2016/7/layout/VerticalSolidActionList"/>
    <dgm:cxn modelId="{6386C3A6-66C6-0444-BDFB-B50839AD276F}" type="presParOf" srcId="{AD073EB9-4785-D34A-82EE-CA6DC72998E4}" destId="{3ACDDE63-3084-094C-B8FE-A3ED1CF7D7CD}" srcOrd="2" destOrd="0" presId="urn:microsoft.com/office/officeart/2016/7/layout/VerticalSolidActionList"/>
    <dgm:cxn modelId="{A65F2DB3-BF8B-2F41-8CCA-33A43EC72648}" type="presParOf" srcId="{3ACDDE63-3084-094C-B8FE-A3ED1CF7D7CD}" destId="{8C77BB04-E8E1-D742-837A-1F2405826F80}" srcOrd="0" destOrd="0" presId="urn:microsoft.com/office/officeart/2016/7/layout/VerticalSolidActionList"/>
    <dgm:cxn modelId="{AF4E7B4D-189F-5D41-B52D-9C61436229F6}" type="presParOf" srcId="{3ACDDE63-3084-094C-B8FE-A3ED1CF7D7CD}" destId="{75CE8D4A-EAD8-6B49-8D48-0DAEFCAC7056}" srcOrd="1" destOrd="0" presId="urn:microsoft.com/office/officeart/2016/7/layout/VerticalSolidActionList"/>
    <dgm:cxn modelId="{28EE6E8A-D6C6-994E-A913-E2A92DBD002C}" type="presParOf" srcId="{AD073EB9-4785-D34A-82EE-CA6DC72998E4}" destId="{6F1B16FD-019B-D148-975B-426CF902CA7B}" srcOrd="3" destOrd="0" presId="urn:microsoft.com/office/officeart/2016/7/layout/VerticalSolidActionList"/>
    <dgm:cxn modelId="{4048DC8A-BD4C-4841-8388-D5A9D59E9CB6}" type="presParOf" srcId="{AD073EB9-4785-D34A-82EE-CA6DC72998E4}" destId="{78FB602E-462A-1640-BAC6-AD7A1AB2D653}" srcOrd="4" destOrd="0" presId="urn:microsoft.com/office/officeart/2016/7/layout/VerticalSolidActionList"/>
    <dgm:cxn modelId="{7297138F-4D3A-B543-9632-4AB63C543BA6}" type="presParOf" srcId="{78FB602E-462A-1640-BAC6-AD7A1AB2D653}" destId="{8A49A221-9AE9-4E40-8F32-727C6930ED7D}" srcOrd="0" destOrd="0" presId="urn:microsoft.com/office/officeart/2016/7/layout/VerticalSolidActionList"/>
    <dgm:cxn modelId="{16AA6556-F1AD-E343-8D03-B9DB962F2293}" type="presParOf" srcId="{78FB602E-462A-1640-BAC6-AD7A1AB2D653}" destId="{3BD4C540-5D9D-0C43-85DE-B4DD05D991FA}" srcOrd="1" destOrd="0" presId="urn:microsoft.com/office/officeart/2016/7/layout/VerticalSolidActionList"/>
    <dgm:cxn modelId="{442C15AE-FDD8-E94B-9CE2-8463C589DD1D}" type="presParOf" srcId="{AD073EB9-4785-D34A-82EE-CA6DC72998E4}" destId="{F787D542-B6FD-A842-98B3-C57658274B6F}" srcOrd="5" destOrd="0" presId="urn:microsoft.com/office/officeart/2016/7/layout/VerticalSolidActionList"/>
    <dgm:cxn modelId="{B4457A00-EE37-9A4A-8DEB-84D30A101261}" type="presParOf" srcId="{AD073EB9-4785-D34A-82EE-CA6DC72998E4}" destId="{21F8A4ED-4494-D64F-AE1A-56E7F286B468}" srcOrd="6" destOrd="0" presId="urn:microsoft.com/office/officeart/2016/7/layout/VerticalSolidActionList"/>
    <dgm:cxn modelId="{F5ED6597-BFE6-E747-9058-8AFEACC9B4F4}" type="presParOf" srcId="{21F8A4ED-4494-D64F-AE1A-56E7F286B468}" destId="{B906C454-1F02-F149-9BB6-5EABDA84FF51}" srcOrd="0" destOrd="0" presId="urn:microsoft.com/office/officeart/2016/7/layout/VerticalSolidActionList"/>
    <dgm:cxn modelId="{2CD66723-38B7-F649-BB05-6AE199E0F682}" type="presParOf" srcId="{21F8A4ED-4494-D64F-AE1A-56E7F286B468}" destId="{478DBF5C-2667-9D43-9852-DADE34AF6809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27D784-F21D-4B8A-8879-EFE9F9AAEB8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5053DFA-1A6E-4848-90F9-1320EE3EE4AF}">
      <dgm:prSet/>
      <dgm:spPr/>
      <dgm:t>
        <a:bodyPr/>
        <a:lstStyle/>
        <a:p>
          <a:r>
            <a:rPr lang="en-US"/>
            <a:t>Advocating for people in recovery</a:t>
          </a:r>
        </a:p>
      </dgm:t>
    </dgm:pt>
    <dgm:pt modelId="{6A315613-4593-4CCD-8E8E-5E78A5E1BE9A}" type="parTrans" cxnId="{018C2033-65F9-4AB1-96DE-87019664C044}">
      <dgm:prSet/>
      <dgm:spPr/>
      <dgm:t>
        <a:bodyPr/>
        <a:lstStyle/>
        <a:p>
          <a:endParaRPr lang="en-US"/>
        </a:p>
      </dgm:t>
    </dgm:pt>
    <dgm:pt modelId="{B55E7467-CADA-4C45-BBEB-D5E67C02348F}" type="sibTrans" cxnId="{018C2033-65F9-4AB1-96DE-87019664C044}">
      <dgm:prSet/>
      <dgm:spPr/>
      <dgm:t>
        <a:bodyPr/>
        <a:lstStyle/>
        <a:p>
          <a:endParaRPr lang="en-US"/>
        </a:p>
      </dgm:t>
    </dgm:pt>
    <dgm:pt modelId="{1DF1E8AD-F0F9-435C-A982-B037C6440B1E}">
      <dgm:prSet/>
      <dgm:spPr/>
      <dgm:t>
        <a:bodyPr/>
        <a:lstStyle/>
        <a:p>
          <a:r>
            <a:rPr lang="en-US"/>
            <a:t>Sharing resources and building skills</a:t>
          </a:r>
        </a:p>
      </dgm:t>
    </dgm:pt>
    <dgm:pt modelId="{BEF040A0-8A1C-4BF0-B0E1-256B0E855123}" type="parTrans" cxnId="{5AB663EF-C88E-4888-9BC7-7B98B319686B}">
      <dgm:prSet/>
      <dgm:spPr/>
      <dgm:t>
        <a:bodyPr/>
        <a:lstStyle/>
        <a:p>
          <a:endParaRPr lang="en-US"/>
        </a:p>
      </dgm:t>
    </dgm:pt>
    <dgm:pt modelId="{DC81F818-7DA1-467E-B571-3F6F6B440F2F}" type="sibTrans" cxnId="{5AB663EF-C88E-4888-9BC7-7B98B319686B}">
      <dgm:prSet/>
      <dgm:spPr/>
      <dgm:t>
        <a:bodyPr/>
        <a:lstStyle/>
        <a:p>
          <a:endParaRPr lang="en-US"/>
        </a:p>
      </dgm:t>
    </dgm:pt>
    <dgm:pt modelId="{951B0633-EA20-44CF-AB95-26EEA506860B}">
      <dgm:prSet/>
      <dgm:spPr/>
      <dgm:t>
        <a:bodyPr/>
        <a:lstStyle/>
        <a:p>
          <a:r>
            <a:rPr lang="en-US"/>
            <a:t>Building community and relationships</a:t>
          </a:r>
        </a:p>
      </dgm:t>
    </dgm:pt>
    <dgm:pt modelId="{39C69F95-58C1-43FA-9844-85E57391185A}" type="parTrans" cxnId="{CC92F466-9E63-492C-953A-5CEE86050D01}">
      <dgm:prSet/>
      <dgm:spPr/>
      <dgm:t>
        <a:bodyPr/>
        <a:lstStyle/>
        <a:p>
          <a:endParaRPr lang="en-US"/>
        </a:p>
      </dgm:t>
    </dgm:pt>
    <dgm:pt modelId="{6D8C632D-CFEE-4277-8968-80D59ACBA183}" type="sibTrans" cxnId="{CC92F466-9E63-492C-953A-5CEE86050D01}">
      <dgm:prSet/>
      <dgm:spPr/>
      <dgm:t>
        <a:bodyPr/>
        <a:lstStyle/>
        <a:p>
          <a:endParaRPr lang="en-US"/>
        </a:p>
      </dgm:t>
    </dgm:pt>
    <dgm:pt modelId="{030F9A89-1243-4549-87CF-A2D8C819DE27}">
      <dgm:prSet/>
      <dgm:spPr/>
      <dgm:t>
        <a:bodyPr/>
        <a:lstStyle/>
        <a:p>
          <a:r>
            <a:rPr lang="en-US"/>
            <a:t>Leading recovery groups within provider and recovery community organizations</a:t>
          </a:r>
        </a:p>
      </dgm:t>
    </dgm:pt>
    <dgm:pt modelId="{38778399-D283-415D-AA77-87BA1AE5667C}" type="parTrans" cxnId="{9CD53C33-AF27-4924-BE68-5A7D6D040190}">
      <dgm:prSet/>
      <dgm:spPr/>
      <dgm:t>
        <a:bodyPr/>
        <a:lstStyle/>
        <a:p>
          <a:endParaRPr lang="en-US"/>
        </a:p>
      </dgm:t>
    </dgm:pt>
    <dgm:pt modelId="{21210FD6-A9A7-4FA4-902F-596D89BFD32C}" type="sibTrans" cxnId="{9CD53C33-AF27-4924-BE68-5A7D6D040190}">
      <dgm:prSet/>
      <dgm:spPr/>
      <dgm:t>
        <a:bodyPr/>
        <a:lstStyle/>
        <a:p>
          <a:endParaRPr lang="en-US"/>
        </a:p>
      </dgm:t>
    </dgm:pt>
    <dgm:pt modelId="{2EF92F90-1037-4E12-B7A1-BBFBB6388985}">
      <dgm:prSet/>
      <dgm:spPr/>
      <dgm:t>
        <a:bodyPr/>
        <a:lstStyle/>
        <a:p>
          <a:r>
            <a:rPr lang="en-US"/>
            <a:t>Helping individuals build Recovery Capital through mentoring and Recovery Planning</a:t>
          </a:r>
        </a:p>
      </dgm:t>
    </dgm:pt>
    <dgm:pt modelId="{350EE0C6-0FBC-4365-82C0-86E56AFD3B05}" type="parTrans" cxnId="{12F6B67B-1969-45D9-8BA4-D5F51D3D16AC}">
      <dgm:prSet/>
      <dgm:spPr/>
      <dgm:t>
        <a:bodyPr/>
        <a:lstStyle/>
        <a:p>
          <a:endParaRPr lang="en-US"/>
        </a:p>
      </dgm:t>
    </dgm:pt>
    <dgm:pt modelId="{CE612B4D-F78F-4E58-BA4B-C7611ACC4DAC}" type="sibTrans" cxnId="{12F6B67B-1969-45D9-8BA4-D5F51D3D16AC}">
      <dgm:prSet/>
      <dgm:spPr/>
      <dgm:t>
        <a:bodyPr/>
        <a:lstStyle/>
        <a:p>
          <a:endParaRPr lang="en-US"/>
        </a:p>
      </dgm:t>
    </dgm:pt>
    <dgm:pt modelId="{B7B91C6B-20B0-4C68-97A2-18E9B60F1652}" type="pres">
      <dgm:prSet presAssocID="{6A27D784-F21D-4B8A-8879-EFE9F9AAEB89}" presName="root" presStyleCnt="0">
        <dgm:presLayoutVars>
          <dgm:dir/>
          <dgm:resizeHandles val="exact"/>
        </dgm:presLayoutVars>
      </dgm:prSet>
      <dgm:spPr/>
    </dgm:pt>
    <dgm:pt modelId="{C8C7011A-D324-4388-BE3F-75B6DDBD7A9F}" type="pres">
      <dgm:prSet presAssocID="{85053DFA-1A6E-4848-90F9-1320EE3EE4AF}" presName="compNode" presStyleCnt="0"/>
      <dgm:spPr/>
    </dgm:pt>
    <dgm:pt modelId="{606D4DC7-8A95-413B-9690-EC98D4ABB23D}" type="pres">
      <dgm:prSet presAssocID="{85053DFA-1A6E-4848-90F9-1320EE3EE4AF}" presName="bgRect" presStyleLbl="bgShp" presStyleIdx="0" presStyleCnt="5"/>
      <dgm:spPr/>
    </dgm:pt>
    <dgm:pt modelId="{3B05EEEF-942A-46EF-81F2-07EFD657DD26}" type="pres">
      <dgm:prSet presAssocID="{85053DFA-1A6E-4848-90F9-1320EE3EE4AF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lth"/>
        </a:ext>
      </dgm:extLst>
    </dgm:pt>
    <dgm:pt modelId="{EE436501-6196-4B1C-B667-3C4F6A5BA2AF}" type="pres">
      <dgm:prSet presAssocID="{85053DFA-1A6E-4848-90F9-1320EE3EE4AF}" presName="spaceRect" presStyleCnt="0"/>
      <dgm:spPr/>
    </dgm:pt>
    <dgm:pt modelId="{994B3CC6-D822-4EDD-94BD-191B53EC6638}" type="pres">
      <dgm:prSet presAssocID="{85053DFA-1A6E-4848-90F9-1320EE3EE4AF}" presName="parTx" presStyleLbl="revTx" presStyleIdx="0" presStyleCnt="5">
        <dgm:presLayoutVars>
          <dgm:chMax val="0"/>
          <dgm:chPref val="0"/>
        </dgm:presLayoutVars>
      </dgm:prSet>
      <dgm:spPr/>
    </dgm:pt>
    <dgm:pt modelId="{0149034D-1B9B-4E4F-A313-A6C2F81CD911}" type="pres">
      <dgm:prSet presAssocID="{B55E7467-CADA-4C45-BBEB-D5E67C02348F}" presName="sibTrans" presStyleCnt="0"/>
      <dgm:spPr/>
    </dgm:pt>
    <dgm:pt modelId="{EE8FF95C-F805-4BB4-A210-E007C432964F}" type="pres">
      <dgm:prSet presAssocID="{1DF1E8AD-F0F9-435C-A982-B037C6440B1E}" presName="compNode" presStyleCnt="0"/>
      <dgm:spPr/>
    </dgm:pt>
    <dgm:pt modelId="{610CD2D6-03CD-4C30-BB2E-547FEDF9FFA4}" type="pres">
      <dgm:prSet presAssocID="{1DF1E8AD-F0F9-435C-A982-B037C6440B1E}" presName="bgRect" presStyleLbl="bgShp" presStyleIdx="1" presStyleCnt="5"/>
      <dgm:spPr/>
    </dgm:pt>
    <dgm:pt modelId="{B75AD30C-1573-436D-AB7A-9FC69711F53B}" type="pres">
      <dgm:prSet presAssocID="{1DF1E8AD-F0F9-435C-A982-B037C6440B1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e"/>
        </a:ext>
      </dgm:extLst>
    </dgm:pt>
    <dgm:pt modelId="{455C7430-FD84-41CF-96D4-CEDFAB18E2A0}" type="pres">
      <dgm:prSet presAssocID="{1DF1E8AD-F0F9-435C-A982-B037C6440B1E}" presName="spaceRect" presStyleCnt="0"/>
      <dgm:spPr/>
    </dgm:pt>
    <dgm:pt modelId="{294AA62B-1CB8-409F-A2EB-38076CB56E09}" type="pres">
      <dgm:prSet presAssocID="{1DF1E8AD-F0F9-435C-A982-B037C6440B1E}" presName="parTx" presStyleLbl="revTx" presStyleIdx="1" presStyleCnt="5">
        <dgm:presLayoutVars>
          <dgm:chMax val="0"/>
          <dgm:chPref val="0"/>
        </dgm:presLayoutVars>
      </dgm:prSet>
      <dgm:spPr/>
    </dgm:pt>
    <dgm:pt modelId="{4C19ABF8-48B7-41D0-858F-70C981528CA6}" type="pres">
      <dgm:prSet presAssocID="{DC81F818-7DA1-467E-B571-3F6F6B440F2F}" presName="sibTrans" presStyleCnt="0"/>
      <dgm:spPr/>
    </dgm:pt>
    <dgm:pt modelId="{4629E296-EF76-4E88-B840-1D91F5B6E04B}" type="pres">
      <dgm:prSet presAssocID="{951B0633-EA20-44CF-AB95-26EEA506860B}" presName="compNode" presStyleCnt="0"/>
      <dgm:spPr/>
    </dgm:pt>
    <dgm:pt modelId="{933C70B6-586C-47E4-BD0F-4DEFDE3BFA11}" type="pres">
      <dgm:prSet presAssocID="{951B0633-EA20-44CF-AB95-26EEA506860B}" presName="bgRect" presStyleLbl="bgShp" presStyleIdx="2" presStyleCnt="5"/>
      <dgm:spPr/>
    </dgm:pt>
    <dgm:pt modelId="{968E76A0-8B66-49A7-A86E-B9AF1FB735DB}" type="pres">
      <dgm:prSet presAssocID="{951B0633-EA20-44CF-AB95-26EEA506860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"/>
        </a:ext>
      </dgm:extLst>
    </dgm:pt>
    <dgm:pt modelId="{FF18ED38-02C2-44F4-B1B7-23B2B440DD11}" type="pres">
      <dgm:prSet presAssocID="{951B0633-EA20-44CF-AB95-26EEA506860B}" presName="spaceRect" presStyleCnt="0"/>
      <dgm:spPr/>
    </dgm:pt>
    <dgm:pt modelId="{28075D8E-7B25-4462-92D3-892673949331}" type="pres">
      <dgm:prSet presAssocID="{951B0633-EA20-44CF-AB95-26EEA506860B}" presName="parTx" presStyleLbl="revTx" presStyleIdx="2" presStyleCnt="5">
        <dgm:presLayoutVars>
          <dgm:chMax val="0"/>
          <dgm:chPref val="0"/>
        </dgm:presLayoutVars>
      </dgm:prSet>
      <dgm:spPr/>
    </dgm:pt>
    <dgm:pt modelId="{7E4AAB8B-CB4D-4DBE-B9FD-0F1536815FCA}" type="pres">
      <dgm:prSet presAssocID="{6D8C632D-CFEE-4277-8968-80D59ACBA183}" presName="sibTrans" presStyleCnt="0"/>
      <dgm:spPr/>
    </dgm:pt>
    <dgm:pt modelId="{E806623F-CE47-4E3C-BE11-0B27D92DC62D}" type="pres">
      <dgm:prSet presAssocID="{030F9A89-1243-4549-87CF-A2D8C819DE27}" presName="compNode" presStyleCnt="0"/>
      <dgm:spPr/>
    </dgm:pt>
    <dgm:pt modelId="{59D2F8BD-6339-4BE2-8338-01C37091206A}" type="pres">
      <dgm:prSet presAssocID="{030F9A89-1243-4549-87CF-A2D8C819DE27}" presName="bgRect" presStyleLbl="bgShp" presStyleIdx="3" presStyleCnt="5"/>
      <dgm:spPr/>
    </dgm:pt>
    <dgm:pt modelId="{354958C6-8407-4307-80A8-7609299D4EBF}" type="pres">
      <dgm:prSet presAssocID="{030F9A89-1243-4549-87CF-A2D8C819DE27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orkforce Management"/>
        </a:ext>
      </dgm:extLst>
    </dgm:pt>
    <dgm:pt modelId="{AEB5A05E-48A9-4B97-8157-6AF4F7C2B34E}" type="pres">
      <dgm:prSet presAssocID="{030F9A89-1243-4549-87CF-A2D8C819DE27}" presName="spaceRect" presStyleCnt="0"/>
      <dgm:spPr/>
    </dgm:pt>
    <dgm:pt modelId="{20D78AF7-0D35-436B-A3A1-8A722B767222}" type="pres">
      <dgm:prSet presAssocID="{030F9A89-1243-4549-87CF-A2D8C819DE27}" presName="parTx" presStyleLbl="revTx" presStyleIdx="3" presStyleCnt="5">
        <dgm:presLayoutVars>
          <dgm:chMax val="0"/>
          <dgm:chPref val="0"/>
        </dgm:presLayoutVars>
      </dgm:prSet>
      <dgm:spPr/>
    </dgm:pt>
    <dgm:pt modelId="{8A3750E5-9BA7-46DD-920F-4C49BC8F1D90}" type="pres">
      <dgm:prSet presAssocID="{21210FD6-A9A7-4FA4-902F-596D89BFD32C}" presName="sibTrans" presStyleCnt="0"/>
      <dgm:spPr/>
    </dgm:pt>
    <dgm:pt modelId="{9351B26B-B06C-49E7-82E4-5969201A2472}" type="pres">
      <dgm:prSet presAssocID="{2EF92F90-1037-4E12-B7A1-BBFBB6388985}" presName="compNode" presStyleCnt="0"/>
      <dgm:spPr/>
    </dgm:pt>
    <dgm:pt modelId="{EFDF6B50-8F7F-4DAB-A59C-3D17652894EF}" type="pres">
      <dgm:prSet presAssocID="{2EF92F90-1037-4E12-B7A1-BBFBB6388985}" presName="bgRect" presStyleLbl="bgShp" presStyleIdx="4" presStyleCnt="5"/>
      <dgm:spPr/>
    </dgm:pt>
    <dgm:pt modelId="{3A247FE8-DF9D-4F5F-A85C-AE6A68D86F60}" type="pres">
      <dgm:prSet presAssocID="{2EF92F90-1037-4E12-B7A1-BBFBB638898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nancial"/>
        </a:ext>
      </dgm:extLst>
    </dgm:pt>
    <dgm:pt modelId="{787823E6-8545-4990-83ED-2DD47C415CC8}" type="pres">
      <dgm:prSet presAssocID="{2EF92F90-1037-4E12-B7A1-BBFBB6388985}" presName="spaceRect" presStyleCnt="0"/>
      <dgm:spPr/>
    </dgm:pt>
    <dgm:pt modelId="{B41194D3-CA54-4F56-8CA9-ACEA2C233F7D}" type="pres">
      <dgm:prSet presAssocID="{2EF92F90-1037-4E12-B7A1-BBFBB6388985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7C707F25-A38B-4FE5-BD7D-CCDDA98E4BBC}" type="presOf" srcId="{2EF92F90-1037-4E12-B7A1-BBFBB6388985}" destId="{B41194D3-CA54-4F56-8CA9-ACEA2C233F7D}" srcOrd="0" destOrd="0" presId="urn:microsoft.com/office/officeart/2018/2/layout/IconVerticalSolidList"/>
    <dgm:cxn modelId="{018C2033-65F9-4AB1-96DE-87019664C044}" srcId="{6A27D784-F21D-4B8A-8879-EFE9F9AAEB89}" destId="{85053DFA-1A6E-4848-90F9-1320EE3EE4AF}" srcOrd="0" destOrd="0" parTransId="{6A315613-4593-4CCD-8E8E-5E78A5E1BE9A}" sibTransId="{B55E7467-CADA-4C45-BBEB-D5E67C02348F}"/>
    <dgm:cxn modelId="{9CD53C33-AF27-4924-BE68-5A7D6D040190}" srcId="{6A27D784-F21D-4B8A-8879-EFE9F9AAEB89}" destId="{030F9A89-1243-4549-87CF-A2D8C819DE27}" srcOrd="3" destOrd="0" parTransId="{38778399-D283-415D-AA77-87BA1AE5667C}" sibTransId="{21210FD6-A9A7-4FA4-902F-596D89BFD32C}"/>
    <dgm:cxn modelId="{8DE1665D-CFA2-491B-AD8E-6F1587D14BC8}" type="presOf" srcId="{951B0633-EA20-44CF-AB95-26EEA506860B}" destId="{28075D8E-7B25-4462-92D3-892673949331}" srcOrd="0" destOrd="0" presId="urn:microsoft.com/office/officeart/2018/2/layout/IconVerticalSolidList"/>
    <dgm:cxn modelId="{CC92F466-9E63-492C-953A-5CEE86050D01}" srcId="{6A27D784-F21D-4B8A-8879-EFE9F9AAEB89}" destId="{951B0633-EA20-44CF-AB95-26EEA506860B}" srcOrd="2" destOrd="0" parTransId="{39C69F95-58C1-43FA-9844-85E57391185A}" sibTransId="{6D8C632D-CFEE-4277-8968-80D59ACBA183}"/>
    <dgm:cxn modelId="{72767654-E2A4-4BB6-8793-A7B99BBC83A8}" type="presOf" srcId="{030F9A89-1243-4549-87CF-A2D8C819DE27}" destId="{20D78AF7-0D35-436B-A3A1-8A722B767222}" srcOrd="0" destOrd="0" presId="urn:microsoft.com/office/officeart/2018/2/layout/IconVerticalSolidList"/>
    <dgm:cxn modelId="{4907CE78-26AC-433D-9882-C53DEA38095B}" type="presOf" srcId="{1DF1E8AD-F0F9-435C-A982-B037C6440B1E}" destId="{294AA62B-1CB8-409F-A2EB-38076CB56E09}" srcOrd="0" destOrd="0" presId="urn:microsoft.com/office/officeart/2018/2/layout/IconVerticalSolidList"/>
    <dgm:cxn modelId="{12F6B67B-1969-45D9-8BA4-D5F51D3D16AC}" srcId="{6A27D784-F21D-4B8A-8879-EFE9F9AAEB89}" destId="{2EF92F90-1037-4E12-B7A1-BBFBB6388985}" srcOrd="4" destOrd="0" parTransId="{350EE0C6-0FBC-4365-82C0-86E56AFD3B05}" sibTransId="{CE612B4D-F78F-4E58-BA4B-C7611ACC4DAC}"/>
    <dgm:cxn modelId="{F63E2586-4DD6-4E75-B5A2-157F83B7AA1D}" type="presOf" srcId="{6A27D784-F21D-4B8A-8879-EFE9F9AAEB89}" destId="{B7B91C6B-20B0-4C68-97A2-18E9B60F1652}" srcOrd="0" destOrd="0" presId="urn:microsoft.com/office/officeart/2018/2/layout/IconVerticalSolidList"/>
    <dgm:cxn modelId="{4F8E419D-2732-48BC-B750-8B8D0C7CFD48}" type="presOf" srcId="{85053DFA-1A6E-4848-90F9-1320EE3EE4AF}" destId="{994B3CC6-D822-4EDD-94BD-191B53EC6638}" srcOrd="0" destOrd="0" presId="urn:microsoft.com/office/officeart/2018/2/layout/IconVerticalSolidList"/>
    <dgm:cxn modelId="{5AB663EF-C88E-4888-9BC7-7B98B319686B}" srcId="{6A27D784-F21D-4B8A-8879-EFE9F9AAEB89}" destId="{1DF1E8AD-F0F9-435C-A982-B037C6440B1E}" srcOrd="1" destOrd="0" parTransId="{BEF040A0-8A1C-4BF0-B0E1-256B0E855123}" sibTransId="{DC81F818-7DA1-467E-B571-3F6F6B440F2F}"/>
    <dgm:cxn modelId="{5BE4B551-801C-440F-8280-EFDB48B15868}" type="presParOf" srcId="{B7B91C6B-20B0-4C68-97A2-18E9B60F1652}" destId="{C8C7011A-D324-4388-BE3F-75B6DDBD7A9F}" srcOrd="0" destOrd="0" presId="urn:microsoft.com/office/officeart/2018/2/layout/IconVerticalSolidList"/>
    <dgm:cxn modelId="{2A2BF557-7273-4DD2-801C-3CD79B9DC1DC}" type="presParOf" srcId="{C8C7011A-D324-4388-BE3F-75B6DDBD7A9F}" destId="{606D4DC7-8A95-413B-9690-EC98D4ABB23D}" srcOrd="0" destOrd="0" presId="urn:microsoft.com/office/officeart/2018/2/layout/IconVerticalSolidList"/>
    <dgm:cxn modelId="{6432D9E2-0E14-4B9E-865C-85D75341A82B}" type="presParOf" srcId="{C8C7011A-D324-4388-BE3F-75B6DDBD7A9F}" destId="{3B05EEEF-942A-46EF-81F2-07EFD657DD26}" srcOrd="1" destOrd="0" presId="urn:microsoft.com/office/officeart/2018/2/layout/IconVerticalSolidList"/>
    <dgm:cxn modelId="{5722D998-2CF6-4B57-9719-78E50346B2DD}" type="presParOf" srcId="{C8C7011A-D324-4388-BE3F-75B6DDBD7A9F}" destId="{EE436501-6196-4B1C-B667-3C4F6A5BA2AF}" srcOrd="2" destOrd="0" presId="urn:microsoft.com/office/officeart/2018/2/layout/IconVerticalSolidList"/>
    <dgm:cxn modelId="{66C9DF51-A4B5-4D74-994E-D77B7983C528}" type="presParOf" srcId="{C8C7011A-D324-4388-BE3F-75B6DDBD7A9F}" destId="{994B3CC6-D822-4EDD-94BD-191B53EC6638}" srcOrd="3" destOrd="0" presId="urn:microsoft.com/office/officeart/2018/2/layout/IconVerticalSolidList"/>
    <dgm:cxn modelId="{B34F5B14-44B5-4A8A-B493-C1F2EC84B00A}" type="presParOf" srcId="{B7B91C6B-20B0-4C68-97A2-18E9B60F1652}" destId="{0149034D-1B9B-4E4F-A313-A6C2F81CD911}" srcOrd="1" destOrd="0" presId="urn:microsoft.com/office/officeart/2018/2/layout/IconVerticalSolidList"/>
    <dgm:cxn modelId="{3A97F5A8-9730-46C1-B562-61E911D6336C}" type="presParOf" srcId="{B7B91C6B-20B0-4C68-97A2-18E9B60F1652}" destId="{EE8FF95C-F805-4BB4-A210-E007C432964F}" srcOrd="2" destOrd="0" presId="urn:microsoft.com/office/officeart/2018/2/layout/IconVerticalSolidList"/>
    <dgm:cxn modelId="{9A7A8C4C-18AD-4AA8-9FD1-042EE2B0D118}" type="presParOf" srcId="{EE8FF95C-F805-4BB4-A210-E007C432964F}" destId="{610CD2D6-03CD-4C30-BB2E-547FEDF9FFA4}" srcOrd="0" destOrd="0" presId="urn:microsoft.com/office/officeart/2018/2/layout/IconVerticalSolidList"/>
    <dgm:cxn modelId="{3ABC479E-65C1-4AFB-8733-881BBBC45CC5}" type="presParOf" srcId="{EE8FF95C-F805-4BB4-A210-E007C432964F}" destId="{B75AD30C-1573-436D-AB7A-9FC69711F53B}" srcOrd="1" destOrd="0" presId="urn:microsoft.com/office/officeart/2018/2/layout/IconVerticalSolidList"/>
    <dgm:cxn modelId="{F0C8F7D9-1D79-4155-889C-584F5C3B9670}" type="presParOf" srcId="{EE8FF95C-F805-4BB4-A210-E007C432964F}" destId="{455C7430-FD84-41CF-96D4-CEDFAB18E2A0}" srcOrd="2" destOrd="0" presId="urn:microsoft.com/office/officeart/2018/2/layout/IconVerticalSolidList"/>
    <dgm:cxn modelId="{83AEBC1D-695E-41DA-BD0B-CDCD2375C924}" type="presParOf" srcId="{EE8FF95C-F805-4BB4-A210-E007C432964F}" destId="{294AA62B-1CB8-409F-A2EB-38076CB56E09}" srcOrd="3" destOrd="0" presId="urn:microsoft.com/office/officeart/2018/2/layout/IconVerticalSolidList"/>
    <dgm:cxn modelId="{25FDE04C-85F4-4841-8EF0-0C3A49E9A1DA}" type="presParOf" srcId="{B7B91C6B-20B0-4C68-97A2-18E9B60F1652}" destId="{4C19ABF8-48B7-41D0-858F-70C981528CA6}" srcOrd="3" destOrd="0" presId="urn:microsoft.com/office/officeart/2018/2/layout/IconVerticalSolidList"/>
    <dgm:cxn modelId="{BE80E168-6962-456F-B859-8687B0A31BA8}" type="presParOf" srcId="{B7B91C6B-20B0-4C68-97A2-18E9B60F1652}" destId="{4629E296-EF76-4E88-B840-1D91F5B6E04B}" srcOrd="4" destOrd="0" presId="urn:microsoft.com/office/officeart/2018/2/layout/IconVerticalSolidList"/>
    <dgm:cxn modelId="{3DE51C37-F571-4B79-A128-C523C6EAA4F7}" type="presParOf" srcId="{4629E296-EF76-4E88-B840-1D91F5B6E04B}" destId="{933C70B6-586C-47E4-BD0F-4DEFDE3BFA11}" srcOrd="0" destOrd="0" presId="urn:microsoft.com/office/officeart/2018/2/layout/IconVerticalSolidList"/>
    <dgm:cxn modelId="{2A17B1D6-F985-4D41-B9E8-A48DA9D04C16}" type="presParOf" srcId="{4629E296-EF76-4E88-B840-1D91F5B6E04B}" destId="{968E76A0-8B66-49A7-A86E-B9AF1FB735DB}" srcOrd="1" destOrd="0" presId="urn:microsoft.com/office/officeart/2018/2/layout/IconVerticalSolidList"/>
    <dgm:cxn modelId="{0A66317C-1C09-4259-BE29-35136EF71EC6}" type="presParOf" srcId="{4629E296-EF76-4E88-B840-1D91F5B6E04B}" destId="{FF18ED38-02C2-44F4-B1B7-23B2B440DD11}" srcOrd="2" destOrd="0" presId="urn:microsoft.com/office/officeart/2018/2/layout/IconVerticalSolidList"/>
    <dgm:cxn modelId="{3BEB10F2-448B-4D7C-A047-C864BB4466E2}" type="presParOf" srcId="{4629E296-EF76-4E88-B840-1D91F5B6E04B}" destId="{28075D8E-7B25-4462-92D3-892673949331}" srcOrd="3" destOrd="0" presId="urn:microsoft.com/office/officeart/2018/2/layout/IconVerticalSolidList"/>
    <dgm:cxn modelId="{31095BE4-16CB-478A-836B-5A2B56EF63E2}" type="presParOf" srcId="{B7B91C6B-20B0-4C68-97A2-18E9B60F1652}" destId="{7E4AAB8B-CB4D-4DBE-B9FD-0F1536815FCA}" srcOrd="5" destOrd="0" presId="urn:microsoft.com/office/officeart/2018/2/layout/IconVerticalSolidList"/>
    <dgm:cxn modelId="{BEEDDABC-668B-473E-B03D-1E81AA2423E5}" type="presParOf" srcId="{B7B91C6B-20B0-4C68-97A2-18E9B60F1652}" destId="{E806623F-CE47-4E3C-BE11-0B27D92DC62D}" srcOrd="6" destOrd="0" presId="urn:microsoft.com/office/officeart/2018/2/layout/IconVerticalSolidList"/>
    <dgm:cxn modelId="{D4D5A798-06F5-4A77-AACF-52BA4A1734CA}" type="presParOf" srcId="{E806623F-CE47-4E3C-BE11-0B27D92DC62D}" destId="{59D2F8BD-6339-4BE2-8338-01C37091206A}" srcOrd="0" destOrd="0" presId="urn:microsoft.com/office/officeart/2018/2/layout/IconVerticalSolidList"/>
    <dgm:cxn modelId="{777D089F-820A-4C15-ACA0-E65C46CAD2FC}" type="presParOf" srcId="{E806623F-CE47-4E3C-BE11-0B27D92DC62D}" destId="{354958C6-8407-4307-80A8-7609299D4EBF}" srcOrd="1" destOrd="0" presId="urn:microsoft.com/office/officeart/2018/2/layout/IconVerticalSolidList"/>
    <dgm:cxn modelId="{3E5F6A80-B281-4FF2-9711-60729DEACBF0}" type="presParOf" srcId="{E806623F-CE47-4E3C-BE11-0B27D92DC62D}" destId="{AEB5A05E-48A9-4B97-8157-6AF4F7C2B34E}" srcOrd="2" destOrd="0" presId="urn:microsoft.com/office/officeart/2018/2/layout/IconVerticalSolidList"/>
    <dgm:cxn modelId="{A2323609-22C0-40B3-BFC5-61403F2F2643}" type="presParOf" srcId="{E806623F-CE47-4E3C-BE11-0B27D92DC62D}" destId="{20D78AF7-0D35-436B-A3A1-8A722B767222}" srcOrd="3" destOrd="0" presId="urn:microsoft.com/office/officeart/2018/2/layout/IconVerticalSolidList"/>
    <dgm:cxn modelId="{885A41E4-A0B6-4F05-9E6A-99438FEDC86D}" type="presParOf" srcId="{B7B91C6B-20B0-4C68-97A2-18E9B60F1652}" destId="{8A3750E5-9BA7-46DD-920F-4C49BC8F1D90}" srcOrd="7" destOrd="0" presId="urn:microsoft.com/office/officeart/2018/2/layout/IconVerticalSolidList"/>
    <dgm:cxn modelId="{A68A4345-307C-41F0-B747-1F8BD2F63D35}" type="presParOf" srcId="{B7B91C6B-20B0-4C68-97A2-18E9B60F1652}" destId="{9351B26B-B06C-49E7-82E4-5969201A2472}" srcOrd="8" destOrd="0" presId="urn:microsoft.com/office/officeart/2018/2/layout/IconVerticalSolidList"/>
    <dgm:cxn modelId="{A4D53E29-65A6-4EEF-93F5-1B530546E530}" type="presParOf" srcId="{9351B26B-B06C-49E7-82E4-5969201A2472}" destId="{EFDF6B50-8F7F-4DAB-A59C-3D17652894EF}" srcOrd="0" destOrd="0" presId="urn:microsoft.com/office/officeart/2018/2/layout/IconVerticalSolidList"/>
    <dgm:cxn modelId="{080DD8C4-A826-41D7-87CA-5F2CD7DBFD9B}" type="presParOf" srcId="{9351B26B-B06C-49E7-82E4-5969201A2472}" destId="{3A247FE8-DF9D-4F5F-A85C-AE6A68D86F60}" srcOrd="1" destOrd="0" presId="urn:microsoft.com/office/officeart/2018/2/layout/IconVerticalSolidList"/>
    <dgm:cxn modelId="{3F451CB1-19DF-4974-A174-91C14B5F5DA0}" type="presParOf" srcId="{9351B26B-B06C-49E7-82E4-5969201A2472}" destId="{787823E6-8545-4990-83ED-2DD47C415CC8}" srcOrd="2" destOrd="0" presId="urn:microsoft.com/office/officeart/2018/2/layout/IconVerticalSolidList"/>
    <dgm:cxn modelId="{2D1C40DA-6DAA-4867-9330-F98FD8AE672E}" type="presParOf" srcId="{9351B26B-B06C-49E7-82E4-5969201A2472}" destId="{B41194D3-CA54-4F56-8CA9-ACEA2C233F7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24559A-D530-4BCB-B438-E1B3C2854065}" type="doc">
      <dgm:prSet loTypeId="urn:microsoft.com/office/officeart/2016/7/layout/LinearBlockProcessNumbered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7CE3B70-0E00-4950-B896-480BA8BA9846}">
      <dgm:prSet/>
      <dgm:spPr/>
      <dgm:t>
        <a:bodyPr/>
        <a:lstStyle/>
        <a:p>
          <a:r>
            <a:rPr lang="en-US" dirty="0"/>
            <a:t>inspire hope that people can and do recover and walk with people on their recovery journeys</a:t>
          </a:r>
        </a:p>
      </dgm:t>
    </dgm:pt>
    <dgm:pt modelId="{DD30A711-BE53-425C-993F-4E19B0ADB6BE}" type="parTrans" cxnId="{7F8D1526-F04F-4BAE-AC4B-40BF2EAC9924}">
      <dgm:prSet/>
      <dgm:spPr/>
      <dgm:t>
        <a:bodyPr/>
        <a:lstStyle/>
        <a:p>
          <a:endParaRPr lang="en-US"/>
        </a:p>
      </dgm:t>
    </dgm:pt>
    <dgm:pt modelId="{9ED19901-B66A-44D6-BCBF-3EE9B4C1085C}" type="sibTrans" cxnId="{7F8D1526-F04F-4BAE-AC4B-40BF2EAC9924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0E9A4FBE-7FC2-493B-AADA-A54D0A9903FE}">
      <dgm:prSet/>
      <dgm:spPr/>
      <dgm:t>
        <a:bodyPr/>
        <a:lstStyle/>
        <a:p>
          <a:r>
            <a:rPr lang="en-US" dirty="0"/>
            <a:t>dispel myths about what it means to have a substance use disorder</a:t>
          </a:r>
        </a:p>
      </dgm:t>
    </dgm:pt>
    <dgm:pt modelId="{B9E8E27C-29C0-4333-90FA-5E89F943611E}" type="parTrans" cxnId="{9BDF85CC-96DB-457C-A513-8D42083D9F6D}">
      <dgm:prSet/>
      <dgm:spPr/>
      <dgm:t>
        <a:bodyPr/>
        <a:lstStyle/>
        <a:p>
          <a:endParaRPr lang="en-US"/>
        </a:p>
      </dgm:t>
    </dgm:pt>
    <dgm:pt modelId="{C0AA7708-81FE-418D-B7E6-1AB66EC90795}" type="sibTrans" cxnId="{9BDF85CC-96DB-457C-A513-8D42083D9F6D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A22C1354-AD6C-4A25-8CFB-EE9CE0976ACF}">
      <dgm:prSet/>
      <dgm:spPr/>
      <dgm:t>
        <a:bodyPr/>
        <a:lstStyle/>
        <a:p>
          <a:r>
            <a:rPr lang="en-US" dirty="0"/>
            <a:t>provide self-­‐help education and link people to tools and resources</a:t>
          </a:r>
        </a:p>
      </dgm:t>
    </dgm:pt>
    <dgm:pt modelId="{5E5BCECD-4ED9-467E-978A-8510EACBBE8A}" type="parTrans" cxnId="{7C0ECDD2-1024-45BA-B47F-49A524AED540}">
      <dgm:prSet/>
      <dgm:spPr/>
      <dgm:t>
        <a:bodyPr/>
        <a:lstStyle/>
        <a:p>
          <a:endParaRPr lang="en-US"/>
        </a:p>
      </dgm:t>
    </dgm:pt>
    <dgm:pt modelId="{735DD071-7DA7-46A4-A9DB-EB96EB02EB8C}" type="sibTrans" cxnId="{7C0ECDD2-1024-45BA-B47F-49A524AED540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1B28E6EE-5F7B-4AEA-9489-119D7C8913D1}">
      <dgm:prSet/>
      <dgm:spPr/>
      <dgm:t>
        <a:bodyPr/>
        <a:lstStyle/>
        <a:p>
          <a:r>
            <a:rPr lang="en-US" dirty="0"/>
            <a:t>support people in identifying their goals, hopes, and dreams, and creating a  roadmap for getting there</a:t>
          </a:r>
        </a:p>
      </dgm:t>
    </dgm:pt>
    <dgm:pt modelId="{DECD6945-6D09-4A3B-A8F0-2B5BB64DBD62}" type="parTrans" cxnId="{A39D2167-35D0-4D86-9711-BCAFFEBF854F}">
      <dgm:prSet/>
      <dgm:spPr/>
      <dgm:t>
        <a:bodyPr/>
        <a:lstStyle/>
        <a:p>
          <a:endParaRPr lang="en-US"/>
        </a:p>
      </dgm:t>
    </dgm:pt>
    <dgm:pt modelId="{6F52E478-0EEA-4DFD-889B-34AEBE02FD98}" type="sibTrans" cxnId="{A39D2167-35D0-4D86-9711-BCAFFEBF854F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F1423533-2896-B04D-9E95-97B0DFA92037}" type="pres">
      <dgm:prSet presAssocID="{C224559A-D530-4BCB-B438-E1B3C2854065}" presName="Name0" presStyleCnt="0">
        <dgm:presLayoutVars>
          <dgm:animLvl val="lvl"/>
          <dgm:resizeHandles val="exact"/>
        </dgm:presLayoutVars>
      </dgm:prSet>
      <dgm:spPr/>
    </dgm:pt>
    <dgm:pt modelId="{6CCC7DD1-AF80-C246-AD0E-43C62C9C66F7}" type="pres">
      <dgm:prSet presAssocID="{B7CE3B70-0E00-4950-B896-480BA8BA9846}" presName="compositeNode" presStyleCnt="0">
        <dgm:presLayoutVars>
          <dgm:bulletEnabled val="1"/>
        </dgm:presLayoutVars>
      </dgm:prSet>
      <dgm:spPr/>
    </dgm:pt>
    <dgm:pt modelId="{784B5D8B-4AE0-5048-9F2A-392E68612BE0}" type="pres">
      <dgm:prSet presAssocID="{B7CE3B70-0E00-4950-B896-480BA8BA9846}" presName="bgRect" presStyleLbl="alignNode1" presStyleIdx="0" presStyleCnt="4"/>
      <dgm:spPr/>
    </dgm:pt>
    <dgm:pt modelId="{A07A4F01-C73F-854D-B5B3-171E9C02398A}" type="pres">
      <dgm:prSet presAssocID="{9ED19901-B66A-44D6-BCBF-3EE9B4C1085C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2F1F4319-38EC-584E-AE03-B2F5A430323D}" type="pres">
      <dgm:prSet presAssocID="{B7CE3B70-0E00-4950-B896-480BA8BA9846}" presName="nodeRect" presStyleLbl="alignNode1" presStyleIdx="0" presStyleCnt="4">
        <dgm:presLayoutVars>
          <dgm:bulletEnabled val="1"/>
        </dgm:presLayoutVars>
      </dgm:prSet>
      <dgm:spPr/>
    </dgm:pt>
    <dgm:pt modelId="{0B1D8AD0-C385-B843-B5C3-CD84CA97A7D2}" type="pres">
      <dgm:prSet presAssocID="{9ED19901-B66A-44D6-BCBF-3EE9B4C1085C}" presName="sibTrans" presStyleCnt="0"/>
      <dgm:spPr/>
    </dgm:pt>
    <dgm:pt modelId="{E1B75FA0-2D25-B240-BB6F-BB449377293F}" type="pres">
      <dgm:prSet presAssocID="{0E9A4FBE-7FC2-493B-AADA-A54D0A9903FE}" presName="compositeNode" presStyleCnt="0">
        <dgm:presLayoutVars>
          <dgm:bulletEnabled val="1"/>
        </dgm:presLayoutVars>
      </dgm:prSet>
      <dgm:spPr/>
    </dgm:pt>
    <dgm:pt modelId="{94A3C60C-4AF2-004F-9C3C-377CB553C680}" type="pres">
      <dgm:prSet presAssocID="{0E9A4FBE-7FC2-493B-AADA-A54D0A9903FE}" presName="bgRect" presStyleLbl="alignNode1" presStyleIdx="1" presStyleCnt="4"/>
      <dgm:spPr/>
    </dgm:pt>
    <dgm:pt modelId="{E91054D4-0197-954B-8A59-69B4F4F01C31}" type="pres">
      <dgm:prSet presAssocID="{C0AA7708-81FE-418D-B7E6-1AB66EC90795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0FB1EC92-4650-BE42-A260-CE0294018AAF}" type="pres">
      <dgm:prSet presAssocID="{0E9A4FBE-7FC2-493B-AADA-A54D0A9903FE}" presName="nodeRect" presStyleLbl="alignNode1" presStyleIdx="1" presStyleCnt="4">
        <dgm:presLayoutVars>
          <dgm:bulletEnabled val="1"/>
        </dgm:presLayoutVars>
      </dgm:prSet>
      <dgm:spPr/>
    </dgm:pt>
    <dgm:pt modelId="{4952C1E3-F4CD-4A49-82EA-A345B4FD4865}" type="pres">
      <dgm:prSet presAssocID="{C0AA7708-81FE-418D-B7E6-1AB66EC90795}" presName="sibTrans" presStyleCnt="0"/>
      <dgm:spPr/>
    </dgm:pt>
    <dgm:pt modelId="{403A98D0-4500-5A4E-898F-593F7A75AB5E}" type="pres">
      <dgm:prSet presAssocID="{A22C1354-AD6C-4A25-8CFB-EE9CE0976ACF}" presName="compositeNode" presStyleCnt="0">
        <dgm:presLayoutVars>
          <dgm:bulletEnabled val="1"/>
        </dgm:presLayoutVars>
      </dgm:prSet>
      <dgm:spPr/>
    </dgm:pt>
    <dgm:pt modelId="{D95B511F-95F5-544C-B37C-E5CD6372E627}" type="pres">
      <dgm:prSet presAssocID="{A22C1354-AD6C-4A25-8CFB-EE9CE0976ACF}" presName="bgRect" presStyleLbl="alignNode1" presStyleIdx="2" presStyleCnt="4"/>
      <dgm:spPr/>
    </dgm:pt>
    <dgm:pt modelId="{A7512A36-57CB-F747-9CD9-9090932C4BC9}" type="pres">
      <dgm:prSet presAssocID="{735DD071-7DA7-46A4-A9DB-EB96EB02EB8C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0F213EE8-E3F6-F947-8B4C-B263AA95A79A}" type="pres">
      <dgm:prSet presAssocID="{A22C1354-AD6C-4A25-8CFB-EE9CE0976ACF}" presName="nodeRect" presStyleLbl="alignNode1" presStyleIdx="2" presStyleCnt="4">
        <dgm:presLayoutVars>
          <dgm:bulletEnabled val="1"/>
        </dgm:presLayoutVars>
      </dgm:prSet>
      <dgm:spPr/>
    </dgm:pt>
    <dgm:pt modelId="{32731A18-85DC-0D4C-A8CB-B60089D37020}" type="pres">
      <dgm:prSet presAssocID="{735DD071-7DA7-46A4-A9DB-EB96EB02EB8C}" presName="sibTrans" presStyleCnt="0"/>
      <dgm:spPr/>
    </dgm:pt>
    <dgm:pt modelId="{3A18E460-F795-7345-99D8-3D3836E629FC}" type="pres">
      <dgm:prSet presAssocID="{1B28E6EE-5F7B-4AEA-9489-119D7C8913D1}" presName="compositeNode" presStyleCnt="0">
        <dgm:presLayoutVars>
          <dgm:bulletEnabled val="1"/>
        </dgm:presLayoutVars>
      </dgm:prSet>
      <dgm:spPr/>
    </dgm:pt>
    <dgm:pt modelId="{21255754-9C3B-7741-B6DB-C218D679F7E4}" type="pres">
      <dgm:prSet presAssocID="{1B28E6EE-5F7B-4AEA-9489-119D7C8913D1}" presName="bgRect" presStyleLbl="alignNode1" presStyleIdx="3" presStyleCnt="4"/>
      <dgm:spPr/>
    </dgm:pt>
    <dgm:pt modelId="{BFB0DFCC-AF4C-ED43-A417-A98785A4CF4E}" type="pres">
      <dgm:prSet presAssocID="{6F52E478-0EEA-4DFD-889B-34AEBE02FD98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DD3389FF-1E29-D342-93BF-6BCE835EB984}" type="pres">
      <dgm:prSet presAssocID="{1B28E6EE-5F7B-4AEA-9489-119D7C8913D1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18C30510-4825-E64F-9124-0F96F243A044}" type="presOf" srcId="{1B28E6EE-5F7B-4AEA-9489-119D7C8913D1}" destId="{DD3389FF-1E29-D342-93BF-6BCE835EB984}" srcOrd="1" destOrd="0" presId="urn:microsoft.com/office/officeart/2016/7/layout/LinearBlockProcessNumbered"/>
    <dgm:cxn modelId="{114CA511-E912-514A-9F2E-AE6D86578905}" type="presOf" srcId="{6F52E478-0EEA-4DFD-889B-34AEBE02FD98}" destId="{BFB0DFCC-AF4C-ED43-A417-A98785A4CF4E}" srcOrd="0" destOrd="0" presId="urn:microsoft.com/office/officeart/2016/7/layout/LinearBlockProcessNumbered"/>
    <dgm:cxn modelId="{7F8D1526-F04F-4BAE-AC4B-40BF2EAC9924}" srcId="{C224559A-D530-4BCB-B438-E1B3C2854065}" destId="{B7CE3B70-0E00-4950-B896-480BA8BA9846}" srcOrd="0" destOrd="0" parTransId="{DD30A711-BE53-425C-993F-4E19B0ADB6BE}" sibTransId="{9ED19901-B66A-44D6-BCBF-3EE9B4C1085C}"/>
    <dgm:cxn modelId="{65883B5B-FA7F-4748-93FC-06A391E33EA6}" type="presOf" srcId="{735DD071-7DA7-46A4-A9DB-EB96EB02EB8C}" destId="{A7512A36-57CB-F747-9CD9-9090932C4BC9}" srcOrd="0" destOrd="0" presId="urn:microsoft.com/office/officeart/2016/7/layout/LinearBlockProcessNumbered"/>
    <dgm:cxn modelId="{A373A25E-FB3D-2C46-B2D7-152FDAC58AE7}" type="presOf" srcId="{C224559A-D530-4BCB-B438-E1B3C2854065}" destId="{F1423533-2896-B04D-9E95-97B0DFA92037}" srcOrd="0" destOrd="0" presId="urn:microsoft.com/office/officeart/2016/7/layout/LinearBlockProcessNumbered"/>
    <dgm:cxn modelId="{70C69F43-6FA2-E747-9B6F-77F80E373C20}" type="presOf" srcId="{9ED19901-B66A-44D6-BCBF-3EE9B4C1085C}" destId="{A07A4F01-C73F-854D-B5B3-171E9C02398A}" srcOrd="0" destOrd="0" presId="urn:microsoft.com/office/officeart/2016/7/layout/LinearBlockProcessNumbered"/>
    <dgm:cxn modelId="{C9386D66-D806-E14B-9947-12C24B426BBC}" type="presOf" srcId="{B7CE3B70-0E00-4950-B896-480BA8BA9846}" destId="{2F1F4319-38EC-584E-AE03-B2F5A430323D}" srcOrd="1" destOrd="0" presId="urn:microsoft.com/office/officeart/2016/7/layout/LinearBlockProcessNumbered"/>
    <dgm:cxn modelId="{E5C17266-E7B1-B64F-ABE0-60C791DE30F6}" type="presOf" srcId="{0E9A4FBE-7FC2-493B-AADA-A54D0A9903FE}" destId="{0FB1EC92-4650-BE42-A260-CE0294018AAF}" srcOrd="1" destOrd="0" presId="urn:microsoft.com/office/officeart/2016/7/layout/LinearBlockProcessNumbered"/>
    <dgm:cxn modelId="{A39D2167-35D0-4D86-9711-BCAFFEBF854F}" srcId="{C224559A-D530-4BCB-B438-E1B3C2854065}" destId="{1B28E6EE-5F7B-4AEA-9489-119D7C8913D1}" srcOrd="3" destOrd="0" parTransId="{DECD6945-6D09-4A3B-A8F0-2B5BB64DBD62}" sibTransId="{6F52E478-0EEA-4DFD-889B-34AEBE02FD98}"/>
    <dgm:cxn modelId="{9CDFF84A-3183-4347-AA35-FAD9C9AE02B5}" type="presOf" srcId="{C0AA7708-81FE-418D-B7E6-1AB66EC90795}" destId="{E91054D4-0197-954B-8A59-69B4F4F01C31}" srcOrd="0" destOrd="0" presId="urn:microsoft.com/office/officeart/2016/7/layout/LinearBlockProcessNumbered"/>
    <dgm:cxn modelId="{5EF0096C-B4D1-2D48-88D9-79C088F62D69}" type="presOf" srcId="{B7CE3B70-0E00-4950-B896-480BA8BA9846}" destId="{784B5D8B-4AE0-5048-9F2A-392E68612BE0}" srcOrd="0" destOrd="0" presId="urn:microsoft.com/office/officeart/2016/7/layout/LinearBlockProcessNumbered"/>
    <dgm:cxn modelId="{3070596F-48D3-BC49-A2C9-88383D95B728}" type="presOf" srcId="{A22C1354-AD6C-4A25-8CFB-EE9CE0976ACF}" destId="{0F213EE8-E3F6-F947-8B4C-B263AA95A79A}" srcOrd="1" destOrd="0" presId="urn:microsoft.com/office/officeart/2016/7/layout/LinearBlockProcessNumbered"/>
    <dgm:cxn modelId="{E186FC94-918F-ED43-9E22-9721BAB1AD60}" type="presOf" srcId="{1B28E6EE-5F7B-4AEA-9489-119D7C8913D1}" destId="{21255754-9C3B-7741-B6DB-C218D679F7E4}" srcOrd="0" destOrd="0" presId="urn:microsoft.com/office/officeart/2016/7/layout/LinearBlockProcessNumbered"/>
    <dgm:cxn modelId="{0237B2A5-AF9F-014C-AC60-37964A7C8613}" type="presOf" srcId="{0E9A4FBE-7FC2-493B-AADA-A54D0A9903FE}" destId="{94A3C60C-4AF2-004F-9C3C-377CB553C680}" srcOrd="0" destOrd="0" presId="urn:microsoft.com/office/officeart/2016/7/layout/LinearBlockProcessNumbered"/>
    <dgm:cxn modelId="{9BDF85CC-96DB-457C-A513-8D42083D9F6D}" srcId="{C224559A-D530-4BCB-B438-E1B3C2854065}" destId="{0E9A4FBE-7FC2-493B-AADA-A54D0A9903FE}" srcOrd="1" destOrd="0" parTransId="{B9E8E27C-29C0-4333-90FA-5E89F943611E}" sibTransId="{C0AA7708-81FE-418D-B7E6-1AB66EC90795}"/>
    <dgm:cxn modelId="{7C0ECDD2-1024-45BA-B47F-49A524AED540}" srcId="{C224559A-D530-4BCB-B438-E1B3C2854065}" destId="{A22C1354-AD6C-4A25-8CFB-EE9CE0976ACF}" srcOrd="2" destOrd="0" parTransId="{5E5BCECD-4ED9-467E-978A-8510EACBBE8A}" sibTransId="{735DD071-7DA7-46A4-A9DB-EB96EB02EB8C}"/>
    <dgm:cxn modelId="{365B81D7-86D0-F44D-B819-A5443F3B8C88}" type="presOf" srcId="{A22C1354-AD6C-4A25-8CFB-EE9CE0976ACF}" destId="{D95B511F-95F5-544C-B37C-E5CD6372E627}" srcOrd="0" destOrd="0" presId="urn:microsoft.com/office/officeart/2016/7/layout/LinearBlockProcessNumbered"/>
    <dgm:cxn modelId="{F4BCC4C5-99FE-C94E-9724-104D3D6CBEE1}" type="presParOf" srcId="{F1423533-2896-B04D-9E95-97B0DFA92037}" destId="{6CCC7DD1-AF80-C246-AD0E-43C62C9C66F7}" srcOrd="0" destOrd="0" presId="urn:microsoft.com/office/officeart/2016/7/layout/LinearBlockProcessNumbered"/>
    <dgm:cxn modelId="{B8D9D81B-75C3-F74A-BE58-C3F504A57A9E}" type="presParOf" srcId="{6CCC7DD1-AF80-C246-AD0E-43C62C9C66F7}" destId="{784B5D8B-4AE0-5048-9F2A-392E68612BE0}" srcOrd="0" destOrd="0" presId="urn:microsoft.com/office/officeart/2016/7/layout/LinearBlockProcessNumbered"/>
    <dgm:cxn modelId="{D833BD05-13F3-0E43-94FA-9B63BBCF8A10}" type="presParOf" srcId="{6CCC7DD1-AF80-C246-AD0E-43C62C9C66F7}" destId="{A07A4F01-C73F-854D-B5B3-171E9C02398A}" srcOrd="1" destOrd="0" presId="urn:microsoft.com/office/officeart/2016/7/layout/LinearBlockProcessNumbered"/>
    <dgm:cxn modelId="{C9D42B57-2157-1742-B860-2B6EB767F89D}" type="presParOf" srcId="{6CCC7DD1-AF80-C246-AD0E-43C62C9C66F7}" destId="{2F1F4319-38EC-584E-AE03-B2F5A430323D}" srcOrd="2" destOrd="0" presId="urn:microsoft.com/office/officeart/2016/7/layout/LinearBlockProcessNumbered"/>
    <dgm:cxn modelId="{B35D7D83-09DA-7546-BE15-16B9AB1B0FB2}" type="presParOf" srcId="{F1423533-2896-B04D-9E95-97B0DFA92037}" destId="{0B1D8AD0-C385-B843-B5C3-CD84CA97A7D2}" srcOrd="1" destOrd="0" presId="urn:microsoft.com/office/officeart/2016/7/layout/LinearBlockProcessNumbered"/>
    <dgm:cxn modelId="{491A1506-C69F-F648-9034-7D06B3745B96}" type="presParOf" srcId="{F1423533-2896-B04D-9E95-97B0DFA92037}" destId="{E1B75FA0-2D25-B240-BB6F-BB449377293F}" srcOrd="2" destOrd="0" presId="urn:microsoft.com/office/officeart/2016/7/layout/LinearBlockProcessNumbered"/>
    <dgm:cxn modelId="{92A917CA-613A-084D-B8D4-25CEC08E99C7}" type="presParOf" srcId="{E1B75FA0-2D25-B240-BB6F-BB449377293F}" destId="{94A3C60C-4AF2-004F-9C3C-377CB553C680}" srcOrd="0" destOrd="0" presId="urn:microsoft.com/office/officeart/2016/7/layout/LinearBlockProcessNumbered"/>
    <dgm:cxn modelId="{D2223A2E-4D74-3547-AE4E-7125F6DEECB7}" type="presParOf" srcId="{E1B75FA0-2D25-B240-BB6F-BB449377293F}" destId="{E91054D4-0197-954B-8A59-69B4F4F01C31}" srcOrd="1" destOrd="0" presId="urn:microsoft.com/office/officeart/2016/7/layout/LinearBlockProcessNumbered"/>
    <dgm:cxn modelId="{06E7AA59-148D-CF4F-A8C0-6B264FC19C8F}" type="presParOf" srcId="{E1B75FA0-2D25-B240-BB6F-BB449377293F}" destId="{0FB1EC92-4650-BE42-A260-CE0294018AAF}" srcOrd="2" destOrd="0" presId="urn:microsoft.com/office/officeart/2016/7/layout/LinearBlockProcessNumbered"/>
    <dgm:cxn modelId="{F05841DF-2906-004E-8032-0A726F6B7417}" type="presParOf" srcId="{F1423533-2896-B04D-9E95-97B0DFA92037}" destId="{4952C1E3-F4CD-4A49-82EA-A345B4FD4865}" srcOrd="3" destOrd="0" presId="urn:microsoft.com/office/officeart/2016/7/layout/LinearBlockProcessNumbered"/>
    <dgm:cxn modelId="{993D1EC8-08ED-F14F-B7DD-D378E6F125EA}" type="presParOf" srcId="{F1423533-2896-B04D-9E95-97B0DFA92037}" destId="{403A98D0-4500-5A4E-898F-593F7A75AB5E}" srcOrd="4" destOrd="0" presId="urn:microsoft.com/office/officeart/2016/7/layout/LinearBlockProcessNumbered"/>
    <dgm:cxn modelId="{E1335A4E-7F93-0C40-B478-A43E543E6171}" type="presParOf" srcId="{403A98D0-4500-5A4E-898F-593F7A75AB5E}" destId="{D95B511F-95F5-544C-B37C-E5CD6372E627}" srcOrd="0" destOrd="0" presId="urn:microsoft.com/office/officeart/2016/7/layout/LinearBlockProcessNumbered"/>
    <dgm:cxn modelId="{0F8D152E-1E61-A54D-AC97-E830E83CC732}" type="presParOf" srcId="{403A98D0-4500-5A4E-898F-593F7A75AB5E}" destId="{A7512A36-57CB-F747-9CD9-9090932C4BC9}" srcOrd="1" destOrd="0" presId="urn:microsoft.com/office/officeart/2016/7/layout/LinearBlockProcessNumbered"/>
    <dgm:cxn modelId="{69F4B659-3B74-3B4E-8779-5C59096D1CF2}" type="presParOf" srcId="{403A98D0-4500-5A4E-898F-593F7A75AB5E}" destId="{0F213EE8-E3F6-F947-8B4C-B263AA95A79A}" srcOrd="2" destOrd="0" presId="urn:microsoft.com/office/officeart/2016/7/layout/LinearBlockProcessNumbered"/>
    <dgm:cxn modelId="{BF8B820B-76B0-B549-A0DC-2414678C73A1}" type="presParOf" srcId="{F1423533-2896-B04D-9E95-97B0DFA92037}" destId="{32731A18-85DC-0D4C-A8CB-B60089D37020}" srcOrd="5" destOrd="0" presId="urn:microsoft.com/office/officeart/2016/7/layout/LinearBlockProcessNumbered"/>
    <dgm:cxn modelId="{2087D5CE-4C88-EE47-9981-DB1D6030717C}" type="presParOf" srcId="{F1423533-2896-B04D-9E95-97B0DFA92037}" destId="{3A18E460-F795-7345-99D8-3D3836E629FC}" srcOrd="6" destOrd="0" presId="urn:microsoft.com/office/officeart/2016/7/layout/LinearBlockProcessNumbered"/>
    <dgm:cxn modelId="{69324431-0329-4840-B8D0-FDC002F2A6FF}" type="presParOf" srcId="{3A18E460-F795-7345-99D8-3D3836E629FC}" destId="{21255754-9C3B-7741-B6DB-C218D679F7E4}" srcOrd="0" destOrd="0" presId="urn:microsoft.com/office/officeart/2016/7/layout/LinearBlockProcessNumbered"/>
    <dgm:cxn modelId="{97551A38-19C0-8D44-88E4-4E6C6D439D07}" type="presParOf" srcId="{3A18E460-F795-7345-99D8-3D3836E629FC}" destId="{BFB0DFCC-AF4C-ED43-A417-A98785A4CF4E}" srcOrd="1" destOrd="0" presId="urn:microsoft.com/office/officeart/2016/7/layout/LinearBlockProcessNumbered"/>
    <dgm:cxn modelId="{E9271177-3585-D14B-854D-3EE9B40BC86E}" type="presParOf" srcId="{3A18E460-F795-7345-99D8-3D3836E629FC}" destId="{DD3389FF-1E29-D342-93BF-6BCE835EB984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D69243-6254-4D4A-B55B-7461E139D7F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6B5BFCC-7D35-4F02-A003-F0FA26CF4E03}">
      <dgm:prSet/>
      <dgm:spPr/>
      <dgm:t>
        <a:bodyPr/>
        <a:lstStyle/>
        <a:p>
          <a:r>
            <a:rPr lang="en-US"/>
            <a:t>People who have worked with peer recovery coaches provide strong testimonies of the  positive impacts of peer recovery support on their own recovery journeys. </a:t>
          </a:r>
        </a:p>
      </dgm:t>
    </dgm:pt>
    <dgm:pt modelId="{0DFCC20A-3DD5-4212-B769-89B6F46B32A8}" type="parTrans" cxnId="{1ED6F236-7191-4DCA-B877-EA8AD531C6A5}">
      <dgm:prSet/>
      <dgm:spPr/>
      <dgm:t>
        <a:bodyPr/>
        <a:lstStyle/>
        <a:p>
          <a:endParaRPr lang="en-US"/>
        </a:p>
      </dgm:t>
    </dgm:pt>
    <dgm:pt modelId="{961B998A-400B-49E5-81B0-008685758233}" type="sibTrans" cxnId="{1ED6F236-7191-4DCA-B877-EA8AD531C6A5}">
      <dgm:prSet/>
      <dgm:spPr/>
      <dgm:t>
        <a:bodyPr/>
        <a:lstStyle/>
        <a:p>
          <a:endParaRPr lang="en-US"/>
        </a:p>
      </dgm:t>
    </dgm:pt>
    <dgm:pt modelId="{1B8AC5D3-0A40-449C-A8CA-2B957427D0A5}">
      <dgm:prSet/>
      <dgm:spPr/>
      <dgm:t>
        <a:bodyPr/>
        <a:lstStyle/>
        <a:p>
          <a:r>
            <a:rPr lang="en-US"/>
            <a:t>Research  supports these experiences </a:t>
          </a:r>
        </a:p>
      </dgm:t>
    </dgm:pt>
    <dgm:pt modelId="{C5FFC330-D8B4-456F-B321-D33B5C64ADBF}" type="parTrans" cxnId="{58A9DE1C-6656-4E4C-9294-BF237F00367D}">
      <dgm:prSet/>
      <dgm:spPr/>
      <dgm:t>
        <a:bodyPr/>
        <a:lstStyle/>
        <a:p>
          <a:endParaRPr lang="en-US"/>
        </a:p>
      </dgm:t>
    </dgm:pt>
    <dgm:pt modelId="{73A383EA-3E75-496B-9122-7967087E9B34}" type="sibTrans" cxnId="{58A9DE1C-6656-4E4C-9294-BF237F00367D}">
      <dgm:prSet/>
      <dgm:spPr/>
      <dgm:t>
        <a:bodyPr/>
        <a:lstStyle/>
        <a:p>
          <a:endParaRPr lang="en-US"/>
        </a:p>
      </dgm:t>
    </dgm:pt>
    <dgm:pt modelId="{CF43CE54-1861-4FFE-A8B2-ED77524F5CE6}">
      <dgm:prSet/>
      <dgm:spPr/>
      <dgm:t>
        <a:bodyPr/>
        <a:lstStyle/>
        <a:p>
          <a:r>
            <a:rPr lang="en-US" dirty="0"/>
            <a:t>People receiving peer recovery coaching show reductions in substance use,  improvements on a range or recovery outcomes, or both. </a:t>
          </a:r>
        </a:p>
      </dgm:t>
    </dgm:pt>
    <dgm:pt modelId="{9A1D8E36-3FA1-4DA1-9FA0-7569907A2730}" type="parTrans" cxnId="{33802D04-11B5-49C3-A9A9-92FCEDC1EAC7}">
      <dgm:prSet/>
      <dgm:spPr/>
      <dgm:t>
        <a:bodyPr/>
        <a:lstStyle/>
        <a:p>
          <a:endParaRPr lang="en-US"/>
        </a:p>
      </dgm:t>
    </dgm:pt>
    <dgm:pt modelId="{2EB62F08-7ABD-4979-A798-E7F1B39A20EF}" type="sibTrans" cxnId="{33802D04-11B5-49C3-A9A9-92FCEDC1EAC7}">
      <dgm:prSet/>
      <dgm:spPr/>
      <dgm:t>
        <a:bodyPr/>
        <a:lstStyle/>
        <a:p>
          <a:endParaRPr lang="en-US"/>
        </a:p>
      </dgm:t>
    </dgm:pt>
    <dgm:pt modelId="{C5E08AB0-6250-4C20-921B-F1AE5C0A109F}" type="pres">
      <dgm:prSet presAssocID="{0DD69243-6254-4D4A-B55B-7461E139D7F0}" presName="root" presStyleCnt="0">
        <dgm:presLayoutVars>
          <dgm:dir/>
          <dgm:resizeHandles val="exact"/>
        </dgm:presLayoutVars>
      </dgm:prSet>
      <dgm:spPr/>
    </dgm:pt>
    <dgm:pt modelId="{2448EED1-65A0-4509-B133-F51548EADAE3}" type="pres">
      <dgm:prSet presAssocID="{76B5BFCC-7D35-4F02-A003-F0FA26CF4E03}" presName="compNode" presStyleCnt="0"/>
      <dgm:spPr/>
    </dgm:pt>
    <dgm:pt modelId="{48A36795-E9E4-40DF-B702-E0525CBD528C}" type="pres">
      <dgm:prSet presAssocID="{76B5BFCC-7D35-4F02-A003-F0FA26CF4E03}" presName="bgRect" presStyleLbl="bgShp" presStyleIdx="0" presStyleCnt="3"/>
      <dgm:spPr/>
    </dgm:pt>
    <dgm:pt modelId="{7CB68B88-94AE-4EED-AE6E-8BDAA9F8CD35}" type="pres">
      <dgm:prSet presAssocID="{76B5BFCC-7D35-4F02-A003-F0FA26CF4E0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925BDF96-8C84-4422-99BB-BE2AF7E62FD1}" type="pres">
      <dgm:prSet presAssocID="{76B5BFCC-7D35-4F02-A003-F0FA26CF4E03}" presName="spaceRect" presStyleCnt="0"/>
      <dgm:spPr/>
    </dgm:pt>
    <dgm:pt modelId="{8350119B-F033-471C-92F9-161DB20DDE0A}" type="pres">
      <dgm:prSet presAssocID="{76B5BFCC-7D35-4F02-A003-F0FA26CF4E03}" presName="parTx" presStyleLbl="revTx" presStyleIdx="0" presStyleCnt="3">
        <dgm:presLayoutVars>
          <dgm:chMax val="0"/>
          <dgm:chPref val="0"/>
        </dgm:presLayoutVars>
      </dgm:prSet>
      <dgm:spPr/>
    </dgm:pt>
    <dgm:pt modelId="{FEE18915-B781-4716-A2C8-5D8B7C14D592}" type="pres">
      <dgm:prSet presAssocID="{961B998A-400B-49E5-81B0-008685758233}" presName="sibTrans" presStyleCnt="0"/>
      <dgm:spPr/>
    </dgm:pt>
    <dgm:pt modelId="{9CC3854C-A2DE-4DAF-BD57-AACC3CBE4F71}" type="pres">
      <dgm:prSet presAssocID="{1B8AC5D3-0A40-449C-A8CA-2B957427D0A5}" presName="compNode" presStyleCnt="0"/>
      <dgm:spPr/>
    </dgm:pt>
    <dgm:pt modelId="{A3C31CF9-C387-4ABE-9C6B-F549FE4FEEDD}" type="pres">
      <dgm:prSet presAssocID="{1B8AC5D3-0A40-449C-A8CA-2B957427D0A5}" presName="bgRect" presStyleLbl="bgShp" presStyleIdx="1" presStyleCnt="3"/>
      <dgm:spPr/>
    </dgm:pt>
    <dgm:pt modelId="{61CAC80E-5D9E-4E3C-9DB6-E065385B7E6F}" type="pres">
      <dgm:prSet presAssocID="{1B8AC5D3-0A40-449C-A8CA-2B957427D0A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9E3BB697-6DE0-4578-BEF3-57AEC91039C5}" type="pres">
      <dgm:prSet presAssocID="{1B8AC5D3-0A40-449C-A8CA-2B957427D0A5}" presName="spaceRect" presStyleCnt="0"/>
      <dgm:spPr/>
    </dgm:pt>
    <dgm:pt modelId="{12D7D437-618F-41C3-831F-527468E03088}" type="pres">
      <dgm:prSet presAssocID="{1B8AC5D3-0A40-449C-A8CA-2B957427D0A5}" presName="parTx" presStyleLbl="revTx" presStyleIdx="1" presStyleCnt="3">
        <dgm:presLayoutVars>
          <dgm:chMax val="0"/>
          <dgm:chPref val="0"/>
        </dgm:presLayoutVars>
      </dgm:prSet>
      <dgm:spPr/>
    </dgm:pt>
    <dgm:pt modelId="{264B9FD7-5F5D-4C0A-B86A-6A3C2B582433}" type="pres">
      <dgm:prSet presAssocID="{73A383EA-3E75-496B-9122-7967087E9B34}" presName="sibTrans" presStyleCnt="0"/>
      <dgm:spPr/>
    </dgm:pt>
    <dgm:pt modelId="{1AE826DA-1A1E-4DEE-A674-7B86C93908DD}" type="pres">
      <dgm:prSet presAssocID="{CF43CE54-1861-4FFE-A8B2-ED77524F5CE6}" presName="compNode" presStyleCnt="0"/>
      <dgm:spPr/>
    </dgm:pt>
    <dgm:pt modelId="{1D1946EE-C710-4EEA-9224-9FAEE10FFFCA}" type="pres">
      <dgm:prSet presAssocID="{CF43CE54-1861-4FFE-A8B2-ED77524F5CE6}" presName="bgRect" presStyleLbl="bgShp" presStyleIdx="2" presStyleCnt="3"/>
      <dgm:spPr/>
    </dgm:pt>
    <dgm:pt modelId="{8DA2EBB5-8F93-4ABB-BE58-DDB056689B80}" type="pres">
      <dgm:prSet presAssocID="{CF43CE54-1861-4FFE-A8B2-ED77524F5CE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A0E0FD09-AA9C-4D39-AB04-8619B98E7F5D}" type="pres">
      <dgm:prSet presAssocID="{CF43CE54-1861-4FFE-A8B2-ED77524F5CE6}" presName="spaceRect" presStyleCnt="0"/>
      <dgm:spPr/>
    </dgm:pt>
    <dgm:pt modelId="{49D6FF50-2C1C-4D91-B781-F748858C3172}" type="pres">
      <dgm:prSet presAssocID="{CF43CE54-1861-4FFE-A8B2-ED77524F5CE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3802D04-11B5-49C3-A9A9-92FCEDC1EAC7}" srcId="{0DD69243-6254-4D4A-B55B-7461E139D7F0}" destId="{CF43CE54-1861-4FFE-A8B2-ED77524F5CE6}" srcOrd="2" destOrd="0" parTransId="{9A1D8E36-3FA1-4DA1-9FA0-7569907A2730}" sibTransId="{2EB62F08-7ABD-4979-A798-E7F1B39A20EF}"/>
    <dgm:cxn modelId="{58A9DE1C-6656-4E4C-9294-BF237F00367D}" srcId="{0DD69243-6254-4D4A-B55B-7461E139D7F0}" destId="{1B8AC5D3-0A40-449C-A8CA-2B957427D0A5}" srcOrd="1" destOrd="0" parTransId="{C5FFC330-D8B4-456F-B321-D33B5C64ADBF}" sibTransId="{73A383EA-3E75-496B-9122-7967087E9B34}"/>
    <dgm:cxn modelId="{1ED6F236-7191-4DCA-B877-EA8AD531C6A5}" srcId="{0DD69243-6254-4D4A-B55B-7461E139D7F0}" destId="{76B5BFCC-7D35-4F02-A003-F0FA26CF4E03}" srcOrd="0" destOrd="0" parTransId="{0DFCC20A-3DD5-4212-B769-89B6F46B32A8}" sibTransId="{961B998A-400B-49E5-81B0-008685758233}"/>
    <dgm:cxn modelId="{2C1E626C-34D0-45E2-8E8B-825F8BE988E3}" type="presOf" srcId="{0DD69243-6254-4D4A-B55B-7461E139D7F0}" destId="{C5E08AB0-6250-4C20-921B-F1AE5C0A109F}" srcOrd="0" destOrd="0" presId="urn:microsoft.com/office/officeart/2018/2/layout/IconVerticalSolidList"/>
    <dgm:cxn modelId="{85D2F7A4-0AEB-4D18-8265-B2C28CF2643F}" type="presOf" srcId="{1B8AC5D3-0A40-449C-A8CA-2B957427D0A5}" destId="{12D7D437-618F-41C3-831F-527468E03088}" srcOrd="0" destOrd="0" presId="urn:microsoft.com/office/officeart/2018/2/layout/IconVerticalSolidList"/>
    <dgm:cxn modelId="{3A01F9A5-FC2D-463C-8341-62A9BD51BF11}" type="presOf" srcId="{76B5BFCC-7D35-4F02-A003-F0FA26CF4E03}" destId="{8350119B-F033-471C-92F9-161DB20DDE0A}" srcOrd="0" destOrd="0" presId="urn:microsoft.com/office/officeart/2018/2/layout/IconVerticalSolidList"/>
    <dgm:cxn modelId="{12844DFE-0B1A-4528-AECE-1C14D0D04CB4}" type="presOf" srcId="{CF43CE54-1861-4FFE-A8B2-ED77524F5CE6}" destId="{49D6FF50-2C1C-4D91-B781-F748858C3172}" srcOrd="0" destOrd="0" presId="urn:microsoft.com/office/officeart/2018/2/layout/IconVerticalSolidList"/>
    <dgm:cxn modelId="{EC45CBAD-9BDF-43A6-9304-90DD9E0044EB}" type="presParOf" srcId="{C5E08AB0-6250-4C20-921B-F1AE5C0A109F}" destId="{2448EED1-65A0-4509-B133-F51548EADAE3}" srcOrd="0" destOrd="0" presId="urn:microsoft.com/office/officeart/2018/2/layout/IconVerticalSolidList"/>
    <dgm:cxn modelId="{F594406C-DAE3-430C-BED8-49195EF9F947}" type="presParOf" srcId="{2448EED1-65A0-4509-B133-F51548EADAE3}" destId="{48A36795-E9E4-40DF-B702-E0525CBD528C}" srcOrd="0" destOrd="0" presId="urn:microsoft.com/office/officeart/2018/2/layout/IconVerticalSolidList"/>
    <dgm:cxn modelId="{EFAA6794-E6AB-4BF2-A4CD-7E955724C649}" type="presParOf" srcId="{2448EED1-65A0-4509-B133-F51548EADAE3}" destId="{7CB68B88-94AE-4EED-AE6E-8BDAA9F8CD35}" srcOrd="1" destOrd="0" presId="urn:microsoft.com/office/officeart/2018/2/layout/IconVerticalSolidList"/>
    <dgm:cxn modelId="{C5517EF8-84B4-49A9-896E-26C88448FAF6}" type="presParOf" srcId="{2448EED1-65A0-4509-B133-F51548EADAE3}" destId="{925BDF96-8C84-4422-99BB-BE2AF7E62FD1}" srcOrd="2" destOrd="0" presId="urn:microsoft.com/office/officeart/2018/2/layout/IconVerticalSolidList"/>
    <dgm:cxn modelId="{8DD3F4CE-C753-4E29-8A94-95CC9AF67BF1}" type="presParOf" srcId="{2448EED1-65A0-4509-B133-F51548EADAE3}" destId="{8350119B-F033-471C-92F9-161DB20DDE0A}" srcOrd="3" destOrd="0" presId="urn:microsoft.com/office/officeart/2018/2/layout/IconVerticalSolidList"/>
    <dgm:cxn modelId="{2BB473F3-654A-4519-AA67-051A1F854077}" type="presParOf" srcId="{C5E08AB0-6250-4C20-921B-F1AE5C0A109F}" destId="{FEE18915-B781-4716-A2C8-5D8B7C14D592}" srcOrd="1" destOrd="0" presId="urn:microsoft.com/office/officeart/2018/2/layout/IconVerticalSolidList"/>
    <dgm:cxn modelId="{BA7CD8D8-5D3A-46D0-98B7-BC5105561FCD}" type="presParOf" srcId="{C5E08AB0-6250-4C20-921B-F1AE5C0A109F}" destId="{9CC3854C-A2DE-4DAF-BD57-AACC3CBE4F71}" srcOrd="2" destOrd="0" presId="urn:microsoft.com/office/officeart/2018/2/layout/IconVerticalSolidList"/>
    <dgm:cxn modelId="{06850A8D-4C99-4051-9D24-7BF17D0A83C4}" type="presParOf" srcId="{9CC3854C-A2DE-4DAF-BD57-AACC3CBE4F71}" destId="{A3C31CF9-C387-4ABE-9C6B-F549FE4FEEDD}" srcOrd="0" destOrd="0" presId="urn:microsoft.com/office/officeart/2018/2/layout/IconVerticalSolidList"/>
    <dgm:cxn modelId="{6544FA4F-48AD-481B-9BCB-8347B00336E8}" type="presParOf" srcId="{9CC3854C-A2DE-4DAF-BD57-AACC3CBE4F71}" destId="{61CAC80E-5D9E-4E3C-9DB6-E065385B7E6F}" srcOrd="1" destOrd="0" presId="urn:microsoft.com/office/officeart/2018/2/layout/IconVerticalSolidList"/>
    <dgm:cxn modelId="{D82E715E-9A54-41E3-8CCB-28C458096C80}" type="presParOf" srcId="{9CC3854C-A2DE-4DAF-BD57-AACC3CBE4F71}" destId="{9E3BB697-6DE0-4578-BEF3-57AEC91039C5}" srcOrd="2" destOrd="0" presId="urn:microsoft.com/office/officeart/2018/2/layout/IconVerticalSolidList"/>
    <dgm:cxn modelId="{0049ABB3-4F7B-4F20-9A84-D3D2E937E40C}" type="presParOf" srcId="{9CC3854C-A2DE-4DAF-BD57-AACC3CBE4F71}" destId="{12D7D437-618F-41C3-831F-527468E03088}" srcOrd="3" destOrd="0" presId="urn:microsoft.com/office/officeart/2018/2/layout/IconVerticalSolidList"/>
    <dgm:cxn modelId="{6A50A899-9A93-4E95-B3F5-0E031DB232C0}" type="presParOf" srcId="{C5E08AB0-6250-4C20-921B-F1AE5C0A109F}" destId="{264B9FD7-5F5D-4C0A-B86A-6A3C2B582433}" srcOrd="3" destOrd="0" presId="urn:microsoft.com/office/officeart/2018/2/layout/IconVerticalSolidList"/>
    <dgm:cxn modelId="{4A181D41-D9A0-4B73-93DF-F484E324B4BC}" type="presParOf" srcId="{C5E08AB0-6250-4C20-921B-F1AE5C0A109F}" destId="{1AE826DA-1A1E-4DEE-A674-7B86C93908DD}" srcOrd="4" destOrd="0" presId="urn:microsoft.com/office/officeart/2018/2/layout/IconVerticalSolidList"/>
    <dgm:cxn modelId="{9909B75A-54B5-493D-8EE7-65E3E48F2182}" type="presParOf" srcId="{1AE826DA-1A1E-4DEE-A674-7B86C93908DD}" destId="{1D1946EE-C710-4EEA-9224-9FAEE10FFFCA}" srcOrd="0" destOrd="0" presId="urn:microsoft.com/office/officeart/2018/2/layout/IconVerticalSolidList"/>
    <dgm:cxn modelId="{75858FA4-7454-4789-888B-1DC64ABF8837}" type="presParOf" srcId="{1AE826DA-1A1E-4DEE-A674-7B86C93908DD}" destId="{8DA2EBB5-8F93-4ABB-BE58-DDB056689B80}" srcOrd="1" destOrd="0" presId="urn:microsoft.com/office/officeart/2018/2/layout/IconVerticalSolidList"/>
    <dgm:cxn modelId="{95B05768-CEC5-4D4B-A935-9E6C8057107B}" type="presParOf" srcId="{1AE826DA-1A1E-4DEE-A674-7B86C93908DD}" destId="{A0E0FD09-AA9C-4D39-AB04-8619B98E7F5D}" srcOrd="2" destOrd="0" presId="urn:microsoft.com/office/officeart/2018/2/layout/IconVerticalSolidList"/>
    <dgm:cxn modelId="{527EA453-8716-4779-B14A-9512C5DC2939}" type="presParOf" srcId="{1AE826DA-1A1E-4DEE-A674-7B86C93908DD}" destId="{49D6FF50-2C1C-4D91-B781-F748858C317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9FA86F1-3470-4EF1-9A69-5CBE9913636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A0B45F5-7E59-4CBD-BB92-F0334261B27E}">
      <dgm:prSet/>
      <dgm:spPr/>
      <dgm:t>
        <a:bodyPr/>
        <a:lstStyle/>
        <a:p>
          <a:r>
            <a:rPr lang="en-US" dirty="0"/>
            <a:t>As you watch the video think about one word that comes to mind for you and be prepared to share it in the breakout following the video</a:t>
          </a:r>
        </a:p>
      </dgm:t>
    </dgm:pt>
    <dgm:pt modelId="{8353895F-C3BA-419F-B216-1C3FECA7D960}" type="parTrans" cxnId="{0FDDE157-8CE5-4ADB-8CAD-F77319534AD5}">
      <dgm:prSet/>
      <dgm:spPr/>
      <dgm:t>
        <a:bodyPr/>
        <a:lstStyle/>
        <a:p>
          <a:endParaRPr lang="en-US"/>
        </a:p>
      </dgm:t>
    </dgm:pt>
    <dgm:pt modelId="{5875AA49-2AF9-448A-A6DA-87770F10FF3C}" type="sibTrans" cxnId="{0FDDE157-8CE5-4ADB-8CAD-F77319534AD5}">
      <dgm:prSet/>
      <dgm:spPr/>
      <dgm:t>
        <a:bodyPr/>
        <a:lstStyle/>
        <a:p>
          <a:endParaRPr lang="en-US"/>
        </a:p>
      </dgm:t>
    </dgm:pt>
    <dgm:pt modelId="{1035D831-66E8-574F-A6A9-501E21D6DF21}" type="pres">
      <dgm:prSet presAssocID="{49FA86F1-3470-4EF1-9A69-5CBE9913636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02B8C28-0F57-C34A-9025-E7DF016F6F96}" type="pres">
      <dgm:prSet presAssocID="{8A0B45F5-7E59-4CBD-BB92-F0334261B27E}" presName="hierRoot1" presStyleCnt="0"/>
      <dgm:spPr/>
    </dgm:pt>
    <dgm:pt modelId="{F046A987-2A6F-8B41-9F26-FAD8866787F2}" type="pres">
      <dgm:prSet presAssocID="{8A0B45F5-7E59-4CBD-BB92-F0334261B27E}" presName="composite" presStyleCnt="0"/>
      <dgm:spPr/>
    </dgm:pt>
    <dgm:pt modelId="{6B92E69E-30D0-3B40-81A2-1B94821EBCC8}" type="pres">
      <dgm:prSet presAssocID="{8A0B45F5-7E59-4CBD-BB92-F0334261B27E}" presName="background" presStyleLbl="node0" presStyleIdx="0" presStyleCnt="1"/>
      <dgm:spPr/>
    </dgm:pt>
    <dgm:pt modelId="{55EC5E22-302F-9744-821C-E4D8BF091AF5}" type="pres">
      <dgm:prSet presAssocID="{8A0B45F5-7E59-4CBD-BB92-F0334261B27E}" presName="text" presStyleLbl="fgAcc0" presStyleIdx="0" presStyleCnt="1" custScaleX="133701">
        <dgm:presLayoutVars>
          <dgm:chPref val="3"/>
        </dgm:presLayoutVars>
      </dgm:prSet>
      <dgm:spPr/>
    </dgm:pt>
    <dgm:pt modelId="{5AD573C7-6577-1349-8B6A-2D4BC1FD8E4F}" type="pres">
      <dgm:prSet presAssocID="{8A0B45F5-7E59-4CBD-BB92-F0334261B27E}" presName="hierChild2" presStyleCnt="0"/>
      <dgm:spPr/>
    </dgm:pt>
  </dgm:ptLst>
  <dgm:cxnLst>
    <dgm:cxn modelId="{4BD75235-FF78-F74B-972C-6DF97BEABDC3}" type="presOf" srcId="{8A0B45F5-7E59-4CBD-BB92-F0334261B27E}" destId="{55EC5E22-302F-9744-821C-E4D8BF091AF5}" srcOrd="0" destOrd="0" presId="urn:microsoft.com/office/officeart/2005/8/layout/hierarchy1"/>
    <dgm:cxn modelId="{0FDDE157-8CE5-4ADB-8CAD-F77319534AD5}" srcId="{49FA86F1-3470-4EF1-9A69-5CBE9913636A}" destId="{8A0B45F5-7E59-4CBD-BB92-F0334261B27E}" srcOrd="0" destOrd="0" parTransId="{8353895F-C3BA-419F-B216-1C3FECA7D960}" sibTransId="{5875AA49-2AF9-448A-A6DA-87770F10FF3C}"/>
    <dgm:cxn modelId="{D3739CCC-79DF-B945-AA15-DA5BACBEF618}" type="presOf" srcId="{49FA86F1-3470-4EF1-9A69-5CBE9913636A}" destId="{1035D831-66E8-574F-A6A9-501E21D6DF21}" srcOrd="0" destOrd="0" presId="urn:microsoft.com/office/officeart/2005/8/layout/hierarchy1"/>
    <dgm:cxn modelId="{4AFB763A-6F97-0743-9293-0C71DF3B7787}" type="presParOf" srcId="{1035D831-66E8-574F-A6A9-501E21D6DF21}" destId="{902B8C28-0F57-C34A-9025-E7DF016F6F96}" srcOrd="0" destOrd="0" presId="urn:microsoft.com/office/officeart/2005/8/layout/hierarchy1"/>
    <dgm:cxn modelId="{14DF7476-0C02-3B47-A0C4-09CB963E5904}" type="presParOf" srcId="{902B8C28-0F57-C34A-9025-E7DF016F6F96}" destId="{F046A987-2A6F-8B41-9F26-FAD8866787F2}" srcOrd="0" destOrd="0" presId="urn:microsoft.com/office/officeart/2005/8/layout/hierarchy1"/>
    <dgm:cxn modelId="{58B17754-3994-E94A-B5E9-D389D54B2385}" type="presParOf" srcId="{F046A987-2A6F-8B41-9F26-FAD8866787F2}" destId="{6B92E69E-30D0-3B40-81A2-1B94821EBCC8}" srcOrd="0" destOrd="0" presId="urn:microsoft.com/office/officeart/2005/8/layout/hierarchy1"/>
    <dgm:cxn modelId="{4794BD79-4EBA-0641-B660-565FEA035D2B}" type="presParOf" srcId="{F046A987-2A6F-8B41-9F26-FAD8866787F2}" destId="{55EC5E22-302F-9744-821C-E4D8BF091AF5}" srcOrd="1" destOrd="0" presId="urn:microsoft.com/office/officeart/2005/8/layout/hierarchy1"/>
    <dgm:cxn modelId="{90ECF3C8-6C8A-6242-8409-28BAAE7D8CFD}" type="presParOf" srcId="{902B8C28-0F57-C34A-9025-E7DF016F6F96}" destId="{5AD573C7-6577-1349-8B6A-2D4BC1FD8E4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A3159A-0643-1C46-9388-E6564B1D1092}">
      <dsp:nvSpPr>
        <dsp:cNvPr id="0" name=""/>
        <dsp:cNvSpPr/>
      </dsp:nvSpPr>
      <dsp:spPr>
        <a:xfrm>
          <a:off x="1179311" y="2453"/>
          <a:ext cx="4717244" cy="127093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528" tIns="322819" rIns="91528" bIns="32281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Gain an understanding of the nature of Peer Recovery Support Services within the continuum of care for substance use disorder treatment</a:t>
          </a:r>
        </a:p>
      </dsp:txBody>
      <dsp:txXfrm>
        <a:off x="1179311" y="2453"/>
        <a:ext cx="4717244" cy="1270939"/>
      </dsp:txXfrm>
    </dsp:sp>
    <dsp:sp modelId="{B1EACA36-6E6D-D84B-9F90-0E398B960210}">
      <dsp:nvSpPr>
        <dsp:cNvPr id="0" name=""/>
        <dsp:cNvSpPr/>
      </dsp:nvSpPr>
      <dsp:spPr>
        <a:xfrm>
          <a:off x="0" y="2453"/>
          <a:ext cx="1179311" cy="12709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405" tIns="125541" rIns="62405" bIns="12554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Gain</a:t>
          </a:r>
        </a:p>
      </dsp:txBody>
      <dsp:txXfrm>
        <a:off x="0" y="2453"/>
        <a:ext cx="1179311" cy="1270939"/>
      </dsp:txXfrm>
    </dsp:sp>
    <dsp:sp modelId="{75CE8D4A-EAD8-6B49-8D48-0DAEFCAC7056}">
      <dsp:nvSpPr>
        <dsp:cNvPr id="0" name=""/>
        <dsp:cNvSpPr/>
      </dsp:nvSpPr>
      <dsp:spPr>
        <a:xfrm>
          <a:off x="1179311" y="1349649"/>
          <a:ext cx="4717244" cy="1270939"/>
        </a:xfrm>
        <a:prstGeom prst="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12700" cap="flat" cmpd="sng" algn="ctr">
          <a:solidFill>
            <a:schemeClr val="accent2">
              <a:lumMod val="60000"/>
              <a:lumOff val="4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528" tIns="322819" rIns="91528" bIns="32281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Explore the roles and functions of Peer Support Specialists as they apply to pregnant and parenting families</a:t>
          </a:r>
        </a:p>
      </dsp:txBody>
      <dsp:txXfrm>
        <a:off x="1179311" y="1349649"/>
        <a:ext cx="4717244" cy="1270939"/>
      </dsp:txXfrm>
    </dsp:sp>
    <dsp:sp modelId="{8C77BB04-E8E1-D742-837A-1F2405826F80}">
      <dsp:nvSpPr>
        <dsp:cNvPr id="0" name=""/>
        <dsp:cNvSpPr/>
      </dsp:nvSpPr>
      <dsp:spPr>
        <a:xfrm>
          <a:off x="0" y="1349649"/>
          <a:ext cx="1179311" cy="127093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405" tIns="125541" rIns="62405" bIns="12554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Explore</a:t>
          </a:r>
        </a:p>
      </dsp:txBody>
      <dsp:txXfrm>
        <a:off x="0" y="1349649"/>
        <a:ext cx="1179311" cy="1270939"/>
      </dsp:txXfrm>
    </dsp:sp>
    <dsp:sp modelId="{3BD4C540-5D9D-0C43-85DE-B4DD05D991FA}">
      <dsp:nvSpPr>
        <dsp:cNvPr id="0" name=""/>
        <dsp:cNvSpPr/>
      </dsp:nvSpPr>
      <dsp:spPr>
        <a:xfrm>
          <a:off x="1179311" y="2696845"/>
          <a:ext cx="4717244" cy="1270939"/>
        </a:xfrm>
        <a:prstGeom prst="rect">
          <a:avLst/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493175"/>
              <a:satOff val="-15221"/>
              <a:lumOff val="-19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528" tIns="322819" rIns="91528" bIns="32281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Examine the various settings utilizing Peer Support Specialists as part of a multi-disciplinary team</a:t>
          </a:r>
        </a:p>
      </dsp:txBody>
      <dsp:txXfrm>
        <a:off x="1179311" y="2696845"/>
        <a:ext cx="4717244" cy="1270939"/>
      </dsp:txXfrm>
    </dsp:sp>
    <dsp:sp modelId="{8A49A221-9AE9-4E40-8F32-727C6930ED7D}">
      <dsp:nvSpPr>
        <dsp:cNvPr id="0" name=""/>
        <dsp:cNvSpPr/>
      </dsp:nvSpPr>
      <dsp:spPr>
        <a:xfrm>
          <a:off x="0" y="2696845"/>
          <a:ext cx="1179311" cy="1270939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405" tIns="125541" rIns="62405" bIns="12554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Examine</a:t>
          </a:r>
        </a:p>
      </dsp:txBody>
      <dsp:txXfrm>
        <a:off x="0" y="2696845"/>
        <a:ext cx="1179311" cy="1270939"/>
      </dsp:txXfrm>
    </dsp:sp>
    <dsp:sp modelId="{478DBF5C-2667-9D43-9852-DADE34AF6809}">
      <dsp:nvSpPr>
        <dsp:cNvPr id="0" name=""/>
        <dsp:cNvSpPr/>
      </dsp:nvSpPr>
      <dsp:spPr>
        <a:xfrm>
          <a:off x="1179311" y="4044041"/>
          <a:ext cx="4717244" cy="127093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4">
              <a:lumMod val="20000"/>
              <a:lumOff val="8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528" tIns="322819" rIns="91528" bIns="32281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Illustrate the effectiveness of Peer Recovery Support Services</a:t>
          </a:r>
        </a:p>
      </dsp:txBody>
      <dsp:txXfrm>
        <a:off x="1179311" y="4044041"/>
        <a:ext cx="4717244" cy="1270939"/>
      </dsp:txXfrm>
    </dsp:sp>
    <dsp:sp modelId="{B906C454-1F02-F149-9BB6-5EABDA84FF51}">
      <dsp:nvSpPr>
        <dsp:cNvPr id="0" name=""/>
        <dsp:cNvSpPr/>
      </dsp:nvSpPr>
      <dsp:spPr>
        <a:xfrm>
          <a:off x="0" y="4044041"/>
          <a:ext cx="1179311" cy="1270939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405" tIns="125541" rIns="62405" bIns="12554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Illustrate</a:t>
          </a:r>
        </a:p>
      </dsp:txBody>
      <dsp:txXfrm>
        <a:off x="0" y="4044041"/>
        <a:ext cx="1179311" cy="1270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D4DC7-8A95-413B-9690-EC98D4ABB23D}">
      <dsp:nvSpPr>
        <dsp:cNvPr id="0" name=""/>
        <dsp:cNvSpPr/>
      </dsp:nvSpPr>
      <dsp:spPr>
        <a:xfrm>
          <a:off x="0" y="4418"/>
          <a:ext cx="6248400" cy="9412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05EEEF-942A-46EF-81F2-07EFD657DD26}">
      <dsp:nvSpPr>
        <dsp:cNvPr id="0" name=""/>
        <dsp:cNvSpPr/>
      </dsp:nvSpPr>
      <dsp:spPr>
        <a:xfrm>
          <a:off x="284724" y="216197"/>
          <a:ext cx="517680" cy="5176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4B3CC6-D822-4EDD-94BD-191B53EC6638}">
      <dsp:nvSpPr>
        <dsp:cNvPr id="0" name=""/>
        <dsp:cNvSpPr/>
      </dsp:nvSpPr>
      <dsp:spPr>
        <a:xfrm>
          <a:off x="1087129" y="4418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Advocating for people in recovery</a:t>
          </a:r>
        </a:p>
      </dsp:txBody>
      <dsp:txXfrm>
        <a:off x="1087129" y="4418"/>
        <a:ext cx="5161270" cy="941237"/>
      </dsp:txXfrm>
    </dsp:sp>
    <dsp:sp modelId="{610CD2D6-03CD-4C30-BB2E-547FEDF9FFA4}">
      <dsp:nvSpPr>
        <dsp:cNvPr id="0" name=""/>
        <dsp:cNvSpPr/>
      </dsp:nvSpPr>
      <dsp:spPr>
        <a:xfrm>
          <a:off x="0" y="1180965"/>
          <a:ext cx="6248400" cy="9412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5AD30C-1573-436D-AB7A-9FC69711F53B}">
      <dsp:nvSpPr>
        <dsp:cNvPr id="0" name=""/>
        <dsp:cNvSpPr/>
      </dsp:nvSpPr>
      <dsp:spPr>
        <a:xfrm>
          <a:off x="284724" y="1392744"/>
          <a:ext cx="517680" cy="5176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4AA62B-1CB8-409F-A2EB-38076CB56E09}">
      <dsp:nvSpPr>
        <dsp:cNvPr id="0" name=""/>
        <dsp:cNvSpPr/>
      </dsp:nvSpPr>
      <dsp:spPr>
        <a:xfrm>
          <a:off x="1087129" y="1180965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Sharing resources and building skills</a:t>
          </a:r>
        </a:p>
      </dsp:txBody>
      <dsp:txXfrm>
        <a:off x="1087129" y="1180965"/>
        <a:ext cx="5161270" cy="941237"/>
      </dsp:txXfrm>
    </dsp:sp>
    <dsp:sp modelId="{933C70B6-586C-47E4-BD0F-4DEFDE3BFA11}">
      <dsp:nvSpPr>
        <dsp:cNvPr id="0" name=""/>
        <dsp:cNvSpPr/>
      </dsp:nvSpPr>
      <dsp:spPr>
        <a:xfrm>
          <a:off x="0" y="2357512"/>
          <a:ext cx="6248400" cy="9412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8E76A0-8B66-49A7-A86E-B9AF1FB735DB}">
      <dsp:nvSpPr>
        <dsp:cNvPr id="0" name=""/>
        <dsp:cNvSpPr/>
      </dsp:nvSpPr>
      <dsp:spPr>
        <a:xfrm>
          <a:off x="284724" y="2569291"/>
          <a:ext cx="517680" cy="5176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075D8E-7B25-4462-92D3-892673949331}">
      <dsp:nvSpPr>
        <dsp:cNvPr id="0" name=""/>
        <dsp:cNvSpPr/>
      </dsp:nvSpPr>
      <dsp:spPr>
        <a:xfrm>
          <a:off x="1087129" y="2357512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Building community and relationships</a:t>
          </a:r>
        </a:p>
      </dsp:txBody>
      <dsp:txXfrm>
        <a:off x="1087129" y="2357512"/>
        <a:ext cx="5161270" cy="941237"/>
      </dsp:txXfrm>
    </dsp:sp>
    <dsp:sp modelId="{59D2F8BD-6339-4BE2-8338-01C37091206A}">
      <dsp:nvSpPr>
        <dsp:cNvPr id="0" name=""/>
        <dsp:cNvSpPr/>
      </dsp:nvSpPr>
      <dsp:spPr>
        <a:xfrm>
          <a:off x="0" y="3534059"/>
          <a:ext cx="6248400" cy="9412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4958C6-8407-4307-80A8-7609299D4EBF}">
      <dsp:nvSpPr>
        <dsp:cNvPr id="0" name=""/>
        <dsp:cNvSpPr/>
      </dsp:nvSpPr>
      <dsp:spPr>
        <a:xfrm>
          <a:off x="284724" y="3745838"/>
          <a:ext cx="517680" cy="5176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D78AF7-0D35-436B-A3A1-8A722B767222}">
      <dsp:nvSpPr>
        <dsp:cNvPr id="0" name=""/>
        <dsp:cNvSpPr/>
      </dsp:nvSpPr>
      <dsp:spPr>
        <a:xfrm>
          <a:off x="1087129" y="3534059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Leading recovery groups within provider and recovery community organizations</a:t>
          </a:r>
        </a:p>
      </dsp:txBody>
      <dsp:txXfrm>
        <a:off x="1087129" y="3534059"/>
        <a:ext cx="5161270" cy="941237"/>
      </dsp:txXfrm>
    </dsp:sp>
    <dsp:sp modelId="{EFDF6B50-8F7F-4DAB-A59C-3D17652894EF}">
      <dsp:nvSpPr>
        <dsp:cNvPr id="0" name=""/>
        <dsp:cNvSpPr/>
      </dsp:nvSpPr>
      <dsp:spPr>
        <a:xfrm>
          <a:off x="0" y="4710606"/>
          <a:ext cx="6248400" cy="94123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247FE8-DF9D-4F5F-A85C-AE6A68D86F60}">
      <dsp:nvSpPr>
        <dsp:cNvPr id="0" name=""/>
        <dsp:cNvSpPr/>
      </dsp:nvSpPr>
      <dsp:spPr>
        <a:xfrm>
          <a:off x="284724" y="4922384"/>
          <a:ext cx="517680" cy="5176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1194D3-CA54-4F56-8CA9-ACEA2C233F7D}">
      <dsp:nvSpPr>
        <dsp:cNvPr id="0" name=""/>
        <dsp:cNvSpPr/>
      </dsp:nvSpPr>
      <dsp:spPr>
        <a:xfrm>
          <a:off x="1087129" y="4710606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Helping individuals build Recovery Capital through mentoring and Recovery Planning</a:t>
          </a:r>
        </a:p>
      </dsp:txBody>
      <dsp:txXfrm>
        <a:off x="1087129" y="4710606"/>
        <a:ext cx="5161270" cy="9412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4B5D8B-4AE0-5048-9F2A-392E68612BE0}">
      <dsp:nvSpPr>
        <dsp:cNvPr id="0" name=""/>
        <dsp:cNvSpPr/>
      </dsp:nvSpPr>
      <dsp:spPr>
        <a:xfrm>
          <a:off x="205" y="687670"/>
          <a:ext cx="2479997" cy="29759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4969" tIns="0" rIns="244969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inspire hope that people can and do recover and walk with people on their recovery journeys</a:t>
          </a:r>
        </a:p>
      </dsp:txBody>
      <dsp:txXfrm>
        <a:off x="205" y="1878069"/>
        <a:ext cx="2479997" cy="1785598"/>
      </dsp:txXfrm>
    </dsp:sp>
    <dsp:sp modelId="{A07A4F01-C73F-854D-B5B3-171E9C02398A}">
      <dsp:nvSpPr>
        <dsp:cNvPr id="0" name=""/>
        <dsp:cNvSpPr/>
      </dsp:nvSpPr>
      <dsp:spPr>
        <a:xfrm>
          <a:off x="205" y="687670"/>
          <a:ext cx="2479997" cy="119039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4969" tIns="165100" rIns="244969" bIns="16510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/>
            <a:t>01</a:t>
          </a:r>
        </a:p>
      </dsp:txBody>
      <dsp:txXfrm>
        <a:off x="205" y="687670"/>
        <a:ext cx="2479997" cy="1190398"/>
      </dsp:txXfrm>
    </dsp:sp>
    <dsp:sp modelId="{94A3C60C-4AF2-004F-9C3C-377CB553C680}">
      <dsp:nvSpPr>
        <dsp:cNvPr id="0" name=""/>
        <dsp:cNvSpPr/>
      </dsp:nvSpPr>
      <dsp:spPr>
        <a:xfrm>
          <a:off x="2678602" y="687670"/>
          <a:ext cx="2479997" cy="29759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4969" tIns="0" rIns="244969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dispel myths about what it means to have a substance use disorder</a:t>
          </a:r>
        </a:p>
      </dsp:txBody>
      <dsp:txXfrm>
        <a:off x="2678602" y="1878069"/>
        <a:ext cx="2479997" cy="1785598"/>
      </dsp:txXfrm>
    </dsp:sp>
    <dsp:sp modelId="{E91054D4-0197-954B-8A59-69B4F4F01C31}">
      <dsp:nvSpPr>
        <dsp:cNvPr id="0" name=""/>
        <dsp:cNvSpPr/>
      </dsp:nvSpPr>
      <dsp:spPr>
        <a:xfrm>
          <a:off x="2678602" y="687670"/>
          <a:ext cx="2479997" cy="119039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4969" tIns="165100" rIns="244969" bIns="16510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/>
            <a:t>02</a:t>
          </a:r>
        </a:p>
      </dsp:txBody>
      <dsp:txXfrm>
        <a:off x="2678602" y="687670"/>
        <a:ext cx="2479997" cy="1190398"/>
      </dsp:txXfrm>
    </dsp:sp>
    <dsp:sp modelId="{D95B511F-95F5-544C-B37C-E5CD6372E627}">
      <dsp:nvSpPr>
        <dsp:cNvPr id="0" name=""/>
        <dsp:cNvSpPr/>
      </dsp:nvSpPr>
      <dsp:spPr>
        <a:xfrm>
          <a:off x="5356999" y="687670"/>
          <a:ext cx="2479997" cy="297599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4969" tIns="0" rIns="244969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provide self-­‐help education and link people to tools and resources</a:t>
          </a:r>
        </a:p>
      </dsp:txBody>
      <dsp:txXfrm>
        <a:off x="5356999" y="1878069"/>
        <a:ext cx="2479997" cy="1785598"/>
      </dsp:txXfrm>
    </dsp:sp>
    <dsp:sp modelId="{A7512A36-57CB-F747-9CD9-9090932C4BC9}">
      <dsp:nvSpPr>
        <dsp:cNvPr id="0" name=""/>
        <dsp:cNvSpPr/>
      </dsp:nvSpPr>
      <dsp:spPr>
        <a:xfrm>
          <a:off x="5356999" y="687670"/>
          <a:ext cx="2479997" cy="119039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4969" tIns="165100" rIns="244969" bIns="16510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/>
            <a:t>03</a:t>
          </a:r>
        </a:p>
      </dsp:txBody>
      <dsp:txXfrm>
        <a:off x="5356999" y="687670"/>
        <a:ext cx="2479997" cy="1190398"/>
      </dsp:txXfrm>
    </dsp:sp>
    <dsp:sp modelId="{21255754-9C3B-7741-B6DB-C218D679F7E4}">
      <dsp:nvSpPr>
        <dsp:cNvPr id="0" name=""/>
        <dsp:cNvSpPr/>
      </dsp:nvSpPr>
      <dsp:spPr>
        <a:xfrm>
          <a:off x="8035397" y="687670"/>
          <a:ext cx="2479997" cy="29759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4969" tIns="0" rIns="244969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support people in identifying their goals, hopes, and dreams, and creating a  roadmap for getting there</a:t>
          </a:r>
        </a:p>
      </dsp:txBody>
      <dsp:txXfrm>
        <a:off x="8035397" y="1878069"/>
        <a:ext cx="2479997" cy="1785598"/>
      </dsp:txXfrm>
    </dsp:sp>
    <dsp:sp modelId="{BFB0DFCC-AF4C-ED43-A417-A98785A4CF4E}">
      <dsp:nvSpPr>
        <dsp:cNvPr id="0" name=""/>
        <dsp:cNvSpPr/>
      </dsp:nvSpPr>
      <dsp:spPr>
        <a:xfrm>
          <a:off x="8035397" y="687670"/>
          <a:ext cx="2479997" cy="119039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4969" tIns="165100" rIns="244969" bIns="16510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/>
            <a:t>04</a:t>
          </a:r>
        </a:p>
      </dsp:txBody>
      <dsp:txXfrm>
        <a:off x="8035397" y="687670"/>
        <a:ext cx="2479997" cy="11903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36795-E9E4-40DF-B702-E0525CBD528C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B68B88-94AE-4EED-AE6E-8BDAA9F8CD35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50119B-F033-471C-92F9-161DB20DDE0A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People who have worked with peer recovery coaches provide strong testimonies of the  positive impacts of peer recovery support on their own recovery journeys. </a:t>
          </a:r>
        </a:p>
      </dsp:txBody>
      <dsp:txXfrm>
        <a:off x="1941716" y="718"/>
        <a:ext cx="4571887" cy="1681139"/>
      </dsp:txXfrm>
    </dsp:sp>
    <dsp:sp modelId="{A3C31CF9-C387-4ABE-9C6B-F549FE4FEEDD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CAC80E-5D9E-4E3C-9DB6-E065385B7E6F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D7D437-618F-41C3-831F-527468E03088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Research  supports these experiences </a:t>
          </a:r>
        </a:p>
      </dsp:txBody>
      <dsp:txXfrm>
        <a:off x="1941716" y="2102143"/>
        <a:ext cx="4571887" cy="1681139"/>
      </dsp:txXfrm>
    </dsp:sp>
    <dsp:sp modelId="{1D1946EE-C710-4EEA-9224-9FAEE10FFFCA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A2EBB5-8F93-4ABB-BE58-DDB056689B80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D6FF50-2C1C-4D91-B781-F748858C3172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People receiving peer recovery coaching show reductions in substance use,  improvements on a range or recovery outcomes, or both. </a:t>
          </a:r>
        </a:p>
      </dsp:txBody>
      <dsp:txXfrm>
        <a:off x="1941716" y="4203567"/>
        <a:ext cx="4571887" cy="16811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2E69E-30D0-3B40-81A2-1B94821EBCC8}">
      <dsp:nvSpPr>
        <dsp:cNvPr id="0" name=""/>
        <dsp:cNvSpPr/>
      </dsp:nvSpPr>
      <dsp:spPr>
        <a:xfrm>
          <a:off x="2000788" y="1393"/>
          <a:ext cx="5648379" cy="2682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EC5E22-302F-9744-821C-E4D8BF091AF5}">
      <dsp:nvSpPr>
        <dsp:cNvPr id="0" name=""/>
        <dsp:cNvSpPr/>
      </dsp:nvSpPr>
      <dsp:spPr>
        <a:xfrm>
          <a:off x="2470192" y="447327"/>
          <a:ext cx="5648379" cy="268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As you watch the video think about one word that comes to mind for you and be prepared to share it in the breakout following the video</a:t>
          </a:r>
        </a:p>
      </dsp:txBody>
      <dsp:txXfrm>
        <a:off x="2548764" y="525899"/>
        <a:ext cx="5491235" cy="2525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83E0C-DBBD-9444-82AF-F96BC4280CBF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954A3-E92F-464B-9843-799DB74D2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9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>
            <a:extLst>
              <a:ext uri="{FF2B5EF4-FFF2-40B4-BE49-F238E27FC236}">
                <a16:creationId xmlns:a16="http://schemas.microsoft.com/office/drawing/2014/main" id="{3B81FCC6-D902-CD45-9408-ED58768390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4" name="Notes Placeholder 2">
            <a:extLst>
              <a:ext uri="{FF2B5EF4-FFF2-40B4-BE49-F238E27FC236}">
                <a16:creationId xmlns:a16="http://schemas.microsoft.com/office/drawing/2014/main" id="{66BA5C70-7AD3-E14A-80B3-5E7D168680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b="1" dirty="0"/>
              <a:t>No matter which function of a PSS you are performing support is an essential component of your role – lets begin with a look at how PSSs provide support</a:t>
            </a:r>
          </a:p>
          <a:p>
            <a:endParaRPr lang="en-US" altLang="en-US" b="1" dirty="0"/>
          </a:p>
          <a:p>
            <a:r>
              <a:rPr lang="en-US" altLang="en-US" b="1" dirty="0"/>
              <a:t>Emotion</a:t>
            </a:r>
            <a:r>
              <a:rPr lang="en-US" altLang="en-US" dirty="0"/>
              <a:t> - </a:t>
            </a:r>
            <a:r>
              <a:rPr lang="en-US" dirty="0"/>
              <a:t>Demonstrate empathy, caring, or concern to bolster person’s self-esteem and confidence. – this may occur through direct mentoring as well as peer-led support groups</a:t>
            </a:r>
          </a:p>
          <a:p>
            <a:endParaRPr lang="en-US" altLang="en-US" dirty="0"/>
          </a:p>
          <a:p>
            <a:r>
              <a:rPr lang="en-US" altLang="en-US" b="1" dirty="0"/>
              <a:t>Affiliation</a:t>
            </a:r>
            <a:r>
              <a:rPr lang="en-US" altLang="en-US" dirty="0"/>
              <a:t> - P</a:t>
            </a:r>
            <a:r>
              <a:rPr lang="en-US" dirty="0"/>
              <a:t>romote learning of social and recreational skills, create community, and acquire a sense of belonging. Activities such as Recovery centers, Sports league participation, Alcohol- and drug-free socialization opportunities</a:t>
            </a:r>
          </a:p>
          <a:p>
            <a:endParaRPr lang="en-US" altLang="en-US" dirty="0"/>
          </a:p>
          <a:p>
            <a:r>
              <a:rPr lang="en-US" altLang="en-US" b="1" dirty="0"/>
              <a:t>Information</a:t>
            </a:r>
            <a:r>
              <a:rPr lang="en-US" altLang="en-US" dirty="0"/>
              <a:t> - </a:t>
            </a:r>
            <a:r>
              <a:rPr lang="en-US" dirty="0"/>
              <a:t>Share knowledge and information and/or provide life or vocational skills training. Activities such as parenting class, job readiness training, wellness seminar, life skills classes</a:t>
            </a:r>
          </a:p>
          <a:p>
            <a:endParaRPr lang="en-US" altLang="en-US" dirty="0"/>
          </a:p>
          <a:p>
            <a:r>
              <a:rPr lang="en-US" altLang="en-US" b="1" dirty="0"/>
              <a:t>Instrument</a:t>
            </a:r>
            <a:r>
              <a:rPr lang="en-US" altLang="en-US" dirty="0"/>
              <a:t> - </a:t>
            </a:r>
            <a:r>
              <a:rPr lang="en-US" dirty="0"/>
              <a:t>Provide concrete assistance to help others accomplish tasks.  Thins such as connecting to child care, (or even organizations that provide it), transportation, help accessing community health and social services</a:t>
            </a: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A20D4-D5DE-114A-A122-463B7C7819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1FCA98-3B3E-6847-A577-557FA9AFB7C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30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F88E32-A551-4230-B0D8-25D77C74D262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2287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7C365-21DC-CA41-99CA-1E3125653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5045A0-2B91-CE45-89A3-CD94BC327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89743-BF30-0048-A751-FB1FF044D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5EE2-9CD4-3343-9CAA-11496E8D2D8A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0EF3E-73F0-454B-8A5A-4E295ADEF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F4115-0C97-CA49-9218-67920FFD5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46B3E-A529-8D49-BC87-1C92B07CD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1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9F5FC-7FC1-BD4E-9F50-19F75A91C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A803AE-2D08-B248-BDF3-CAB095EF3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30E81-BC85-C94B-9BAC-DB254BC1B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5EE2-9CD4-3343-9CAA-11496E8D2D8A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2ADD0-3C45-CB4D-A45D-DD5BF971A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2919F-B2C0-0141-894A-1910BEBFE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46B3E-A529-8D49-BC87-1C92B07CD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9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188287-2188-B649-90B3-C4A7AFEC7C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CFD1A8-AAAA-A642-B054-82FF51401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CB3F7-A58F-AB4F-90CC-CC76C12D9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5EE2-9CD4-3343-9CAA-11496E8D2D8A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2C819-A334-0D43-8C25-83387F14A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48CBA-E95A-0D41-B55C-0D2DAB8E9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46B3E-A529-8D49-BC87-1C92B07CD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8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F0628-4C78-824B-A9D7-07AD43E89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E9B6C-F002-754A-81A9-5F945531B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F8DEC-51C6-D14A-A60B-1E1BF1788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5EE2-9CD4-3343-9CAA-11496E8D2D8A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2F2DF-FE57-9745-ADE3-AB36DD5CF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C396D-8D20-FF45-AC8F-797C877CB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46B3E-A529-8D49-BC87-1C92B07CD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9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0B99C-E5A8-4645-BB17-A6FBA285D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3A0C1-47C7-934D-A358-6B71A9C29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C96DF-EB2F-4543-9135-90F61517E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5EE2-9CD4-3343-9CAA-11496E8D2D8A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D952F-5137-0E4C-B778-17106D7EA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9E5DF-C334-AB43-B69F-F769B5263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46B3E-A529-8D49-BC87-1C92B07CD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23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ED1D7-18E5-274A-A475-53C29F65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C5395-71C8-8848-8337-CDE0B1FED3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991DA-D456-084F-ABF3-5EB36377D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7BFE4C-10B7-4D47-9D31-2A2D533D1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5EE2-9CD4-3343-9CAA-11496E8D2D8A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D1B025-F56A-DB48-A48C-3FDCA1A93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E542D-E721-764B-9538-5B338456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46B3E-A529-8D49-BC87-1C92B07CD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4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B231-CAE2-4B45-B131-CF348F03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76B12-EDD2-4742-8CC9-256416F7C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E547B2-E4AA-2C47-AE37-731ADBCEE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7E3876-F98A-7A45-879D-3E4B4E5810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181C62-DC89-E240-870C-109A3136B2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538EDC-E648-B948-9FC2-277C43868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5EE2-9CD4-3343-9CAA-11496E8D2D8A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187442-65F7-F946-A38A-2D1C79919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422DB1-9F5E-0A44-8096-E8AB34B84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46B3E-A529-8D49-BC87-1C92B07CD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163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69F6F-1491-194A-8562-F87A87145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5625B7-3B1C-2B46-BDC9-30F378F5C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5EE2-9CD4-3343-9CAA-11496E8D2D8A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605663-F3EE-3743-8B82-DA06457BF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7B288-3FB0-F249-AD6F-60FB14B1D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46B3E-A529-8D49-BC87-1C92B07CD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1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BC9642-B1B3-0C48-9D44-CB946A4B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5EE2-9CD4-3343-9CAA-11496E8D2D8A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DCCD97-7D7A-E94B-9075-E066607A6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1C4C63-DC68-3A40-AEBA-73E1D058D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46B3E-A529-8D49-BC87-1C92B07CD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4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25386-372F-3640-8A2A-32FEE9990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2EC8E-62D2-7944-BBF8-15C8A501D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55B857-7639-BF4F-9EDA-6F96037D61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D698B-0C05-A541-82A9-BC297FEE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5EE2-9CD4-3343-9CAA-11496E8D2D8A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405D8-2115-C74D-8167-6B29E7C9B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4E258A-F01F-7842-9947-56DB4A8A5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46B3E-A529-8D49-BC87-1C92B07CD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0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167E0-D894-404B-8CD1-D273F07A7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AD0743-5896-FC4B-AF7E-86BD64539B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E11A0D-63F6-B74C-A749-5DA8007BD5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E36D7E-6D83-CC4E-AA77-A0817ECE6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5EE2-9CD4-3343-9CAA-11496E8D2D8A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AB225-15A8-4A4C-9EF9-B5FAEE5C4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0B0556-0236-FE44-90F5-236EFA3EA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46B3E-A529-8D49-BC87-1C92B07CD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3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202521-57F1-3045-A8BE-89DD35B5F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5B23A-F93D-4E4C-BDE4-F4B1B4A28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F519D-ACAB-D04C-9AA0-B6BB6E0D31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65EE2-9CD4-3343-9CAA-11496E8D2D8A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206FD-22BE-B049-BD62-767D602B3B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69C2B-AD2F-614A-859C-58FEF3C530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46B3E-A529-8D49-BC87-1C92B07CD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80/09638237.2017.1294733" TargetMode="External"/><Relationship Id="rId2" Type="http://schemas.openxmlformats.org/officeDocument/2006/relationships/hyperlink" Target="http://view.officeapps.live.com/op/view.aspx?src=http%3A%2F%2Fwww.utexas.edu%25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samhsa.gov/sites/default/files/programs_campaigns/brss_tacs/value-of-peers-2017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3FF5D9-FEEE-2847-9E6E-3BA699C451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6"/>
                </a:solidFill>
                <a:latin typeface="+mn-lt"/>
              </a:rPr>
              <a:t>The Role of Peers for Families in Recovery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3EAEF0-1E62-6B4A-9A2C-F2A1EC215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3968233"/>
            <a:ext cx="5561938" cy="1534587"/>
          </a:xfrm>
        </p:spPr>
        <p:txBody>
          <a:bodyPr>
            <a:noAutofit/>
          </a:bodyPr>
          <a:lstStyle/>
          <a:p>
            <a:r>
              <a:rPr lang="en-US" sz="1100" dirty="0">
                <a:solidFill>
                  <a:schemeClr val="bg2">
                    <a:lumMod val="50000"/>
                  </a:schemeClr>
                </a:solidFill>
              </a:rPr>
              <a:t>Presented by:</a:t>
            </a:r>
          </a:p>
          <a:p>
            <a:r>
              <a:rPr lang="en-US" sz="1100" dirty="0">
                <a:solidFill>
                  <a:schemeClr val="bg2">
                    <a:lumMod val="50000"/>
                  </a:schemeClr>
                </a:solidFill>
              </a:rPr>
              <a:t>Sharon Hesseltine, BSW</a:t>
            </a:r>
          </a:p>
          <a:p>
            <a:r>
              <a:rPr lang="en-US" sz="1100" dirty="0">
                <a:solidFill>
                  <a:schemeClr val="bg2">
                    <a:lumMod val="50000"/>
                  </a:schemeClr>
                </a:solidFill>
              </a:rPr>
              <a:t>Recovery Consultant, Opioid Response Network</a:t>
            </a:r>
          </a:p>
          <a:p>
            <a:r>
              <a:rPr lang="en-US" sz="1100" dirty="0">
                <a:solidFill>
                  <a:schemeClr val="bg2">
                    <a:lumMod val="50000"/>
                  </a:schemeClr>
                </a:solidFill>
              </a:rPr>
              <a:t>Kimberly Hillard, BS</a:t>
            </a:r>
          </a:p>
          <a:p>
            <a:r>
              <a:rPr lang="en-US" sz="1100" dirty="0">
                <a:solidFill>
                  <a:schemeClr val="bg2">
                    <a:lumMod val="50000"/>
                  </a:schemeClr>
                </a:solidFill>
              </a:rPr>
              <a:t>Program Administrator</a:t>
            </a:r>
          </a:p>
          <a:p>
            <a:r>
              <a:rPr lang="en-US" sz="1100" dirty="0">
                <a:solidFill>
                  <a:schemeClr val="bg2">
                    <a:lumMod val="50000"/>
                  </a:schemeClr>
                </a:solidFill>
              </a:rPr>
              <a:t>Department for Behavioral Health Developmental &amp; Intellectual Disabilities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81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DAC470-386F-E943-A10E-D479138D8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Where Might You Find Peer Support Specialists?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F1162-C924-FF42-A557-A3EEFE639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5077896"/>
          </a:xfrm>
        </p:spPr>
        <p:txBody>
          <a:bodyPr anchor="t">
            <a:normAutofit fontScale="92500" lnSpcReduction="20000"/>
          </a:bodyPr>
          <a:lstStyle/>
          <a:p>
            <a:r>
              <a:rPr lang="en-US" sz="2400" dirty="0"/>
              <a:t>Treatment providers</a:t>
            </a:r>
          </a:p>
          <a:p>
            <a:r>
              <a:rPr lang="en-US" sz="2400" dirty="0"/>
              <a:t>Recovery Community Centers/Recovery Community Organizations</a:t>
            </a:r>
          </a:p>
          <a:p>
            <a:r>
              <a:rPr lang="en-US" sz="2400" dirty="0"/>
              <a:t>Hospitals (ED &amp; OB)</a:t>
            </a:r>
          </a:p>
          <a:p>
            <a:r>
              <a:rPr lang="en-US" sz="2400" dirty="0"/>
              <a:t>As part of Quick Response Teams in partnership with first responders</a:t>
            </a:r>
          </a:p>
          <a:p>
            <a:r>
              <a:rPr lang="en-US" sz="2400" dirty="0"/>
              <a:t>At Syringe Service Programs</a:t>
            </a:r>
          </a:p>
          <a:p>
            <a:r>
              <a:rPr lang="en-US" sz="2400" dirty="0"/>
              <a:t>In Public Health Departments</a:t>
            </a:r>
          </a:p>
          <a:p>
            <a:r>
              <a:rPr lang="en-US" sz="2400" dirty="0"/>
              <a:t>Within Recovery Housing</a:t>
            </a:r>
          </a:p>
          <a:p>
            <a:r>
              <a:rPr lang="en-US" sz="2400" dirty="0"/>
              <a:t>At primary medical care providers and Federally Qualified Health Centers (FQHC)</a:t>
            </a:r>
          </a:p>
          <a:p>
            <a:r>
              <a:rPr lang="en-US" sz="2400" dirty="0"/>
              <a:t>Child Welfare</a:t>
            </a:r>
          </a:p>
          <a:p>
            <a:r>
              <a:rPr lang="en-US" sz="2400" dirty="0"/>
              <a:t>Criminal justice settings including correctional facilities and drug court</a:t>
            </a:r>
          </a:p>
          <a:p>
            <a:r>
              <a:rPr lang="en-US" sz="2400" dirty="0"/>
              <a:t>Domestic Violence Shelters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833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80B84DC4-CB78-0744-A588-B2EAC0DDA5C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  <a:prstGeom prst="rect">
            <a:avLst/>
          </a:prstGeom>
        </p:spPr>
        <p:txBody>
          <a:bodyPr vert="horz" lIns="0" tIns="12700" rIns="0" bIns="0" rtlCol="0">
            <a:normAutofit/>
          </a:bodyPr>
          <a:lstStyle/>
          <a:p>
            <a:pPr marL="12700">
              <a:spcBef>
                <a:spcPts val="100"/>
              </a:spcBef>
            </a:pPr>
            <a:r>
              <a:rPr lang="en-US" spc="-270" dirty="0">
                <a:solidFill>
                  <a:srgbClr val="FFFFFF"/>
                </a:solidFill>
              </a:rPr>
              <a:t>Is </a:t>
            </a:r>
            <a:r>
              <a:rPr lang="en-US" spc="-254" dirty="0">
                <a:solidFill>
                  <a:srgbClr val="FFFFFF"/>
                </a:solidFill>
              </a:rPr>
              <a:t>Peer Recovery Support </a:t>
            </a:r>
            <a:r>
              <a:rPr lang="en-US" spc="-315" dirty="0">
                <a:solidFill>
                  <a:srgbClr val="FFFFFF"/>
                </a:solidFill>
              </a:rPr>
              <a:t>Eﬀective?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E7A52D-F156-8E4B-BB5D-4ADCD67FEF0F}"/>
              </a:ext>
            </a:extLst>
          </p:cNvPr>
          <p:cNvSpPr txBox="1"/>
          <p:nvPr/>
        </p:nvSpPr>
        <p:spPr>
          <a:xfrm>
            <a:off x="484096" y="6462421"/>
            <a:ext cx="431413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pc="-114" dirty="0" err="1">
                <a:solidFill>
                  <a:schemeClr val="accent6"/>
                </a:solidFill>
              </a:rPr>
              <a:t>Bassuk</a:t>
            </a:r>
            <a:r>
              <a:rPr lang="en-US" sz="1400" spc="-114" dirty="0">
                <a:solidFill>
                  <a:schemeClr val="accent6"/>
                </a:solidFill>
              </a:rPr>
              <a:t>, </a:t>
            </a:r>
            <a:r>
              <a:rPr lang="en-US" sz="1400" spc="-100" dirty="0">
                <a:solidFill>
                  <a:schemeClr val="accent6"/>
                </a:solidFill>
              </a:rPr>
              <a:t>Hanson, </a:t>
            </a:r>
            <a:r>
              <a:rPr lang="en-US" sz="1400" spc="-85" dirty="0">
                <a:solidFill>
                  <a:schemeClr val="accent6"/>
                </a:solidFill>
              </a:rPr>
              <a:t>Greene, Richard, </a:t>
            </a:r>
            <a:r>
              <a:rPr lang="en-US" sz="1400" spc="20" dirty="0">
                <a:solidFill>
                  <a:schemeClr val="accent6"/>
                </a:solidFill>
              </a:rPr>
              <a:t>&amp; </a:t>
            </a:r>
            <a:r>
              <a:rPr lang="en-US" sz="1400" spc="-75" dirty="0" err="1">
                <a:solidFill>
                  <a:schemeClr val="accent6"/>
                </a:solidFill>
              </a:rPr>
              <a:t>Laudet</a:t>
            </a:r>
            <a:r>
              <a:rPr lang="en-US" sz="1400" spc="-75" dirty="0">
                <a:solidFill>
                  <a:schemeClr val="accent6"/>
                </a:solidFill>
              </a:rPr>
              <a:t>, 2016; </a:t>
            </a:r>
            <a:r>
              <a:rPr lang="en-US" sz="1400" spc="-85" dirty="0" err="1">
                <a:solidFill>
                  <a:schemeClr val="accent6"/>
                </a:solidFill>
              </a:rPr>
              <a:t>Reif</a:t>
            </a:r>
            <a:r>
              <a:rPr lang="en-US" sz="1400" spc="-85" dirty="0">
                <a:solidFill>
                  <a:schemeClr val="accent6"/>
                </a:solidFill>
              </a:rPr>
              <a:t> </a:t>
            </a:r>
            <a:r>
              <a:rPr lang="en-US" sz="1400" spc="-5" dirty="0">
                <a:solidFill>
                  <a:schemeClr val="accent6"/>
                </a:solidFill>
              </a:rPr>
              <a:t>et </a:t>
            </a:r>
            <a:r>
              <a:rPr lang="en-US" sz="1400" spc="-50" dirty="0">
                <a:solidFill>
                  <a:schemeClr val="accent6"/>
                </a:solidFill>
              </a:rPr>
              <a:t>al.,</a:t>
            </a:r>
            <a:r>
              <a:rPr lang="en-US" sz="1400" spc="-285" dirty="0">
                <a:solidFill>
                  <a:schemeClr val="accent6"/>
                </a:solidFill>
              </a:rPr>
              <a:t> </a:t>
            </a:r>
            <a:r>
              <a:rPr lang="en-US" sz="1400" spc="-70" dirty="0">
                <a:solidFill>
                  <a:schemeClr val="accent6"/>
                </a:solidFill>
              </a:rPr>
              <a:t>2014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chemeClr val="accent6"/>
              </a:solidFill>
            </a:endParaRP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DC8A2CF9-FF61-4E49-9AA1-D3AE4F7B2F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61990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8430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52593"/>
            <a:ext cx="12191999" cy="7156226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0"/>
                </a:moveTo>
                <a:lnTo>
                  <a:pt x="9144000" y="0"/>
                </a:lnTo>
                <a:lnTo>
                  <a:pt x="9144000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75000"/>
              <a:alpha val="10198"/>
            </a:schemeClr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47490" y="621319"/>
            <a:ext cx="6799268" cy="626869"/>
          </a:xfrm>
          <a:prstGeom prst="rect">
            <a:avLst/>
          </a:prstGeom>
        </p:spPr>
        <p:txBody>
          <a:bodyPr vert="horz" wrap="square" lIns="0" tIns="11206" rIns="0" bIns="0" rtlCol="0" anchor="ctr">
            <a:spAutoFit/>
          </a:bodyPr>
          <a:lstStyle/>
          <a:p>
            <a:pPr marL="11206">
              <a:lnSpc>
                <a:spcPct val="100000"/>
              </a:lnSpc>
              <a:spcBef>
                <a:spcPts val="88"/>
              </a:spcBef>
            </a:pPr>
            <a:r>
              <a:rPr sz="4000" b="1" spc="-207" dirty="0">
                <a:solidFill>
                  <a:schemeClr val="accent2">
                    <a:lumMod val="75000"/>
                  </a:schemeClr>
                </a:solidFill>
              </a:rPr>
              <a:t>Is </a:t>
            </a:r>
            <a:r>
              <a:rPr sz="4000" b="1" spc="-199" dirty="0">
                <a:solidFill>
                  <a:schemeClr val="accent2">
                    <a:lumMod val="75000"/>
                  </a:schemeClr>
                </a:solidFill>
              </a:rPr>
              <a:t>Peer </a:t>
            </a:r>
            <a:r>
              <a:rPr sz="4000" b="1" spc="-202" dirty="0">
                <a:solidFill>
                  <a:schemeClr val="accent2">
                    <a:lumMod val="75000"/>
                  </a:schemeClr>
                </a:solidFill>
              </a:rPr>
              <a:t>Recovery </a:t>
            </a:r>
            <a:r>
              <a:rPr lang="en-US" sz="4000" b="1" spc="-202" dirty="0">
                <a:solidFill>
                  <a:schemeClr val="accent2">
                    <a:lumMod val="75000"/>
                  </a:schemeClr>
                </a:solidFill>
              </a:rPr>
              <a:t>Support </a:t>
            </a:r>
            <a:r>
              <a:rPr sz="4000" b="1" spc="-247" dirty="0">
                <a:solidFill>
                  <a:schemeClr val="accent2">
                    <a:lumMod val="75000"/>
                  </a:schemeClr>
                </a:solidFill>
              </a:rPr>
              <a:t>Eﬀec</a:t>
            </a:r>
            <a:r>
              <a:rPr lang="en-US" sz="4000" b="1" spc="-247" dirty="0">
                <a:solidFill>
                  <a:schemeClr val="accent2">
                    <a:lumMod val="75000"/>
                  </a:schemeClr>
                </a:solidFill>
              </a:rPr>
              <a:t>ti</a:t>
            </a:r>
            <a:r>
              <a:rPr sz="4000" b="1" spc="-247" dirty="0">
                <a:solidFill>
                  <a:schemeClr val="accent2">
                    <a:lumMod val="75000"/>
                  </a:schemeClr>
                </a:solidFill>
              </a:rPr>
              <a:t>ve?</a:t>
            </a:r>
            <a:r>
              <a:rPr sz="4000" b="1" spc="19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85568" y="1513130"/>
            <a:ext cx="7869936" cy="73856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marR="4483">
              <a:lnSpc>
                <a:spcPct val="98200"/>
              </a:lnSpc>
              <a:spcBef>
                <a:spcPts val="115"/>
              </a:spcBef>
            </a:pPr>
            <a:r>
              <a:rPr sz="1600" spc="-75" dirty="0">
                <a:latin typeface="Arial Unicode MS"/>
                <a:cs typeface="Arial Unicode MS"/>
              </a:rPr>
              <a:t>Emerging </a:t>
            </a:r>
            <a:r>
              <a:rPr sz="1600" spc="-62" dirty="0">
                <a:latin typeface="Arial Unicode MS"/>
                <a:cs typeface="Arial Unicode MS"/>
              </a:rPr>
              <a:t>research </a:t>
            </a:r>
            <a:r>
              <a:rPr sz="1600" spc="-49" dirty="0">
                <a:latin typeface="Arial Unicode MS"/>
                <a:cs typeface="Arial Unicode MS"/>
              </a:rPr>
              <a:t>indicates </a:t>
            </a:r>
            <a:r>
              <a:rPr sz="1600" dirty="0">
                <a:latin typeface="Arial Unicode MS"/>
                <a:cs typeface="Arial Unicode MS"/>
              </a:rPr>
              <a:t>that </a:t>
            </a:r>
            <a:r>
              <a:rPr sz="1600" spc="-49" dirty="0">
                <a:latin typeface="Arial Unicode MS"/>
                <a:cs typeface="Arial Unicode MS"/>
              </a:rPr>
              <a:t>peer recovery </a:t>
            </a:r>
            <a:r>
              <a:rPr sz="1600" spc="-62" dirty="0">
                <a:latin typeface="Arial Unicode MS"/>
                <a:cs typeface="Arial Unicode MS"/>
              </a:rPr>
              <a:t>coaching </a:t>
            </a:r>
            <a:r>
              <a:rPr sz="1600" spc="-53" dirty="0">
                <a:latin typeface="Arial Unicode MS"/>
                <a:cs typeface="Arial Unicode MS"/>
              </a:rPr>
              <a:t>holds </a:t>
            </a:r>
            <a:r>
              <a:rPr sz="1600" spc="-49" dirty="0">
                <a:latin typeface="Arial Unicode MS"/>
                <a:cs typeface="Arial Unicode MS"/>
              </a:rPr>
              <a:t>promise </a:t>
            </a:r>
            <a:r>
              <a:rPr sz="1600" dirty="0">
                <a:latin typeface="Arial Unicode MS"/>
                <a:cs typeface="Arial Unicode MS"/>
              </a:rPr>
              <a:t>for </a:t>
            </a:r>
            <a:r>
              <a:rPr sz="1600" spc="-13" dirty="0">
                <a:latin typeface="Arial Unicode MS"/>
                <a:cs typeface="Arial Unicode MS"/>
              </a:rPr>
              <a:t>suppor</a:t>
            </a:r>
            <a:r>
              <a:rPr lang="en-US" sz="1600" spc="-13" dirty="0">
                <a:latin typeface="Arial Unicode MS"/>
                <a:cs typeface="Arial Unicode MS"/>
              </a:rPr>
              <a:t>ti</a:t>
            </a:r>
            <a:r>
              <a:rPr sz="1600" spc="-13" dirty="0">
                <a:latin typeface="Arial Unicode MS"/>
                <a:cs typeface="Arial Unicode MS"/>
              </a:rPr>
              <a:t>ng </a:t>
            </a:r>
            <a:r>
              <a:rPr sz="1600" spc="-49" dirty="0">
                <a:latin typeface="Arial Unicode MS"/>
                <a:cs typeface="Arial Unicode MS"/>
              </a:rPr>
              <a:t>recovery </a:t>
            </a:r>
            <a:r>
              <a:rPr sz="1600" spc="-13" dirty="0">
                <a:latin typeface="Arial Unicode MS"/>
                <a:cs typeface="Arial Unicode MS"/>
              </a:rPr>
              <a:t>from </a:t>
            </a:r>
            <a:r>
              <a:rPr sz="1600" spc="-71" dirty="0">
                <a:latin typeface="Arial Unicode MS"/>
                <a:cs typeface="Arial Unicode MS"/>
              </a:rPr>
              <a:t>substance </a:t>
            </a:r>
            <a:r>
              <a:rPr sz="1600" spc="-88" dirty="0">
                <a:latin typeface="Arial Unicode MS"/>
                <a:cs typeface="Arial Unicode MS"/>
              </a:rPr>
              <a:t>use </a:t>
            </a:r>
            <a:r>
              <a:rPr sz="1600" spc="-49" dirty="0">
                <a:latin typeface="Arial Unicode MS"/>
                <a:cs typeface="Arial Unicode MS"/>
              </a:rPr>
              <a:t>disorders. </a:t>
            </a:r>
            <a:r>
              <a:rPr sz="1600" spc="-88" dirty="0">
                <a:latin typeface="Arial Unicode MS"/>
                <a:cs typeface="Arial Unicode MS"/>
              </a:rPr>
              <a:t>Taken </a:t>
            </a:r>
            <a:r>
              <a:rPr sz="1600" spc="-119" dirty="0">
                <a:latin typeface="Arial Unicode MS"/>
                <a:cs typeface="Arial Unicode MS"/>
              </a:rPr>
              <a:t>as </a:t>
            </a:r>
            <a:r>
              <a:rPr sz="1600" spc="-97" dirty="0">
                <a:latin typeface="Arial Unicode MS"/>
                <a:cs typeface="Arial Unicode MS"/>
              </a:rPr>
              <a:t>a </a:t>
            </a:r>
            <a:r>
              <a:rPr sz="1600" spc="-31" dirty="0">
                <a:latin typeface="Arial Unicode MS"/>
                <a:cs typeface="Arial Unicode MS"/>
              </a:rPr>
              <a:t>whole, </a:t>
            </a:r>
            <a:r>
              <a:rPr sz="1600" spc="-13" dirty="0">
                <a:latin typeface="Arial Unicode MS"/>
                <a:cs typeface="Arial Unicode MS"/>
              </a:rPr>
              <a:t>the </a:t>
            </a:r>
            <a:r>
              <a:rPr sz="1600" spc="-22" dirty="0">
                <a:latin typeface="Arial Unicode MS"/>
                <a:cs typeface="Arial Unicode MS"/>
              </a:rPr>
              <a:t>current </a:t>
            </a:r>
            <a:r>
              <a:rPr sz="1600" spc="-49" dirty="0">
                <a:latin typeface="Arial Unicode MS"/>
                <a:cs typeface="Arial Unicode MS"/>
              </a:rPr>
              <a:t>body </a:t>
            </a:r>
            <a:r>
              <a:rPr sz="1600" spc="-4" dirty="0">
                <a:latin typeface="Arial Unicode MS"/>
                <a:cs typeface="Arial Unicode MS"/>
              </a:rPr>
              <a:t>of </a:t>
            </a:r>
            <a:r>
              <a:rPr sz="1600" spc="-62" dirty="0">
                <a:latin typeface="Arial Unicode MS"/>
                <a:cs typeface="Arial Unicode MS"/>
              </a:rPr>
              <a:t>research </a:t>
            </a:r>
            <a:r>
              <a:rPr sz="1600" spc="-88" dirty="0">
                <a:latin typeface="Arial Unicode MS"/>
                <a:cs typeface="Arial Unicode MS"/>
              </a:rPr>
              <a:t>suggests </a:t>
            </a:r>
            <a:r>
              <a:rPr sz="1600" dirty="0">
                <a:latin typeface="Arial Unicode MS"/>
                <a:cs typeface="Arial Unicode MS"/>
              </a:rPr>
              <a:t>that </a:t>
            </a:r>
            <a:r>
              <a:rPr sz="1600" spc="-49" dirty="0">
                <a:latin typeface="Arial Unicode MS"/>
                <a:cs typeface="Arial Unicode MS"/>
              </a:rPr>
              <a:t>people receiving  peer recovery </a:t>
            </a:r>
            <a:r>
              <a:rPr sz="1600" spc="-35" dirty="0">
                <a:latin typeface="Arial Unicode MS"/>
                <a:cs typeface="Arial Unicode MS"/>
              </a:rPr>
              <a:t>support </a:t>
            </a:r>
            <a:r>
              <a:rPr sz="1600" spc="-66" dirty="0">
                <a:latin typeface="Arial Unicode MS"/>
                <a:cs typeface="Arial Unicode MS"/>
              </a:rPr>
              <a:t>may</a:t>
            </a:r>
            <a:r>
              <a:rPr sz="1600" spc="-141" dirty="0">
                <a:latin typeface="Arial Unicode MS"/>
                <a:cs typeface="Arial Unicode MS"/>
              </a:rPr>
              <a:t> </a:t>
            </a:r>
            <a:r>
              <a:rPr sz="1600" spc="-49" dirty="0">
                <a:latin typeface="Arial Unicode MS"/>
                <a:cs typeface="Arial Unicode MS"/>
              </a:rPr>
              <a:t>experience:</a:t>
            </a:r>
            <a:endParaRPr sz="1600" dirty="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95268" y="4905968"/>
            <a:ext cx="1327337" cy="589150"/>
          </a:xfrm>
          <a:prstGeom prst="rect">
            <a:avLst/>
          </a:prstGeom>
        </p:spPr>
        <p:txBody>
          <a:bodyPr vert="horz" wrap="square" lIns="0" tIns="24652" rIns="0" bIns="0" rtlCol="0">
            <a:spAutoFit/>
          </a:bodyPr>
          <a:lstStyle/>
          <a:p>
            <a:pPr marL="11206" marR="4483">
              <a:lnSpc>
                <a:spcPts val="1412"/>
              </a:lnSpc>
              <a:spcBef>
                <a:spcPts val="193"/>
              </a:spcBef>
            </a:pPr>
            <a:r>
              <a:rPr sz="1235" spc="-66" dirty="0">
                <a:latin typeface="Arial Unicode MS"/>
                <a:cs typeface="Arial Unicode MS"/>
              </a:rPr>
              <a:t>Increased</a:t>
            </a:r>
            <a:r>
              <a:rPr sz="1235" spc="-93" dirty="0">
                <a:latin typeface="Arial Unicode MS"/>
                <a:cs typeface="Arial Unicode MS"/>
              </a:rPr>
              <a:t> </a:t>
            </a:r>
            <a:r>
              <a:rPr sz="1235" spc="-13" dirty="0">
                <a:latin typeface="Arial Unicode MS"/>
                <a:cs typeface="Arial Unicode MS"/>
              </a:rPr>
              <a:t>treatment  </a:t>
            </a:r>
            <a:r>
              <a:rPr sz="1235" spc="22" dirty="0">
                <a:latin typeface="Arial Unicode MS"/>
                <a:cs typeface="Arial Unicode MS"/>
              </a:rPr>
              <a:t>reten</a:t>
            </a:r>
            <a:r>
              <a:rPr lang="en-US" sz="1235" spc="22" dirty="0">
                <a:latin typeface="Arial Unicode MS"/>
                <a:cs typeface="Arial Unicode MS"/>
              </a:rPr>
              <a:t>ti</a:t>
            </a:r>
            <a:r>
              <a:rPr sz="1235" spc="22" dirty="0">
                <a:latin typeface="Arial Unicode MS"/>
                <a:cs typeface="Arial Unicode MS"/>
              </a:rPr>
              <a:t>on</a:t>
            </a:r>
            <a:endParaRPr sz="1235" dirty="0">
              <a:latin typeface="Arial Unicode MS"/>
              <a:cs typeface="Arial Unicode MS"/>
            </a:endParaRPr>
          </a:p>
          <a:p>
            <a:pPr marL="11206">
              <a:lnSpc>
                <a:spcPts val="675"/>
              </a:lnSpc>
            </a:pPr>
            <a:r>
              <a:rPr sz="794" spc="-26" dirty="0">
                <a:latin typeface="Arial Unicode MS"/>
                <a:cs typeface="Arial Unicode MS"/>
              </a:rPr>
              <a:t>(Mangrum, </a:t>
            </a:r>
            <a:r>
              <a:rPr sz="794" spc="-35" dirty="0">
                <a:latin typeface="Arial Unicode MS"/>
                <a:cs typeface="Arial Unicode MS"/>
              </a:rPr>
              <a:t>2008; </a:t>
            </a:r>
            <a:r>
              <a:rPr sz="794" spc="-44" dirty="0">
                <a:latin typeface="Arial Unicode MS"/>
                <a:cs typeface="Arial Unicode MS"/>
              </a:rPr>
              <a:t>Deering</a:t>
            </a:r>
            <a:r>
              <a:rPr sz="794" spc="-79" dirty="0">
                <a:latin typeface="Arial Unicode MS"/>
                <a:cs typeface="Arial Unicode MS"/>
              </a:rPr>
              <a:t> </a:t>
            </a:r>
            <a:r>
              <a:rPr sz="794" spc="-4" dirty="0">
                <a:latin typeface="Arial Unicode MS"/>
                <a:cs typeface="Arial Unicode MS"/>
              </a:rPr>
              <a:t>et</a:t>
            </a:r>
            <a:endParaRPr sz="794" dirty="0">
              <a:latin typeface="Arial Unicode MS"/>
              <a:cs typeface="Arial Unicode MS"/>
            </a:endParaRPr>
          </a:p>
          <a:p>
            <a:pPr marL="11206">
              <a:lnSpc>
                <a:spcPts val="931"/>
              </a:lnSpc>
            </a:pPr>
            <a:r>
              <a:rPr sz="794" spc="-26" dirty="0">
                <a:latin typeface="Arial Unicode MS"/>
                <a:cs typeface="Arial Unicode MS"/>
              </a:rPr>
              <a:t>al., </a:t>
            </a:r>
            <a:r>
              <a:rPr sz="794" spc="-35" dirty="0">
                <a:latin typeface="Arial Unicode MS"/>
                <a:cs typeface="Arial Unicode MS"/>
              </a:rPr>
              <a:t>2011; </a:t>
            </a:r>
            <a:r>
              <a:rPr sz="794" spc="-53" dirty="0">
                <a:latin typeface="Arial Unicode MS"/>
                <a:cs typeface="Arial Unicode MS"/>
              </a:rPr>
              <a:t>Tracy </a:t>
            </a:r>
            <a:r>
              <a:rPr sz="794" spc="-4" dirty="0">
                <a:latin typeface="Arial Unicode MS"/>
                <a:cs typeface="Arial Unicode MS"/>
              </a:rPr>
              <a:t>et </a:t>
            </a:r>
            <a:r>
              <a:rPr sz="794" spc="-26" dirty="0">
                <a:latin typeface="Arial Unicode MS"/>
                <a:cs typeface="Arial Unicode MS"/>
              </a:rPr>
              <a:t>al.,</a:t>
            </a:r>
            <a:r>
              <a:rPr sz="794" spc="-119" dirty="0">
                <a:latin typeface="Arial Unicode MS"/>
                <a:cs typeface="Arial Unicode MS"/>
              </a:rPr>
              <a:t> </a:t>
            </a:r>
            <a:r>
              <a:rPr sz="794" spc="-40" dirty="0">
                <a:latin typeface="Arial Unicode MS"/>
                <a:cs typeface="Arial Unicode MS"/>
              </a:rPr>
              <a:t>2011)</a:t>
            </a:r>
            <a:endParaRPr sz="794" dirty="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04270" y="4313760"/>
            <a:ext cx="935889" cy="1127759"/>
          </a:xfrm>
          <a:prstGeom prst="rect">
            <a:avLst/>
          </a:prstGeom>
        </p:spPr>
        <p:txBody>
          <a:bodyPr vert="horz" wrap="square" lIns="0" tIns="24652" rIns="0" bIns="0" rtlCol="0">
            <a:spAutoFit/>
          </a:bodyPr>
          <a:lstStyle/>
          <a:p>
            <a:pPr marL="11206" marR="107582">
              <a:lnSpc>
                <a:spcPts val="1412"/>
              </a:lnSpc>
              <a:spcBef>
                <a:spcPts val="193"/>
              </a:spcBef>
            </a:pPr>
            <a:r>
              <a:rPr sz="1235" spc="-40" dirty="0">
                <a:latin typeface="Arial Unicode MS"/>
                <a:cs typeface="Arial Unicode MS"/>
              </a:rPr>
              <a:t>Improved  </a:t>
            </a:r>
            <a:r>
              <a:rPr sz="1235" spc="-9" dirty="0">
                <a:latin typeface="Arial Unicode MS"/>
                <a:cs typeface="Arial Unicode MS"/>
              </a:rPr>
              <a:t>rela</a:t>
            </a:r>
            <a:r>
              <a:rPr lang="en-US" sz="1235" spc="-9" dirty="0">
                <a:latin typeface="Arial Unicode MS"/>
                <a:cs typeface="Arial Unicode MS"/>
              </a:rPr>
              <a:t>ti</a:t>
            </a:r>
            <a:r>
              <a:rPr sz="1235" spc="-9" dirty="0">
                <a:latin typeface="Arial Unicode MS"/>
                <a:cs typeface="Arial Unicode MS"/>
              </a:rPr>
              <a:t>onship  </a:t>
            </a:r>
            <a:r>
              <a:rPr sz="1235" spc="4" dirty="0">
                <a:latin typeface="Arial Unicode MS"/>
                <a:cs typeface="Arial Unicode MS"/>
              </a:rPr>
              <a:t>with  </a:t>
            </a:r>
            <a:r>
              <a:rPr sz="1235" spc="-13" dirty="0">
                <a:latin typeface="Arial Unicode MS"/>
                <a:cs typeface="Arial Unicode MS"/>
              </a:rPr>
              <a:t>treatment  </a:t>
            </a:r>
            <a:r>
              <a:rPr sz="1235" spc="-40" dirty="0">
                <a:latin typeface="Arial Unicode MS"/>
                <a:cs typeface="Arial Unicode MS"/>
              </a:rPr>
              <a:t>providers</a:t>
            </a:r>
            <a:endParaRPr sz="1235" dirty="0">
              <a:latin typeface="Arial Unicode MS"/>
              <a:cs typeface="Arial Unicode MS"/>
            </a:endParaRPr>
          </a:p>
          <a:p>
            <a:pPr marL="11206">
              <a:lnSpc>
                <a:spcPts val="666"/>
              </a:lnSpc>
            </a:pPr>
            <a:r>
              <a:rPr sz="794" spc="-57" dirty="0">
                <a:latin typeface="Arial Unicode MS"/>
                <a:cs typeface="Arial Unicode MS"/>
              </a:rPr>
              <a:t>(Sanders </a:t>
            </a:r>
            <a:r>
              <a:rPr sz="794" spc="-4" dirty="0">
                <a:latin typeface="Arial Unicode MS"/>
                <a:cs typeface="Arial Unicode MS"/>
              </a:rPr>
              <a:t>et </a:t>
            </a:r>
            <a:r>
              <a:rPr sz="794" spc="-26" dirty="0">
                <a:latin typeface="Arial Unicode MS"/>
                <a:cs typeface="Arial Unicode MS"/>
              </a:rPr>
              <a:t>al.,</a:t>
            </a:r>
            <a:r>
              <a:rPr sz="794" spc="-115" dirty="0">
                <a:latin typeface="Arial Unicode MS"/>
                <a:cs typeface="Arial Unicode MS"/>
              </a:rPr>
              <a:t> </a:t>
            </a:r>
            <a:r>
              <a:rPr sz="794" spc="-35" dirty="0">
                <a:latin typeface="Arial Unicode MS"/>
                <a:cs typeface="Arial Unicode MS"/>
              </a:rPr>
              <a:t>1998;</a:t>
            </a:r>
            <a:endParaRPr sz="794" dirty="0">
              <a:latin typeface="Arial Unicode MS"/>
              <a:cs typeface="Arial Unicode MS"/>
            </a:endParaRPr>
          </a:p>
          <a:p>
            <a:pPr marL="11206">
              <a:lnSpc>
                <a:spcPts val="931"/>
              </a:lnSpc>
            </a:pPr>
            <a:r>
              <a:rPr sz="794" spc="-44" dirty="0">
                <a:latin typeface="Arial Unicode MS"/>
                <a:cs typeface="Arial Unicode MS"/>
              </a:rPr>
              <a:t>Andreas </a:t>
            </a:r>
            <a:r>
              <a:rPr sz="794" spc="-4" dirty="0">
                <a:latin typeface="Arial Unicode MS"/>
                <a:cs typeface="Arial Unicode MS"/>
              </a:rPr>
              <a:t>et </a:t>
            </a:r>
            <a:r>
              <a:rPr sz="794" spc="-26" dirty="0">
                <a:latin typeface="Arial Unicode MS"/>
                <a:cs typeface="Arial Unicode MS"/>
              </a:rPr>
              <a:t>al.,</a:t>
            </a:r>
            <a:r>
              <a:rPr sz="794" spc="-128" dirty="0">
                <a:latin typeface="Arial Unicode MS"/>
                <a:cs typeface="Arial Unicode MS"/>
              </a:rPr>
              <a:t> </a:t>
            </a:r>
            <a:r>
              <a:rPr sz="794" spc="-40" dirty="0">
                <a:latin typeface="Arial Unicode MS"/>
                <a:cs typeface="Arial Unicode MS"/>
              </a:rPr>
              <a:t>2010)</a:t>
            </a:r>
            <a:endParaRPr sz="794" dirty="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88237" y="4313827"/>
            <a:ext cx="643218" cy="655515"/>
          </a:xfrm>
          <a:prstGeom prst="rect">
            <a:avLst/>
          </a:prstGeom>
        </p:spPr>
        <p:txBody>
          <a:bodyPr vert="horz" wrap="square" lIns="0" tIns="24652" rIns="0" bIns="0" rtlCol="0">
            <a:spAutoFit/>
          </a:bodyPr>
          <a:lstStyle/>
          <a:p>
            <a:pPr marL="11206" marR="122151" algn="just">
              <a:lnSpc>
                <a:spcPts val="1412"/>
              </a:lnSpc>
              <a:spcBef>
                <a:spcPts val="193"/>
              </a:spcBef>
            </a:pPr>
            <a:r>
              <a:rPr sz="1235" spc="-49" dirty="0">
                <a:latin typeface="Arial Unicode MS"/>
                <a:cs typeface="Arial Unicode MS"/>
              </a:rPr>
              <a:t>Greater  </a:t>
            </a:r>
            <a:r>
              <a:rPr sz="1235" spc="-57" dirty="0">
                <a:latin typeface="Arial Unicode MS"/>
                <a:cs typeface="Arial Unicode MS"/>
              </a:rPr>
              <a:t>housing  </a:t>
            </a:r>
            <a:r>
              <a:rPr sz="1235" spc="-22" dirty="0">
                <a:latin typeface="Arial Unicode MS"/>
                <a:cs typeface="Arial Unicode MS"/>
              </a:rPr>
              <a:t>stability</a:t>
            </a:r>
            <a:endParaRPr sz="1235">
              <a:latin typeface="Arial Unicode MS"/>
              <a:cs typeface="Arial Unicode MS"/>
            </a:endParaRPr>
          </a:p>
          <a:p>
            <a:pPr marL="11206">
              <a:lnSpc>
                <a:spcPts val="697"/>
              </a:lnSpc>
            </a:pPr>
            <a:r>
              <a:rPr sz="794" spc="-79" dirty="0">
                <a:latin typeface="Arial Unicode MS"/>
                <a:cs typeface="Arial Unicode MS"/>
              </a:rPr>
              <a:t>(Ja </a:t>
            </a:r>
            <a:r>
              <a:rPr sz="794" spc="-4" dirty="0">
                <a:latin typeface="Arial Unicode MS"/>
                <a:cs typeface="Arial Unicode MS"/>
              </a:rPr>
              <a:t>et </a:t>
            </a:r>
            <a:r>
              <a:rPr sz="794" spc="-26" dirty="0">
                <a:latin typeface="Arial Unicode MS"/>
                <a:cs typeface="Arial Unicode MS"/>
              </a:rPr>
              <a:t>al.,</a:t>
            </a:r>
            <a:r>
              <a:rPr sz="794" spc="-93" dirty="0">
                <a:latin typeface="Arial Unicode MS"/>
                <a:cs typeface="Arial Unicode MS"/>
              </a:rPr>
              <a:t> </a:t>
            </a:r>
            <a:r>
              <a:rPr sz="794" spc="-40" dirty="0">
                <a:latin typeface="Arial Unicode MS"/>
                <a:cs typeface="Arial Unicode MS"/>
              </a:rPr>
              <a:t>2009)</a:t>
            </a:r>
            <a:endParaRPr sz="794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08802" y="4948719"/>
            <a:ext cx="1266825" cy="589150"/>
          </a:xfrm>
          <a:prstGeom prst="rect">
            <a:avLst/>
          </a:prstGeom>
        </p:spPr>
        <p:txBody>
          <a:bodyPr vert="horz" wrap="square" lIns="0" tIns="24652" rIns="0" bIns="0" rtlCol="0">
            <a:spAutoFit/>
          </a:bodyPr>
          <a:lstStyle/>
          <a:p>
            <a:pPr marL="11206" marR="17930">
              <a:lnSpc>
                <a:spcPts val="1412"/>
              </a:lnSpc>
              <a:spcBef>
                <a:spcPts val="193"/>
              </a:spcBef>
            </a:pPr>
            <a:r>
              <a:rPr sz="1235" spc="-40" dirty="0">
                <a:latin typeface="Arial Unicode MS"/>
                <a:cs typeface="Arial Unicode MS"/>
              </a:rPr>
              <a:t>Improved </a:t>
            </a:r>
            <a:r>
              <a:rPr sz="1235" spc="-106" dirty="0">
                <a:latin typeface="Arial Unicode MS"/>
                <a:cs typeface="Arial Unicode MS"/>
              </a:rPr>
              <a:t>access</a:t>
            </a:r>
            <a:r>
              <a:rPr sz="1235" spc="-150" dirty="0">
                <a:latin typeface="Arial Unicode MS"/>
                <a:cs typeface="Arial Unicode MS"/>
              </a:rPr>
              <a:t> </a:t>
            </a:r>
            <a:r>
              <a:rPr sz="1235" spc="13" dirty="0">
                <a:latin typeface="Arial Unicode MS"/>
                <a:cs typeface="Arial Unicode MS"/>
              </a:rPr>
              <a:t>to  </a:t>
            </a:r>
            <a:r>
              <a:rPr sz="1235" spc="-62" dirty="0">
                <a:latin typeface="Arial Unicode MS"/>
                <a:cs typeface="Arial Unicode MS"/>
              </a:rPr>
              <a:t>social</a:t>
            </a:r>
            <a:r>
              <a:rPr sz="1235" spc="-66" dirty="0">
                <a:latin typeface="Arial Unicode MS"/>
                <a:cs typeface="Arial Unicode MS"/>
              </a:rPr>
              <a:t> </a:t>
            </a:r>
            <a:r>
              <a:rPr sz="1235" spc="-49" dirty="0">
                <a:latin typeface="Arial Unicode MS"/>
                <a:cs typeface="Arial Unicode MS"/>
              </a:rPr>
              <a:t>supports</a:t>
            </a:r>
            <a:endParaRPr sz="1235">
              <a:latin typeface="Arial Unicode MS"/>
              <a:cs typeface="Arial Unicode MS"/>
            </a:endParaRPr>
          </a:p>
          <a:p>
            <a:pPr marL="11206">
              <a:lnSpc>
                <a:spcPts val="675"/>
              </a:lnSpc>
            </a:pPr>
            <a:r>
              <a:rPr sz="794" spc="-40" dirty="0">
                <a:latin typeface="Arial Unicode MS"/>
                <a:cs typeface="Arial Unicode MS"/>
              </a:rPr>
              <a:t>(O’Connell, </a:t>
            </a:r>
            <a:r>
              <a:rPr sz="794" spc="-53" dirty="0">
                <a:latin typeface="Arial Unicode MS"/>
                <a:cs typeface="Arial Unicode MS"/>
              </a:rPr>
              <a:t>ND; </a:t>
            </a:r>
            <a:r>
              <a:rPr sz="794" spc="-31" dirty="0">
                <a:latin typeface="Arial Unicode MS"/>
                <a:cs typeface="Arial Unicode MS"/>
              </a:rPr>
              <a:t>Boisvert </a:t>
            </a:r>
            <a:r>
              <a:rPr sz="794" spc="-4" dirty="0">
                <a:latin typeface="Arial Unicode MS"/>
                <a:cs typeface="Arial Unicode MS"/>
              </a:rPr>
              <a:t>et</a:t>
            </a:r>
            <a:r>
              <a:rPr sz="794" spc="-79" dirty="0">
                <a:latin typeface="Arial Unicode MS"/>
                <a:cs typeface="Arial Unicode MS"/>
              </a:rPr>
              <a:t> </a:t>
            </a:r>
            <a:r>
              <a:rPr sz="794" spc="-26" dirty="0">
                <a:latin typeface="Arial Unicode MS"/>
                <a:cs typeface="Arial Unicode MS"/>
              </a:rPr>
              <a:t>al.,</a:t>
            </a:r>
            <a:endParaRPr sz="794">
              <a:latin typeface="Arial Unicode MS"/>
              <a:cs typeface="Arial Unicode MS"/>
            </a:endParaRPr>
          </a:p>
          <a:p>
            <a:pPr marL="11206">
              <a:lnSpc>
                <a:spcPts val="931"/>
              </a:lnSpc>
            </a:pPr>
            <a:r>
              <a:rPr sz="794" spc="-35" dirty="0">
                <a:latin typeface="Arial Unicode MS"/>
                <a:cs typeface="Arial Unicode MS"/>
              </a:rPr>
              <a:t>2008; </a:t>
            </a:r>
            <a:r>
              <a:rPr sz="794" spc="-44" dirty="0">
                <a:latin typeface="Arial Unicode MS"/>
                <a:cs typeface="Arial Unicode MS"/>
              </a:rPr>
              <a:t>Andreas </a:t>
            </a:r>
            <a:r>
              <a:rPr sz="794" spc="-4" dirty="0">
                <a:latin typeface="Arial Unicode MS"/>
                <a:cs typeface="Arial Unicode MS"/>
              </a:rPr>
              <a:t>et </a:t>
            </a:r>
            <a:r>
              <a:rPr sz="794" spc="-26" dirty="0">
                <a:latin typeface="Arial Unicode MS"/>
                <a:cs typeface="Arial Unicode MS"/>
              </a:rPr>
              <a:t>al.,</a:t>
            </a:r>
            <a:r>
              <a:rPr sz="794" spc="-110" dirty="0">
                <a:latin typeface="Arial Unicode MS"/>
                <a:cs typeface="Arial Unicode MS"/>
              </a:rPr>
              <a:t> </a:t>
            </a:r>
            <a:r>
              <a:rPr sz="794" spc="-40" dirty="0">
                <a:latin typeface="Arial Unicode MS"/>
                <a:cs typeface="Arial Unicode MS"/>
              </a:rPr>
              <a:t>2010)</a:t>
            </a:r>
            <a:endParaRPr sz="794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16076" y="2849521"/>
            <a:ext cx="1253378" cy="915521"/>
          </a:xfrm>
          <a:custGeom>
            <a:avLst/>
            <a:gdLst/>
            <a:ahLst/>
            <a:cxnLst/>
            <a:rect l="l" t="t" r="r" b="b"/>
            <a:pathLst>
              <a:path w="1420495" h="1037589">
                <a:moveTo>
                  <a:pt x="1065009" y="518515"/>
                </a:moveTo>
                <a:lnTo>
                  <a:pt x="355003" y="518515"/>
                </a:lnTo>
                <a:lnTo>
                  <a:pt x="355003" y="1037031"/>
                </a:lnTo>
                <a:lnTo>
                  <a:pt x="1065009" y="1037031"/>
                </a:lnTo>
                <a:lnTo>
                  <a:pt x="1065009" y="518515"/>
                </a:lnTo>
                <a:close/>
              </a:path>
              <a:path w="1420495" h="1037589">
                <a:moveTo>
                  <a:pt x="710006" y="0"/>
                </a:moveTo>
                <a:lnTo>
                  <a:pt x="0" y="518515"/>
                </a:lnTo>
                <a:lnTo>
                  <a:pt x="1420012" y="518515"/>
                </a:lnTo>
                <a:lnTo>
                  <a:pt x="710006" y="0"/>
                </a:lnTo>
                <a:close/>
              </a:path>
            </a:pathLst>
          </a:custGeom>
          <a:solidFill>
            <a:srgbClr val="00736D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1" name="object 11"/>
          <p:cNvSpPr/>
          <p:nvPr/>
        </p:nvSpPr>
        <p:spPr>
          <a:xfrm>
            <a:off x="1873162" y="3027942"/>
            <a:ext cx="1467642" cy="16136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2" name="object 12"/>
          <p:cNvSpPr/>
          <p:nvPr/>
        </p:nvSpPr>
        <p:spPr>
          <a:xfrm>
            <a:off x="8766487" y="2863781"/>
            <a:ext cx="1253378" cy="915521"/>
          </a:xfrm>
          <a:custGeom>
            <a:avLst/>
            <a:gdLst/>
            <a:ahLst/>
            <a:cxnLst/>
            <a:rect l="l" t="t" r="r" b="b"/>
            <a:pathLst>
              <a:path w="1420495" h="1037589">
                <a:moveTo>
                  <a:pt x="1065009" y="518515"/>
                </a:moveTo>
                <a:lnTo>
                  <a:pt x="355003" y="518515"/>
                </a:lnTo>
                <a:lnTo>
                  <a:pt x="355003" y="1037031"/>
                </a:lnTo>
                <a:lnTo>
                  <a:pt x="1065009" y="1037031"/>
                </a:lnTo>
                <a:lnTo>
                  <a:pt x="1065009" y="518515"/>
                </a:lnTo>
                <a:close/>
              </a:path>
              <a:path w="1420495" h="1037589">
                <a:moveTo>
                  <a:pt x="710006" y="0"/>
                </a:moveTo>
                <a:lnTo>
                  <a:pt x="0" y="518515"/>
                </a:lnTo>
                <a:lnTo>
                  <a:pt x="1420012" y="518515"/>
                </a:lnTo>
                <a:lnTo>
                  <a:pt x="710006" y="0"/>
                </a:lnTo>
                <a:close/>
              </a:path>
            </a:pathLst>
          </a:custGeom>
          <a:solidFill>
            <a:srgbClr val="00736D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3" name="object 13"/>
          <p:cNvSpPr/>
          <p:nvPr/>
        </p:nvSpPr>
        <p:spPr>
          <a:xfrm>
            <a:off x="8918706" y="3173687"/>
            <a:ext cx="1100731" cy="12102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4" name="object 14"/>
          <p:cNvSpPr txBox="1"/>
          <p:nvPr/>
        </p:nvSpPr>
        <p:spPr>
          <a:xfrm>
            <a:off x="5687702" y="4313760"/>
            <a:ext cx="1411941" cy="835051"/>
          </a:xfrm>
          <a:prstGeom prst="rect">
            <a:avLst/>
          </a:prstGeom>
        </p:spPr>
        <p:txBody>
          <a:bodyPr vert="horz" wrap="square" lIns="0" tIns="24652" rIns="0" bIns="0" rtlCol="0">
            <a:spAutoFit/>
          </a:bodyPr>
          <a:lstStyle/>
          <a:p>
            <a:pPr marL="11206" marR="4483">
              <a:lnSpc>
                <a:spcPts val="1412"/>
              </a:lnSpc>
              <a:spcBef>
                <a:spcPts val="193"/>
              </a:spcBef>
            </a:pPr>
            <a:r>
              <a:rPr sz="1235" spc="-66" dirty="0">
                <a:latin typeface="Arial Unicode MS"/>
                <a:cs typeface="Arial Unicode MS"/>
              </a:rPr>
              <a:t>Increased </a:t>
            </a:r>
            <a:r>
              <a:rPr sz="1235" spc="4" dirty="0">
                <a:latin typeface="Arial Unicode MS"/>
                <a:cs typeface="Arial Unicode MS"/>
              </a:rPr>
              <a:t>sa</a:t>
            </a:r>
            <a:r>
              <a:rPr lang="en-US" sz="1235" spc="4" dirty="0">
                <a:latin typeface="Arial Unicode MS"/>
                <a:cs typeface="Arial Unicode MS"/>
              </a:rPr>
              <a:t>ti</a:t>
            </a:r>
            <a:r>
              <a:rPr sz="1235" spc="4" dirty="0">
                <a:latin typeface="Arial Unicode MS"/>
                <a:cs typeface="Arial Unicode MS"/>
              </a:rPr>
              <a:t>sfac</a:t>
            </a:r>
            <a:r>
              <a:rPr lang="en-US" sz="1235" spc="4" dirty="0">
                <a:latin typeface="Arial Unicode MS"/>
                <a:cs typeface="Arial Unicode MS"/>
              </a:rPr>
              <a:t>ti</a:t>
            </a:r>
            <a:r>
              <a:rPr sz="1235" spc="4" dirty="0">
                <a:latin typeface="Arial Unicode MS"/>
                <a:cs typeface="Arial Unicode MS"/>
              </a:rPr>
              <a:t>on</a:t>
            </a:r>
            <a:r>
              <a:rPr lang="en-US" sz="1235" spc="4" dirty="0">
                <a:latin typeface="Arial Unicode MS"/>
                <a:cs typeface="Arial Unicode MS"/>
              </a:rPr>
              <a:t> </a:t>
            </a:r>
            <a:r>
              <a:rPr sz="1235" spc="4" dirty="0">
                <a:latin typeface="Arial Unicode MS"/>
                <a:cs typeface="Arial Unicode MS"/>
              </a:rPr>
              <a:t>with </a:t>
            </a:r>
            <a:r>
              <a:rPr sz="1235" spc="-13" dirty="0">
                <a:latin typeface="Arial Unicode MS"/>
                <a:cs typeface="Arial Unicode MS"/>
              </a:rPr>
              <a:t>the </a:t>
            </a:r>
            <a:r>
              <a:rPr sz="1235" spc="-40" dirty="0">
                <a:latin typeface="Arial Unicode MS"/>
                <a:cs typeface="Arial Unicode MS"/>
              </a:rPr>
              <a:t>overall  </a:t>
            </a:r>
            <a:r>
              <a:rPr sz="1235" spc="-13" dirty="0">
                <a:latin typeface="Arial Unicode MS"/>
                <a:cs typeface="Arial Unicode MS"/>
              </a:rPr>
              <a:t>treatment</a:t>
            </a:r>
            <a:r>
              <a:rPr sz="1235" spc="-110" dirty="0">
                <a:latin typeface="Arial Unicode MS"/>
                <a:cs typeface="Arial Unicode MS"/>
              </a:rPr>
              <a:t> </a:t>
            </a:r>
            <a:r>
              <a:rPr sz="1235" spc="-53" dirty="0">
                <a:latin typeface="Arial Unicode MS"/>
                <a:cs typeface="Arial Unicode MS"/>
              </a:rPr>
              <a:t>experience</a:t>
            </a:r>
            <a:endParaRPr sz="1235" dirty="0">
              <a:latin typeface="Arial Unicode MS"/>
              <a:cs typeface="Arial Unicode MS"/>
            </a:endParaRPr>
          </a:p>
          <a:p>
            <a:pPr marL="11206">
              <a:lnSpc>
                <a:spcPts val="697"/>
              </a:lnSpc>
            </a:pPr>
            <a:r>
              <a:rPr sz="794" spc="-26" dirty="0">
                <a:latin typeface="Arial Unicode MS"/>
                <a:cs typeface="Arial Unicode MS"/>
              </a:rPr>
              <a:t>(Armitage </a:t>
            </a:r>
            <a:r>
              <a:rPr sz="794" spc="-9" dirty="0">
                <a:latin typeface="Arial Unicode MS"/>
                <a:cs typeface="Arial Unicode MS"/>
              </a:rPr>
              <a:t>at </a:t>
            </a:r>
            <a:r>
              <a:rPr sz="794" spc="-26" dirty="0">
                <a:latin typeface="Arial Unicode MS"/>
                <a:cs typeface="Arial Unicode MS"/>
              </a:rPr>
              <a:t>al.,</a:t>
            </a:r>
            <a:r>
              <a:rPr sz="794" spc="-106" dirty="0">
                <a:latin typeface="Arial Unicode MS"/>
                <a:cs typeface="Arial Unicode MS"/>
              </a:rPr>
              <a:t> </a:t>
            </a:r>
            <a:r>
              <a:rPr sz="794" spc="-40" dirty="0">
                <a:latin typeface="Arial Unicode MS"/>
                <a:cs typeface="Arial Unicode MS"/>
              </a:rPr>
              <a:t>2010)</a:t>
            </a:r>
            <a:endParaRPr sz="794" dirty="0">
              <a:latin typeface="Arial Unicode MS"/>
              <a:cs typeface="Arial Unicode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756679" y="2880780"/>
            <a:ext cx="1253378" cy="915521"/>
          </a:xfrm>
          <a:custGeom>
            <a:avLst/>
            <a:gdLst/>
            <a:ahLst/>
            <a:cxnLst/>
            <a:rect l="l" t="t" r="r" b="b"/>
            <a:pathLst>
              <a:path w="1420495" h="1037589">
                <a:moveTo>
                  <a:pt x="1065009" y="518515"/>
                </a:moveTo>
                <a:lnTo>
                  <a:pt x="355003" y="518515"/>
                </a:lnTo>
                <a:lnTo>
                  <a:pt x="355003" y="1037031"/>
                </a:lnTo>
                <a:lnTo>
                  <a:pt x="1065009" y="1037031"/>
                </a:lnTo>
                <a:lnTo>
                  <a:pt x="1065009" y="518515"/>
                </a:lnTo>
                <a:close/>
              </a:path>
              <a:path w="1420495" h="1037589">
                <a:moveTo>
                  <a:pt x="710006" y="0"/>
                </a:moveTo>
                <a:lnTo>
                  <a:pt x="0" y="518515"/>
                </a:lnTo>
                <a:lnTo>
                  <a:pt x="1420012" y="518515"/>
                </a:lnTo>
                <a:lnTo>
                  <a:pt x="710006" y="0"/>
                </a:lnTo>
                <a:close/>
              </a:path>
            </a:pathLst>
          </a:custGeom>
          <a:solidFill>
            <a:srgbClr val="00736D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6" name="object 16"/>
          <p:cNvSpPr/>
          <p:nvPr/>
        </p:nvSpPr>
        <p:spPr>
          <a:xfrm>
            <a:off x="5756686" y="3025311"/>
            <a:ext cx="1276818" cy="14038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7" name="object 17"/>
          <p:cNvSpPr/>
          <p:nvPr/>
        </p:nvSpPr>
        <p:spPr>
          <a:xfrm>
            <a:off x="7144104" y="3727226"/>
            <a:ext cx="1253378" cy="915521"/>
          </a:xfrm>
          <a:custGeom>
            <a:avLst/>
            <a:gdLst/>
            <a:ahLst/>
            <a:cxnLst/>
            <a:rect l="l" t="t" r="r" b="b"/>
            <a:pathLst>
              <a:path w="1420495" h="1037589">
                <a:moveTo>
                  <a:pt x="1065009" y="518515"/>
                </a:moveTo>
                <a:lnTo>
                  <a:pt x="355003" y="518515"/>
                </a:lnTo>
                <a:lnTo>
                  <a:pt x="355003" y="1037031"/>
                </a:lnTo>
                <a:lnTo>
                  <a:pt x="1065009" y="1037031"/>
                </a:lnTo>
                <a:lnTo>
                  <a:pt x="1065009" y="518515"/>
                </a:lnTo>
                <a:close/>
              </a:path>
              <a:path w="1420495" h="1037589">
                <a:moveTo>
                  <a:pt x="710006" y="0"/>
                </a:moveTo>
                <a:lnTo>
                  <a:pt x="0" y="518515"/>
                </a:lnTo>
                <a:lnTo>
                  <a:pt x="1420012" y="518515"/>
                </a:lnTo>
                <a:lnTo>
                  <a:pt x="710006" y="0"/>
                </a:lnTo>
                <a:close/>
              </a:path>
            </a:pathLst>
          </a:custGeom>
          <a:solidFill>
            <a:srgbClr val="00736D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8" name="object 18"/>
          <p:cNvSpPr/>
          <p:nvPr/>
        </p:nvSpPr>
        <p:spPr>
          <a:xfrm>
            <a:off x="7241443" y="3983033"/>
            <a:ext cx="1100731" cy="12102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9" name="object 19"/>
          <p:cNvSpPr/>
          <p:nvPr/>
        </p:nvSpPr>
        <p:spPr>
          <a:xfrm>
            <a:off x="4030172" y="3990447"/>
            <a:ext cx="1253378" cy="915521"/>
          </a:xfrm>
          <a:custGeom>
            <a:avLst/>
            <a:gdLst/>
            <a:ahLst/>
            <a:cxnLst/>
            <a:rect l="l" t="t" r="r" b="b"/>
            <a:pathLst>
              <a:path w="1420495" h="1037589">
                <a:moveTo>
                  <a:pt x="1065009" y="518515"/>
                </a:moveTo>
                <a:lnTo>
                  <a:pt x="355003" y="518515"/>
                </a:lnTo>
                <a:lnTo>
                  <a:pt x="355003" y="1037031"/>
                </a:lnTo>
                <a:lnTo>
                  <a:pt x="1065009" y="1037031"/>
                </a:lnTo>
                <a:lnTo>
                  <a:pt x="1065009" y="518515"/>
                </a:lnTo>
                <a:close/>
              </a:path>
              <a:path w="1420495" h="1037589">
                <a:moveTo>
                  <a:pt x="710006" y="0"/>
                </a:moveTo>
                <a:lnTo>
                  <a:pt x="0" y="518515"/>
                </a:lnTo>
                <a:lnTo>
                  <a:pt x="1420012" y="518515"/>
                </a:lnTo>
                <a:lnTo>
                  <a:pt x="710006" y="0"/>
                </a:lnTo>
                <a:close/>
              </a:path>
            </a:pathLst>
          </a:custGeom>
          <a:solidFill>
            <a:srgbClr val="00736D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0" name="object 20"/>
          <p:cNvSpPr/>
          <p:nvPr/>
        </p:nvSpPr>
        <p:spPr>
          <a:xfrm>
            <a:off x="3639869" y="2314496"/>
            <a:ext cx="2045253" cy="224870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 dirty="0"/>
          </a:p>
        </p:txBody>
      </p:sp>
    </p:spTree>
    <p:extLst>
      <p:ext uri="{BB962C8B-B14F-4D97-AF65-F5344CB8AC3E}">
        <p14:creationId xmlns:p14="http://schemas.microsoft.com/office/powerpoint/2010/main" val="2195344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0"/>
                </a:moveTo>
                <a:lnTo>
                  <a:pt x="9144000" y="0"/>
                </a:lnTo>
                <a:lnTo>
                  <a:pt x="9144000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75000"/>
              <a:alpha val="10198"/>
            </a:schemeClr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9144000" h="5146040">
                <a:moveTo>
                  <a:pt x="0" y="0"/>
                </a:moveTo>
                <a:lnTo>
                  <a:pt x="9143999" y="0"/>
                </a:lnTo>
                <a:lnTo>
                  <a:pt x="9143999" y="5145577"/>
                </a:lnTo>
                <a:lnTo>
                  <a:pt x="0" y="5145577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909452" y="765799"/>
            <a:ext cx="8373095" cy="688424"/>
          </a:xfrm>
          <a:prstGeom prst="rect">
            <a:avLst/>
          </a:prstGeom>
        </p:spPr>
        <p:txBody>
          <a:bodyPr vert="horz" wrap="square" lIns="0" tIns="11206" rIns="0" bIns="0" rtlCol="0" anchor="ctr">
            <a:spAutoFit/>
          </a:bodyPr>
          <a:lstStyle/>
          <a:p>
            <a:pPr marL="11206">
              <a:lnSpc>
                <a:spcPct val="100000"/>
              </a:lnSpc>
              <a:spcBef>
                <a:spcPts val="88"/>
              </a:spcBef>
            </a:pPr>
            <a:r>
              <a:rPr b="1" spc="-207" dirty="0">
                <a:solidFill>
                  <a:schemeClr val="accent2">
                    <a:lumMod val="75000"/>
                  </a:schemeClr>
                </a:solidFill>
              </a:rPr>
              <a:t>Is </a:t>
            </a:r>
            <a:r>
              <a:rPr b="1" spc="-199" dirty="0">
                <a:solidFill>
                  <a:schemeClr val="accent2">
                    <a:lumMod val="75000"/>
                  </a:schemeClr>
                </a:solidFill>
              </a:rPr>
              <a:t>Peer </a:t>
            </a:r>
            <a:r>
              <a:rPr b="1" spc="-202" dirty="0">
                <a:solidFill>
                  <a:schemeClr val="accent2">
                    <a:lumMod val="75000"/>
                  </a:schemeClr>
                </a:solidFill>
              </a:rPr>
              <a:t>Recovery </a:t>
            </a:r>
            <a:r>
              <a:rPr lang="en-US" b="1" spc="-247" dirty="0">
                <a:solidFill>
                  <a:schemeClr val="accent2">
                    <a:lumMod val="75000"/>
                  </a:schemeClr>
                </a:solidFill>
              </a:rPr>
              <a:t>Support</a:t>
            </a:r>
            <a:r>
              <a:rPr b="1" spc="-247" dirty="0">
                <a:solidFill>
                  <a:schemeClr val="accent2">
                    <a:lumMod val="75000"/>
                  </a:schemeClr>
                </a:solidFill>
              </a:rPr>
              <a:t> Eﬀec</a:t>
            </a:r>
            <a:r>
              <a:rPr lang="en-US" b="1" spc="-247" dirty="0">
                <a:solidFill>
                  <a:schemeClr val="accent2">
                    <a:lumMod val="75000"/>
                  </a:schemeClr>
                </a:solidFill>
              </a:rPr>
              <a:t>ti</a:t>
            </a:r>
            <a:r>
              <a:rPr b="1" spc="-247" dirty="0">
                <a:solidFill>
                  <a:schemeClr val="accent2">
                    <a:lumMod val="75000"/>
                  </a:schemeClr>
                </a:solidFill>
              </a:rPr>
              <a:t>ve?</a:t>
            </a:r>
            <a:r>
              <a:rPr b="1" spc="19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b="1" spc="-154" dirty="0">
                <a:solidFill>
                  <a:schemeClr val="accent2">
                    <a:lumMod val="75000"/>
                  </a:schemeClr>
                </a:solidFill>
              </a:rPr>
              <a:t>cont.</a:t>
            </a:r>
            <a:endParaRPr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70644" y="1716436"/>
            <a:ext cx="8250712" cy="829164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marR="4483">
              <a:lnSpc>
                <a:spcPct val="98200"/>
              </a:lnSpc>
              <a:spcBef>
                <a:spcPts val="115"/>
              </a:spcBef>
            </a:pPr>
            <a:r>
              <a:rPr spc="-75" dirty="0">
                <a:latin typeface="Arial Unicode MS"/>
                <a:cs typeface="Arial Unicode MS"/>
              </a:rPr>
              <a:t>Emerging </a:t>
            </a:r>
            <a:r>
              <a:rPr spc="-62" dirty="0">
                <a:latin typeface="Arial Unicode MS"/>
                <a:cs typeface="Arial Unicode MS"/>
              </a:rPr>
              <a:t>research </a:t>
            </a:r>
            <a:r>
              <a:rPr spc="-49" dirty="0">
                <a:latin typeface="Arial Unicode MS"/>
                <a:cs typeface="Arial Unicode MS"/>
              </a:rPr>
              <a:t>indicates </a:t>
            </a:r>
            <a:r>
              <a:rPr dirty="0">
                <a:latin typeface="Arial Unicode MS"/>
                <a:cs typeface="Arial Unicode MS"/>
              </a:rPr>
              <a:t>that </a:t>
            </a:r>
            <a:r>
              <a:rPr spc="-49" dirty="0">
                <a:latin typeface="Arial Unicode MS"/>
                <a:cs typeface="Arial Unicode MS"/>
              </a:rPr>
              <a:t>peer recovery </a:t>
            </a:r>
            <a:r>
              <a:rPr spc="-62" dirty="0">
                <a:latin typeface="Arial Unicode MS"/>
                <a:cs typeface="Arial Unicode MS"/>
              </a:rPr>
              <a:t>coaching </a:t>
            </a:r>
            <a:r>
              <a:rPr spc="-53" dirty="0">
                <a:latin typeface="Arial Unicode MS"/>
                <a:cs typeface="Arial Unicode MS"/>
              </a:rPr>
              <a:t>holds </a:t>
            </a:r>
            <a:r>
              <a:rPr spc="-49" dirty="0">
                <a:latin typeface="Arial Unicode MS"/>
                <a:cs typeface="Arial Unicode MS"/>
              </a:rPr>
              <a:t>promise </a:t>
            </a:r>
            <a:r>
              <a:rPr dirty="0">
                <a:latin typeface="Arial Unicode MS"/>
                <a:cs typeface="Arial Unicode MS"/>
              </a:rPr>
              <a:t>for </a:t>
            </a:r>
            <a:r>
              <a:rPr spc="-13" dirty="0">
                <a:latin typeface="Arial Unicode MS"/>
                <a:cs typeface="Arial Unicode MS"/>
              </a:rPr>
              <a:t>supporIng </a:t>
            </a:r>
            <a:r>
              <a:rPr spc="-49" dirty="0">
                <a:latin typeface="Arial Unicode MS"/>
                <a:cs typeface="Arial Unicode MS"/>
              </a:rPr>
              <a:t>recovery </a:t>
            </a:r>
            <a:r>
              <a:rPr spc="-13" dirty="0">
                <a:latin typeface="Arial Unicode MS"/>
                <a:cs typeface="Arial Unicode MS"/>
              </a:rPr>
              <a:t>from </a:t>
            </a:r>
            <a:r>
              <a:rPr spc="-71" dirty="0">
                <a:latin typeface="Arial Unicode MS"/>
                <a:cs typeface="Arial Unicode MS"/>
              </a:rPr>
              <a:t>substance </a:t>
            </a:r>
            <a:r>
              <a:rPr spc="-88" dirty="0">
                <a:latin typeface="Arial Unicode MS"/>
                <a:cs typeface="Arial Unicode MS"/>
              </a:rPr>
              <a:t>use </a:t>
            </a:r>
            <a:r>
              <a:rPr spc="-49" dirty="0">
                <a:latin typeface="Arial Unicode MS"/>
                <a:cs typeface="Arial Unicode MS"/>
              </a:rPr>
              <a:t>disorders. </a:t>
            </a:r>
            <a:r>
              <a:rPr spc="-88" dirty="0">
                <a:latin typeface="Arial Unicode MS"/>
                <a:cs typeface="Arial Unicode MS"/>
              </a:rPr>
              <a:t>Taken </a:t>
            </a:r>
            <a:r>
              <a:rPr spc="-119" dirty="0">
                <a:latin typeface="Arial Unicode MS"/>
                <a:cs typeface="Arial Unicode MS"/>
              </a:rPr>
              <a:t>as </a:t>
            </a:r>
            <a:r>
              <a:rPr spc="-97" dirty="0">
                <a:latin typeface="Arial Unicode MS"/>
                <a:cs typeface="Arial Unicode MS"/>
              </a:rPr>
              <a:t>a </a:t>
            </a:r>
            <a:r>
              <a:rPr spc="-31" dirty="0">
                <a:latin typeface="Arial Unicode MS"/>
                <a:cs typeface="Arial Unicode MS"/>
              </a:rPr>
              <a:t>whole, </a:t>
            </a:r>
            <a:r>
              <a:rPr spc="-13" dirty="0">
                <a:latin typeface="Arial Unicode MS"/>
                <a:cs typeface="Arial Unicode MS"/>
              </a:rPr>
              <a:t>the </a:t>
            </a:r>
            <a:r>
              <a:rPr spc="-22" dirty="0">
                <a:latin typeface="Arial Unicode MS"/>
                <a:cs typeface="Arial Unicode MS"/>
              </a:rPr>
              <a:t>current </a:t>
            </a:r>
            <a:r>
              <a:rPr spc="-49" dirty="0">
                <a:latin typeface="Arial Unicode MS"/>
                <a:cs typeface="Arial Unicode MS"/>
              </a:rPr>
              <a:t>body </a:t>
            </a:r>
            <a:r>
              <a:rPr spc="-4" dirty="0">
                <a:latin typeface="Arial Unicode MS"/>
                <a:cs typeface="Arial Unicode MS"/>
              </a:rPr>
              <a:t>of </a:t>
            </a:r>
            <a:r>
              <a:rPr spc="-62" dirty="0">
                <a:latin typeface="Arial Unicode MS"/>
                <a:cs typeface="Arial Unicode MS"/>
              </a:rPr>
              <a:t>research </a:t>
            </a:r>
            <a:r>
              <a:rPr spc="-88" dirty="0">
                <a:latin typeface="Arial Unicode MS"/>
                <a:cs typeface="Arial Unicode MS"/>
              </a:rPr>
              <a:t>suggests </a:t>
            </a:r>
            <a:r>
              <a:rPr dirty="0">
                <a:latin typeface="Arial Unicode MS"/>
                <a:cs typeface="Arial Unicode MS"/>
              </a:rPr>
              <a:t>that </a:t>
            </a:r>
            <a:r>
              <a:rPr spc="-49" dirty="0">
                <a:latin typeface="Arial Unicode MS"/>
                <a:cs typeface="Arial Unicode MS"/>
              </a:rPr>
              <a:t>people receiving  peer recovery </a:t>
            </a:r>
            <a:r>
              <a:rPr spc="-35" dirty="0">
                <a:latin typeface="Arial Unicode MS"/>
                <a:cs typeface="Arial Unicode MS"/>
              </a:rPr>
              <a:t>support </a:t>
            </a:r>
            <a:r>
              <a:rPr spc="-66" dirty="0">
                <a:latin typeface="Arial Unicode MS"/>
                <a:cs typeface="Arial Unicode MS"/>
              </a:rPr>
              <a:t>may</a:t>
            </a:r>
            <a:r>
              <a:rPr spc="-141" dirty="0">
                <a:latin typeface="Arial Unicode MS"/>
                <a:cs typeface="Arial Unicode MS"/>
              </a:rPr>
              <a:t> </a:t>
            </a:r>
            <a:r>
              <a:rPr spc="-49" dirty="0">
                <a:latin typeface="Arial Unicode MS"/>
                <a:cs typeface="Arial Unicode MS"/>
              </a:rPr>
              <a:t>experience:</a:t>
            </a:r>
            <a:endParaRPr dirty="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90148" y="3527185"/>
            <a:ext cx="1253378" cy="915521"/>
          </a:xfrm>
          <a:custGeom>
            <a:avLst/>
            <a:gdLst/>
            <a:ahLst/>
            <a:cxnLst/>
            <a:rect l="l" t="t" r="r" b="b"/>
            <a:pathLst>
              <a:path w="1420495" h="1037589">
                <a:moveTo>
                  <a:pt x="1420012" y="518515"/>
                </a:moveTo>
                <a:lnTo>
                  <a:pt x="0" y="518515"/>
                </a:lnTo>
                <a:lnTo>
                  <a:pt x="710006" y="1037031"/>
                </a:lnTo>
                <a:lnTo>
                  <a:pt x="1420012" y="518515"/>
                </a:lnTo>
                <a:close/>
              </a:path>
              <a:path w="1420495" h="1037589">
                <a:moveTo>
                  <a:pt x="1065009" y="0"/>
                </a:moveTo>
                <a:lnTo>
                  <a:pt x="355003" y="0"/>
                </a:lnTo>
                <a:lnTo>
                  <a:pt x="355003" y="518515"/>
                </a:lnTo>
                <a:lnTo>
                  <a:pt x="1065009" y="518515"/>
                </a:lnTo>
                <a:lnTo>
                  <a:pt x="1065009" y="0"/>
                </a:lnTo>
                <a:close/>
              </a:path>
            </a:pathLst>
          </a:custGeom>
          <a:solidFill>
            <a:srgbClr val="00736D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7" name="object 7"/>
          <p:cNvSpPr/>
          <p:nvPr/>
        </p:nvSpPr>
        <p:spPr>
          <a:xfrm>
            <a:off x="2657982" y="3012891"/>
            <a:ext cx="917277" cy="10085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8" name="object 8"/>
          <p:cNvSpPr/>
          <p:nvPr/>
        </p:nvSpPr>
        <p:spPr>
          <a:xfrm>
            <a:off x="4410291" y="3991755"/>
            <a:ext cx="1253378" cy="915521"/>
          </a:xfrm>
          <a:custGeom>
            <a:avLst/>
            <a:gdLst/>
            <a:ahLst/>
            <a:cxnLst/>
            <a:rect l="l" t="t" r="r" b="b"/>
            <a:pathLst>
              <a:path w="1420495" h="1037589">
                <a:moveTo>
                  <a:pt x="1420012" y="518515"/>
                </a:moveTo>
                <a:lnTo>
                  <a:pt x="0" y="518515"/>
                </a:lnTo>
                <a:lnTo>
                  <a:pt x="710006" y="1037031"/>
                </a:lnTo>
                <a:lnTo>
                  <a:pt x="1420012" y="518515"/>
                </a:lnTo>
                <a:close/>
              </a:path>
              <a:path w="1420495" h="1037589">
                <a:moveTo>
                  <a:pt x="1065009" y="0"/>
                </a:moveTo>
                <a:lnTo>
                  <a:pt x="355003" y="0"/>
                </a:lnTo>
                <a:lnTo>
                  <a:pt x="355003" y="518515"/>
                </a:lnTo>
                <a:lnTo>
                  <a:pt x="1065009" y="518515"/>
                </a:lnTo>
                <a:lnTo>
                  <a:pt x="1065009" y="0"/>
                </a:lnTo>
                <a:close/>
              </a:path>
            </a:pathLst>
          </a:custGeom>
          <a:solidFill>
            <a:srgbClr val="00736D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9" name="object 9"/>
          <p:cNvSpPr/>
          <p:nvPr/>
        </p:nvSpPr>
        <p:spPr>
          <a:xfrm>
            <a:off x="4486614" y="3282825"/>
            <a:ext cx="1100731" cy="12102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0" name="object 10"/>
          <p:cNvSpPr/>
          <p:nvPr/>
        </p:nvSpPr>
        <p:spPr>
          <a:xfrm>
            <a:off x="6392277" y="3716246"/>
            <a:ext cx="1253378" cy="915521"/>
          </a:xfrm>
          <a:custGeom>
            <a:avLst/>
            <a:gdLst/>
            <a:ahLst/>
            <a:cxnLst/>
            <a:rect l="l" t="t" r="r" b="b"/>
            <a:pathLst>
              <a:path w="1420495" h="1037589">
                <a:moveTo>
                  <a:pt x="1420012" y="518515"/>
                </a:moveTo>
                <a:lnTo>
                  <a:pt x="0" y="518515"/>
                </a:lnTo>
                <a:lnTo>
                  <a:pt x="710006" y="1037031"/>
                </a:lnTo>
                <a:lnTo>
                  <a:pt x="1420012" y="518515"/>
                </a:lnTo>
                <a:close/>
              </a:path>
              <a:path w="1420495" h="1037589">
                <a:moveTo>
                  <a:pt x="1065009" y="0"/>
                </a:moveTo>
                <a:lnTo>
                  <a:pt x="355003" y="0"/>
                </a:lnTo>
                <a:lnTo>
                  <a:pt x="355003" y="518515"/>
                </a:lnTo>
                <a:lnTo>
                  <a:pt x="1065009" y="518515"/>
                </a:lnTo>
                <a:lnTo>
                  <a:pt x="1065009" y="0"/>
                </a:lnTo>
                <a:close/>
              </a:path>
            </a:pathLst>
          </a:custGeom>
          <a:solidFill>
            <a:srgbClr val="00736D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1" name="object 11"/>
          <p:cNvSpPr/>
          <p:nvPr/>
        </p:nvSpPr>
        <p:spPr>
          <a:xfrm>
            <a:off x="6515337" y="2963774"/>
            <a:ext cx="1100726" cy="12102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4" name="object 14"/>
          <p:cNvSpPr/>
          <p:nvPr/>
        </p:nvSpPr>
        <p:spPr>
          <a:xfrm>
            <a:off x="8677742" y="3593715"/>
            <a:ext cx="1253378" cy="915521"/>
          </a:xfrm>
          <a:custGeom>
            <a:avLst/>
            <a:gdLst/>
            <a:ahLst/>
            <a:cxnLst/>
            <a:rect l="l" t="t" r="r" b="b"/>
            <a:pathLst>
              <a:path w="1420495" h="1037589">
                <a:moveTo>
                  <a:pt x="1420012" y="518515"/>
                </a:moveTo>
                <a:lnTo>
                  <a:pt x="0" y="518515"/>
                </a:lnTo>
                <a:lnTo>
                  <a:pt x="710006" y="1037031"/>
                </a:lnTo>
                <a:lnTo>
                  <a:pt x="1420012" y="518515"/>
                </a:lnTo>
                <a:close/>
              </a:path>
              <a:path w="1420495" h="1037589">
                <a:moveTo>
                  <a:pt x="1065009" y="0"/>
                </a:moveTo>
                <a:lnTo>
                  <a:pt x="355003" y="0"/>
                </a:lnTo>
                <a:lnTo>
                  <a:pt x="355003" y="518515"/>
                </a:lnTo>
                <a:lnTo>
                  <a:pt x="1065009" y="518515"/>
                </a:lnTo>
                <a:lnTo>
                  <a:pt x="1065009" y="0"/>
                </a:lnTo>
                <a:close/>
              </a:path>
            </a:pathLst>
          </a:custGeom>
          <a:solidFill>
            <a:srgbClr val="00736D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5" name="object 15"/>
          <p:cNvSpPr/>
          <p:nvPr/>
        </p:nvSpPr>
        <p:spPr>
          <a:xfrm>
            <a:off x="8928625" y="2895095"/>
            <a:ext cx="1100736" cy="121023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6" name="object 16"/>
          <p:cNvSpPr txBox="1"/>
          <p:nvPr/>
        </p:nvSpPr>
        <p:spPr>
          <a:xfrm>
            <a:off x="6712697" y="4631767"/>
            <a:ext cx="898151" cy="655515"/>
          </a:xfrm>
          <a:prstGeom prst="rect">
            <a:avLst/>
          </a:prstGeom>
        </p:spPr>
        <p:txBody>
          <a:bodyPr vert="horz" wrap="square" lIns="0" tIns="24652" rIns="0" bIns="0" rtlCol="0">
            <a:spAutoFit/>
          </a:bodyPr>
          <a:lstStyle/>
          <a:p>
            <a:pPr marL="11206" marR="52670">
              <a:lnSpc>
                <a:spcPts val="1412"/>
              </a:lnSpc>
              <a:spcBef>
                <a:spcPts val="193"/>
              </a:spcBef>
            </a:pPr>
            <a:r>
              <a:rPr sz="1235" spc="-84" dirty="0">
                <a:latin typeface="Arial Unicode MS"/>
                <a:cs typeface="Arial Unicode MS"/>
              </a:rPr>
              <a:t>Reduced  </a:t>
            </a:r>
            <a:r>
              <a:rPr sz="1235" spc="-57" dirty="0">
                <a:latin typeface="Arial Unicode MS"/>
                <a:cs typeface="Arial Unicode MS"/>
              </a:rPr>
              <a:t>recurrence</a:t>
            </a:r>
            <a:r>
              <a:rPr sz="1235" spc="-101" dirty="0">
                <a:latin typeface="Arial Unicode MS"/>
                <a:cs typeface="Arial Unicode MS"/>
              </a:rPr>
              <a:t> </a:t>
            </a:r>
            <a:r>
              <a:rPr sz="1235" spc="-44" dirty="0">
                <a:latin typeface="Arial Unicode MS"/>
                <a:cs typeface="Arial Unicode MS"/>
              </a:rPr>
              <a:t>rates</a:t>
            </a:r>
            <a:endParaRPr sz="1235" dirty="0">
              <a:latin typeface="Arial Unicode MS"/>
              <a:cs typeface="Arial Unicode MS"/>
            </a:endParaRPr>
          </a:p>
          <a:p>
            <a:pPr marL="11206">
              <a:lnSpc>
                <a:spcPts val="702"/>
              </a:lnSpc>
            </a:pPr>
            <a:r>
              <a:rPr sz="794" spc="-31" dirty="0">
                <a:latin typeface="Arial Unicode MS"/>
                <a:cs typeface="Arial Unicode MS"/>
              </a:rPr>
              <a:t>(Boisvert </a:t>
            </a:r>
            <a:r>
              <a:rPr sz="794" spc="-4" dirty="0">
                <a:latin typeface="Arial Unicode MS"/>
                <a:cs typeface="Arial Unicode MS"/>
              </a:rPr>
              <a:t>et </a:t>
            </a:r>
            <a:r>
              <a:rPr sz="794" spc="-26" dirty="0">
                <a:latin typeface="Arial Unicode MS"/>
                <a:cs typeface="Arial Unicode MS"/>
              </a:rPr>
              <a:t>al.,</a:t>
            </a:r>
            <a:r>
              <a:rPr sz="794" spc="-132" dirty="0">
                <a:latin typeface="Arial Unicode MS"/>
                <a:cs typeface="Arial Unicode MS"/>
              </a:rPr>
              <a:t> </a:t>
            </a:r>
            <a:r>
              <a:rPr sz="794" spc="-40" dirty="0">
                <a:latin typeface="Arial Unicode MS"/>
                <a:cs typeface="Arial Unicode MS"/>
              </a:rPr>
              <a:t>2008)</a:t>
            </a:r>
            <a:endParaRPr sz="794" dirty="0">
              <a:latin typeface="Arial Unicode MS"/>
              <a:cs typeface="Arial Unicode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802097" y="4539133"/>
            <a:ext cx="1231526" cy="935398"/>
          </a:xfrm>
          <a:prstGeom prst="rect">
            <a:avLst/>
          </a:prstGeom>
        </p:spPr>
        <p:txBody>
          <a:bodyPr vert="horz" wrap="square" lIns="0" tIns="24652" rIns="0" bIns="0" rtlCol="0">
            <a:spAutoFit/>
          </a:bodyPr>
          <a:lstStyle/>
          <a:p>
            <a:pPr marL="11206" marR="313221">
              <a:lnSpc>
                <a:spcPts val="1412"/>
              </a:lnSpc>
              <a:spcBef>
                <a:spcPts val="193"/>
              </a:spcBef>
            </a:pPr>
            <a:r>
              <a:rPr sz="1235" spc="-84" dirty="0">
                <a:latin typeface="Arial Unicode MS"/>
                <a:cs typeface="Arial Unicode MS"/>
              </a:rPr>
              <a:t>Reduced  </a:t>
            </a:r>
            <a:r>
              <a:rPr sz="1235" spc="-71" dirty="0">
                <a:latin typeface="Arial Unicode MS"/>
                <a:cs typeface="Arial Unicode MS"/>
              </a:rPr>
              <a:t>substance</a:t>
            </a:r>
            <a:r>
              <a:rPr sz="1235" spc="-110" dirty="0">
                <a:latin typeface="Arial Unicode MS"/>
                <a:cs typeface="Arial Unicode MS"/>
              </a:rPr>
              <a:t> </a:t>
            </a:r>
            <a:r>
              <a:rPr sz="1235" spc="-88" dirty="0">
                <a:latin typeface="Arial Unicode MS"/>
                <a:cs typeface="Arial Unicode MS"/>
              </a:rPr>
              <a:t>use</a:t>
            </a:r>
            <a:endParaRPr sz="1235">
              <a:latin typeface="Arial Unicode MS"/>
              <a:cs typeface="Arial Unicode MS"/>
            </a:endParaRPr>
          </a:p>
          <a:p>
            <a:pPr marL="11206">
              <a:lnSpc>
                <a:spcPts val="675"/>
              </a:lnSpc>
            </a:pPr>
            <a:r>
              <a:rPr sz="794" spc="-31" dirty="0">
                <a:latin typeface="Arial Unicode MS"/>
                <a:cs typeface="Arial Unicode MS"/>
              </a:rPr>
              <a:t>(Bernstein, </a:t>
            </a:r>
            <a:r>
              <a:rPr sz="794" spc="-4" dirty="0">
                <a:latin typeface="Arial Unicode MS"/>
                <a:cs typeface="Arial Unicode MS"/>
              </a:rPr>
              <a:t>et </a:t>
            </a:r>
            <a:r>
              <a:rPr sz="794" spc="-26" dirty="0">
                <a:latin typeface="Arial Unicode MS"/>
                <a:cs typeface="Arial Unicode MS"/>
              </a:rPr>
              <a:t>al., </a:t>
            </a:r>
            <a:r>
              <a:rPr sz="794" spc="-35" dirty="0">
                <a:latin typeface="Arial Unicode MS"/>
                <a:cs typeface="Arial Unicode MS"/>
              </a:rPr>
              <a:t>2005;</a:t>
            </a:r>
            <a:r>
              <a:rPr sz="794" spc="-132" dirty="0">
                <a:latin typeface="Arial Unicode MS"/>
                <a:cs typeface="Arial Unicode MS"/>
              </a:rPr>
              <a:t> </a:t>
            </a:r>
            <a:r>
              <a:rPr sz="794" spc="-49" dirty="0">
                <a:latin typeface="Arial Unicode MS"/>
                <a:cs typeface="Arial Unicode MS"/>
              </a:rPr>
              <a:t>Boyd</a:t>
            </a:r>
            <a:endParaRPr sz="794">
              <a:latin typeface="Arial Unicode MS"/>
              <a:cs typeface="Arial Unicode MS"/>
            </a:endParaRPr>
          </a:p>
          <a:p>
            <a:pPr marL="11206" marR="4483">
              <a:lnSpc>
                <a:spcPts val="909"/>
              </a:lnSpc>
              <a:spcBef>
                <a:spcPts val="44"/>
              </a:spcBef>
            </a:pPr>
            <a:r>
              <a:rPr sz="794" spc="-4" dirty="0">
                <a:latin typeface="Arial Unicode MS"/>
                <a:cs typeface="Arial Unicode MS"/>
              </a:rPr>
              <a:t>et </a:t>
            </a:r>
            <a:r>
              <a:rPr sz="794" spc="-26" dirty="0">
                <a:latin typeface="Arial Unicode MS"/>
                <a:cs typeface="Arial Unicode MS"/>
              </a:rPr>
              <a:t>al., </a:t>
            </a:r>
            <a:r>
              <a:rPr sz="794" spc="-35" dirty="0">
                <a:latin typeface="Arial Unicode MS"/>
                <a:cs typeface="Arial Unicode MS"/>
              </a:rPr>
              <a:t>2005; </a:t>
            </a:r>
            <a:r>
              <a:rPr sz="794" spc="-53" dirty="0">
                <a:latin typeface="Arial Unicode MS"/>
                <a:cs typeface="Arial Unicode MS"/>
              </a:rPr>
              <a:t>Kamon </a:t>
            </a:r>
            <a:r>
              <a:rPr sz="794" spc="9" dirty="0">
                <a:latin typeface="Arial Unicode MS"/>
                <a:cs typeface="Arial Unicode MS"/>
              </a:rPr>
              <a:t>&amp;</a:t>
            </a:r>
            <a:r>
              <a:rPr sz="794" spc="-124" dirty="0">
                <a:latin typeface="Arial Unicode MS"/>
                <a:cs typeface="Arial Unicode MS"/>
              </a:rPr>
              <a:t> </a:t>
            </a:r>
            <a:r>
              <a:rPr sz="794" spc="-35" dirty="0">
                <a:latin typeface="Arial Unicode MS"/>
                <a:cs typeface="Arial Unicode MS"/>
              </a:rPr>
              <a:t>Turner,  2013; </a:t>
            </a:r>
            <a:r>
              <a:rPr sz="794" spc="-26" dirty="0">
                <a:latin typeface="Arial Unicode MS"/>
                <a:cs typeface="Arial Unicode MS"/>
              </a:rPr>
              <a:t>Mangrum, </a:t>
            </a:r>
            <a:r>
              <a:rPr sz="794" spc="-35" dirty="0">
                <a:latin typeface="Arial Unicode MS"/>
                <a:cs typeface="Arial Unicode MS"/>
              </a:rPr>
              <a:t>2008;  </a:t>
            </a:r>
            <a:r>
              <a:rPr sz="794" spc="-40" dirty="0">
                <a:latin typeface="Arial Unicode MS"/>
                <a:cs typeface="Arial Unicode MS"/>
              </a:rPr>
              <a:t>O’Connell, </a:t>
            </a:r>
            <a:r>
              <a:rPr sz="794" spc="-53" dirty="0">
                <a:latin typeface="Arial Unicode MS"/>
                <a:cs typeface="Arial Unicode MS"/>
              </a:rPr>
              <a:t>ND; </a:t>
            </a:r>
            <a:r>
              <a:rPr sz="794" spc="-49" dirty="0">
                <a:latin typeface="Arial Unicode MS"/>
                <a:cs typeface="Arial Unicode MS"/>
              </a:rPr>
              <a:t>Rowe, </a:t>
            </a:r>
            <a:r>
              <a:rPr sz="794" spc="-4" dirty="0">
                <a:latin typeface="Arial Unicode MS"/>
                <a:cs typeface="Arial Unicode MS"/>
              </a:rPr>
              <a:t>et </a:t>
            </a:r>
            <a:r>
              <a:rPr sz="794" spc="-26" dirty="0">
                <a:latin typeface="Arial Unicode MS"/>
                <a:cs typeface="Arial Unicode MS"/>
              </a:rPr>
              <a:t>al.,  </a:t>
            </a:r>
            <a:r>
              <a:rPr sz="794" spc="-35" dirty="0">
                <a:latin typeface="Arial Unicode MS"/>
                <a:cs typeface="Arial Unicode MS"/>
              </a:rPr>
              <a:t>2007; </a:t>
            </a:r>
            <a:r>
              <a:rPr sz="794" spc="-26" dirty="0">
                <a:latin typeface="Arial Unicode MS"/>
                <a:cs typeface="Arial Unicode MS"/>
              </a:rPr>
              <a:t>Armitage </a:t>
            </a:r>
            <a:r>
              <a:rPr sz="794" spc="-9" dirty="0">
                <a:latin typeface="Arial Unicode MS"/>
                <a:cs typeface="Arial Unicode MS"/>
              </a:rPr>
              <a:t>at </a:t>
            </a:r>
            <a:r>
              <a:rPr sz="794" spc="-26" dirty="0">
                <a:latin typeface="Arial Unicode MS"/>
                <a:cs typeface="Arial Unicode MS"/>
              </a:rPr>
              <a:t>al.,</a:t>
            </a:r>
            <a:r>
              <a:rPr sz="794" spc="-137" dirty="0">
                <a:latin typeface="Arial Unicode MS"/>
                <a:cs typeface="Arial Unicode MS"/>
              </a:rPr>
              <a:t> </a:t>
            </a:r>
            <a:r>
              <a:rPr sz="794" spc="-40" dirty="0">
                <a:latin typeface="Arial Unicode MS"/>
                <a:cs typeface="Arial Unicode MS"/>
              </a:rPr>
              <a:t>2010)</a:t>
            </a:r>
            <a:endParaRPr sz="794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03632" y="4482889"/>
            <a:ext cx="818590" cy="948222"/>
          </a:xfrm>
          <a:prstGeom prst="rect">
            <a:avLst/>
          </a:prstGeom>
        </p:spPr>
        <p:txBody>
          <a:bodyPr vert="horz" wrap="square" lIns="0" tIns="24652" rIns="0" bIns="0" rtlCol="0">
            <a:spAutoFit/>
          </a:bodyPr>
          <a:lstStyle/>
          <a:p>
            <a:pPr marL="11206" marR="4483">
              <a:lnSpc>
                <a:spcPts val="1412"/>
              </a:lnSpc>
              <a:spcBef>
                <a:spcPts val="193"/>
              </a:spcBef>
            </a:pPr>
            <a:r>
              <a:rPr sz="1235" spc="-84" dirty="0">
                <a:latin typeface="Arial Unicode MS"/>
                <a:cs typeface="Arial Unicode MS"/>
              </a:rPr>
              <a:t>Decreased  </a:t>
            </a:r>
            <a:r>
              <a:rPr sz="1235" spc="-31" dirty="0">
                <a:latin typeface="Arial Unicode MS"/>
                <a:cs typeface="Arial Unicode MS"/>
              </a:rPr>
              <a:t>criminal  </a:t>
            </a:r>
            <a:r>
              <a:rPr sz="1235" spc="-4" dirty="0">
                <a:latin typeface="Arial Unicode MS"/>
                <a:cs typeface="Arial Unicode MS"/>
              </a:rPr>
              <a:t>jusIce  </a:t>
            </a:r>
            <a:r>
              <a:rPr sz="1235" spc="-35" dirty="0">
                <a:latin typeface="Arial Unicode MS"/>
                <a:cs typeface="Arial Unicode MS"/>
              </a:rPr>
              <a:t>involv</a:t>
            </a:r>
            <a:r>
              <a:rPr sz="1235" spc="-53" dirty="0">
                <a:latin typeface="Arial Unicode MS"/>
                <a:cs typeface="Arial Unicode MS"/>
              </a:rPr>
              <a:t>e</a:t>
            </a:r>
            <a:r>
              <a:rPr sz="1235" spc="-22" dirty="0">
                <a:latin typeface="Arial Unicode MS"/>
                <a:cs typeface="Arial Unicode MS"/>
              </a:rPr>
              <a:t>ment</a:t>
            </a:r>
            <a:endParaRPr sz="1235" dirty="0">
              <a:latin typeface="Arial Unicode MS"/>
              <a:cs typeface="Arial Unicode MS"/>
            </a:endParaRPr>
          </a:p>
          <a:p>
            <a:pPr marL="11206">
              <a:lnSpc>
                <a:spcPts val="671"/>
              </a:lnSpc>
            </a:pPr>
            <a:r>
              <a:rPr sz="794" spc="-44" dirty="0">
                <a:latin typeface="Arial Unicode MS"/>
                <a:cs typeface="Arial Unicode MS"/>
              </a:rPr>
              <a:t>(Rowe, </a:t>
            </a:r>
            <a:r>
              <a:rPr sz="794" spc="-4" dirty="0">
                <a:latin typeface="Arial Unicode MS"/>
                <a:cs typeface="Arial Unicode MS"/>
              </a:rPr>
              <a:t>et </a:t>
            </a:r>
            <a:r>
              <a:rPr sz="794" spc="-26" dirty="0">
                <a:latin typeface="Arial Unicode MS"/>
                <a:cs typeface="Arial Unicode MS"/>
              </a:rPr>
              <a:t>al.,</a:t>
            </a:r>
            <a:r>
              <a:rPr sz="794" spc="-146" dirty="0">
                <a:latin typeface="Arial Unicode MS"/>
                <a:cs typeface="Arial Unicode MS"/>
              </a:rPr>
              <a:t> </a:t>
            </a:r>
            <a:r>
              <a:rPr sz="794" spc="-35" dirty="0">
                <a:latin typeface="Arial Unicode MS"/>
                <a:cs typeface="Arial Unicode MS"/>
              </a:rPr>
              <a:t>2007;</a:t>
            </a:r>
            <a:endParaRPr sz="794" dirty="0">
              <a:latin typeface="Arial Unicode MS"/>
              <a:cs typeface="Arial Unicode MS"/>
            </a:endParaRPr>
          </a:p>
          <a:p>
            <a:pPr marL="11206">
              <a:lnSpc>
                <a:spcPts val="931"/>
              </a:lnSpc>
            </a:pPr>
            <a:r>
              <a:rPr sz="794" spc="-26" dirty="0">
                <a:latin typeface="Arial Unicode MS"/>
                <a:cs typeface="Arial Unicode MS"/>
              </a:rPr>
              <a:t>Mangrum,</a:t>
            </a:r>
            <a:r>
              <a:rPr sz="794" spc="-53" dirty="0">
                <a:latin typeface="Arial Unicode MS"/>
                <a:cs typeface="Arial Unicode MS"/>
              </a:rPr>
              <a:t> </a:t>
            </a:r>
            <a:r>
              <a:rPr sz="794" spc="-40" dirty="0">
                <a:latin typeface="Arial Unicode MS"/>
                <a:cs typeface="Arial Unicode MS"/>
              </a:rPr>
              <a:t>2008)</a:t>
            </a:r>
            <a:endParaRPr sz="794" dirty="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27154" y="4907276"/>
            <a:ext cx="1436593" cy="475978"/>
          </a:xfrm>
          <a:prstGeom prst="rect">
            <a:avLst/>
          </a:prstGeom>
        </p:spPr>
        <p:txBody>
          <a:bodyPr vert="horz" wrap="square" lIns="0" tIns="24652" rIns="0" bIns="0" rtlCol="0">
            <a:spAutoFit/>
          </a:bodyPr>
          <a:lstStyle/>
          <a:p>
            <a:pPr marL="11206" marR="4483">
              <a:lnSpc>
                <a:spcPts val="1412"/>
              </a:lnSpc>
              <a:spcBef>
                <a:spcPts val="193"/>
              </a:spcBef>
            </a:pPr>
            <a:r>
              <a:rPr sz="1235" spc="-84" dirty="0">
                <a:latin typeface="Arial Unicode MS"/>
                <a:cs typeface="Arial Unicode MS"/>
              </a:rPr>
              <a:t>Decreased </a:t>
            </a:r>
            <a:r>
              <a:rPr sz="1235" spc="-62" dirty="0">
                <a:latin typeface="Arial Unicode MS"/>
                <a:cs typeface="Arial Unicode MS"/>
              </a:rPr>
              <a:t>emergency  service</a:t>
            </a:r>
            <a:r>
              <a:rPr sz="1235" spc="-79" dirty="0">
                <a:latin typeface="Arial Unicode MS"/>
                <a:cs typeface="Arial Unicode MS"/>
              </a:rPr>
              <a:t> </a:t>
            </a:r>
            <a:r>
              <a:rPr sz="1235" spc="35" dirty="0">
                <a:latin typeface="Arial Unicode MS"/>
                <a:cs typeface="Arial Unicode MS"/>
              </a:rPr>
              <a:t>uIlizaIon</a:t>
            </a:r>
            <a:endParaRPr sz="1235" dirty="0">
              <a:latin typeface="Arial Unicode MS"/>
              <a:cs typeface="Arial Unicode MS"/>
            </a:endParaRPr>
          </a:p>
          <a:p>
            <a:pPr marL="11206">
              <a:lnSpc>
                <a:spcPts val="702"/>
              </a:lnSpc>
            </a:pPr>
            <a:r>
              <a:rPr sz="794" spc="-49" dirty="0">
                <a:latin typeface="Arial Unicode MS"/>
                <a:cs typeface="Arial Unicode MS"/>
              </a:rPr>
              <a:t>(Kamon </a:t>
            </a:r>
            <a:r>
              <a:rPr sz="794" spc="9" dirty="0">
                <a:latin typeface="Arial Unicode MS"/>
                <a:cs typeface="Arial Unicode MS"/>
              </a:rPr>
              <a:t>&amp; </a:t>
            </a:r>
            <a:r>
              <a:rPr sz="794" spc="-35" dirty="0">
                <a:latin typeface="Arial Unicode MS"/>
                <a:cs typeface="Arial Unicode MS"/>
              </a:rPr>
              <a:t>Turner,</a:t>
            </a:r>
            <a:r>
              <a:rPr sz="794" spc="-97" dirty="0">
                <a:latin typeface="Arial Unicode MS"/>
                <a:cs typeface="Arial Unicode MS"/>
              </a:rPr>
              <a:t> </a:t>
            </a:r>
            <a:r>
              <a:rPr sz="794" spc="-40" dirty="0">
                <a:latin typeface="Arial Unicode MS"/>
                <a:cs typeface="Arial Unicode MS"/>
              </a:rPr>
              <a:t>2013)</a:t>
            </a:r>
            <a:endParaRPr sz="794" dirty="0"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318089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D2F5602-6586-46E4-8645-2CDA442AB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434B85-DB0D-4010-A6A1-147F28D47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0D55531-33C0-BC45-B2E0-9B8BF33F2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073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6"/>
                </a:solidFill>
                <a:latin typeface="+mn-lt"/>
              </a:rPr>
              <a:t>Lived Experience - Video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2E5F4F0-80C0-49F3-84A2-453DE42F2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915607" cy="2187829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42FEDB6-5432-4162-8648-3827572AF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9FE345E-092D-4A20-A43A-0F9258D96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A313FCF-0EE7-4C6B-BAB3-EFC9451D3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B9ECD02-BE1B-4347-8C2E-EEA690082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2045B6C-3EF1-44E7-A4FA-D2440DBF1C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208024"/>
              </p:ext>
            </p:extLst>
          </p:nvPr>
        </p:nvGraphicFramePr>
        <p:xfrm>
          <a:off x="1036167" y="23665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2412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04839-25EF-3446-939E-EC42EFECB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580" y="559408"/>
            <a:ext cx="6422849" cy="158508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Breakout Rooms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20FA99-AAAC-4AF3-9FAE-707420324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9573BE85-6043-4C3A-A7DD-483A0A5F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559407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Onboarding">
            <a:extLst>
              <a:ext uri="{FF2B5EF4-FFF2-40B4-BE49-F238E27FC236}">
                <a16:creationId xmlns:a16="http://schemas.microsoft.com/office/drawing/2014/main" id="{633928F7-9025-4A38-9E27-97BD7E8D04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1364" y="1872360"/>
            <a:ext cx="3113280" cy="3113280"/>
          </a:xfrm>
          <a:prstGeom prst="rect">
            <a:avLst/>
          </a:prstGeom>
          <a:effec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4D16F-273B-CF47-819B-C6FB99B68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4520" y="2513173"/>
            <a:ext cx="6543686" cy="3785419"/>
          </a:xfrm>
        </p:spPr>
        <p:txBody>
          <a:bodyPr>
            <a:normAutofit/>
          </a:bodyPr>
          <a:lstStyle/>
          <a:p>
            <a:pPr>
              <a:buClr>
                <a:schemeClr val="accent4"/>
              </a:buClr>
            </a:pPr>
            <a:r>
              <a:rPr lang="en-US" sz="2000" dirty="0"/>
              <a:t>Based on the video what is one word that your group would use to describe the work of Peer Support Specialists?</a:t>
            </a:r>
          </a:p>
          <a:p>
            <a:pPr>
              <a:buClr>
                <a:schemeClr val="accent4"/>
              </a:buClr>
            </a:pPr>
            <a:r>
              <a:rPr lang="en-US" sz="2000" dirty="0"/>
              <a:t>In your community, who would you need to connect with to be able to begin the process of collaborating to support families with SUD and their children?</a:t>
            </a:r>
          </a:p>
          <a:p>
            <a:pPr>
              <a:buClr>
                <a:schemeClr val="accent4"/>
              </a:buClr>
            </a:pPr>
            <a:r>
              <a:rPr lang="en-US" sz="2000" dirty="0"/>
              <a:t>What are 2 ways you can leverage the knowledge and lived experience of Peer Support Specialists in your community to increase your own understanding of SUD and strategies for supporting families?</a:t>
            </a:r>
          </a:p>
        </p:txBody>
      </p:sp>
    </p:spTree>
    <p:extLst>
      <p:ext uri="{BB962C8B-B14F-4D97-AF65-F5344CB8AC3E}">
        <p14:creationId xmlns:p14="http://schemas.microsoft.com/office/powerpoint/2010/main" val="650374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56846" y="656491"/>
            <a:ext cx="11078307" cy="5987310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lang="en-US" sz="3600" b="1" spc="-168" dirty="0">
                <a:solidFill>
                  <a:schemeClr val="accent6"/>
                </a:solidFill>
                <a:cs typeface="Helvetica Neue"/>
              </a:rPr>
              <a:t>References</a:t>
            </a:r>
            <a:endParaRPr lang="en-US" sz="3600" dirty="0">
              <a:solidFill>
                <a:schemeClr val="accent6"/>
              </a:solidFill>
              <a:cs typeface="Helvetica Neue"/>
            </a:endParaRPr>
          </a:p>
          <a:p>
            <a:pPr marL="11206">
              <a:spcBef>
                <a:spcPts val="710"/>
              </a:spcBef>
            </a:pPr>
            <a:r>
              <a:rPr sz="1200" spc="-31" dirty="0">
                <a:cs typeface="Arial Unicode MS"/>
              </a:rPr>
              <a:t>Armitage, </a:t>
            </a:r>
            <a:r>
              <a:rPr sz="1200" spc="-93" dirty="0">
                <a:cs typeface="Arial Unicode MS"/>
              </a:rPr>
              <a:t>E. </a:t>
            </a:r>
            <a:r>
              <a:rPr sz="1200" spc="-49" dirty="0">
                <a:cs typeface="Arial Unicode MS"/>
              </a:rPr>
              <a:t>V., </a:t>
            </a:r>
            <a:r>
              <a:rPr sz="1200" spc="-62" dirty="0">
                <a:cs typeface="Arial Unicode MS"/>
              </a:rPr>
              <a:t>Lyons, </a:t>
            </a:r>
            <a:r>
              <a:rPr sz="1200" spc="-49" dirty="0">
                <a:cs typeface="Arial Unicode MS"/>
              </a:rPr>
              <a:t>H., </a:t>
            </a:r>
            <a:r>
              <a:rPr sz="1200" spc="13" dirty="0">
                <a:cs typeface="Arial Unicode MS"/>
              </a:rPr>
              <a:t>&amp; </a:t>
            </a:r>
            <a:r>
              <a:rPr sz="1200" spc="-22" dirty="0">
                <a:cs typeface="Arial Unicode MS"/>
              </a:rPr>
              <a:t>Moore, </a:t>
            </a:r>
            <a:r>
              <a:rPr sz="1200" spc="-71" dirty="0">
                <a:cs typeface="Arial Unicode MS"/>
              </a:rPr>
              <a:t>T. </a:t>
            </a:r>
            <a:r>
              <a:rPr sz="1200" spc="-75" dirty="0">
                <a:cs typeface="Arial Unicode MS"/>
              </a:rPr>
              <a:t>L. </a:t>
            </a:r>
            <a:r>
              <a:rPr sz="1200" spc="-40" dirty="0">
                <a:cs typeface="Arial Unicode MS"/>
              </a:rPr>
              <a:t>(2010). </a:t>
            </a:r>
            <a:r>
              <a:rPr sz="1200" spc="-57" dirty="0">
                <a:cs typeface="Arial Unicode MS"/>
              </a:rPr>
              <a:t>Recovery </a:t>
            </a:r>
            <a:r>
              <a:rPr sz="1200" spc="-40" dirty="0">
                <a:cs typeface="Arial Unicode MS"/>
              </a:rPr>
              <a:t>Association </a:t>
            </a:r>
            <a:r>
              <a:rPr sz="1200" spc="-31" dirty="0">
                <a:cs typeface="Arial Unicode MS"/>
              </a:rPr>
              <a:t>Project </a:t>
            </a:r>
            <a:r>
              <a:rPr sz="1200" spc="-79" dirty="0">
                <a:cs typeface="Arial Unicode MS"/>
              </a:rPr>
              <a:t>(RAP), </a:t>
            </a:r>
            <a:r>
              <a:rPr sz="1200" spc="-26" dirty="0">
                <a:cs typeface="Arial Unicode MS"/>
              </a:rPr>
              <a:t>Portland, </a:t>
            </a:r>
            <a:r>
              <a:rPr sz="1200" spc="-49" dirty="0">
                <a:cs typeface="Arial Unicode MS"/>
              </a:rPr>
              <a:t>Oregon. </a:t>
            </a:r>
            <a:r>
              <a:rPr sz="1200" i="1" spc="-40" dirty="0">
                <a:cs typeface="Arial"/>
              </a:rPr>
              <a:t>Alcoholism </a:t>
            </a:r>
            <a:r>
              <a:rPr sz="1200" i="1" spc="-35" dirty="0">
                <a:cs typeface="Arial"/>
              </a:rPr>
              <a:t>Treatment </a:t>
            </a:r>
            <a:r>
              <a:rPr sz="1200" i="1" spc="-31" dirty="0">
                <a:cs typeface="Arial"/>
              </a:rPr>
              <a:t>Quarterly, </a:t>
            </a:r>
            <a:r>
              <a:rPr sz="1200" i="1" spc="-40" dirty="0">
                <a:cs typeface="Arial"/>
              </a:rPr>
              <a:t>28</a:t>
            </a:r>
            <a:r>
              <a:rPr sz="1200" spc="-40" dirty="0">
                <a:cs typeface="Arial Unicode MS"/>
              </a:rPr>
              <a:t>(3), </a:t>
            </a:r>
            <a:r>
              <a:rPr sz="1200" spc="-44" dirty="0">
                <a:cs typeface="Arial Unicode MS"/>
              </a:rPr>
              <a:t>339–357.</a:t>
            </a:r>
            <a:endParaRPr sz="1200" dirty="0">
              <a:cs typeface="Arial Unicode MS"/>
            </a:endParaRPr>
          </a:p>
          <a:p>
            <a:pPr marL="11206" marR="14008">
              <a:spcBef>
                <a:spcPts val="882"/>
              </a:spcBef>
            </a:pPr>
            <a:r>
              <a:rPr sz="1200" spc="-40" dirty="0">
                <a:cs typeface="Arial Unicode MS"/>
              </a:rPr>
              <a:t>Bernstein, </a:t>
            </a:r>
            <a:r>
              <a:rPr sz="1200" spc="-75" dirty="0">
                <a:cs typeface="Arial Unicode MS"/>
              </a:rPr>
              <a:t>E., </a:t>
            </a:r>
            <a:r>
              <a:rPr sz="1200" spc="-35" dirty="0">
                <a:cs typeface="Arial Unicode MS"/>
              </a:rPr>
              <a:t>Bernstein, </a:t>
            </a:r>
            <a:r>
              <a:rPr sz="1200" spc="-75" dirty="0">
                <a:cs typeface="Arial Unicode MS"/>
              </a:rPr>
              <a:t>J., </a:t>
            </a:r>
            <a:r>
              <a:rPr sz="1200" spc="-53" dirty="0">
                <a:cs typeface="Arial Unicode MS"/>
              </a:rPr>
              <a:t>Tassiopoulos, </a:t>
            </a:r>
            <a:r>
              <a:rPr sz="1200" spc="-66" dirty="0">
                <a:cs typeface="Arial Unicode MS"/>
              </a:rPr>
              <a:t>K., </a:t>
            </a:r>
            <a:r>
              <a:rPr sz="1200" spc="-44" dirty="0">
                <a:cs typeface="Arial Unicode MS"/>
              </a:rPr>
              <a:t>Heeren, </a:t>
            </a:r>
            <a:r>
              <a:rPr sz="1200" spc="-57" dirty="0">
                <a:cs typeface="Arial Unicode MS"/>
              </a:rPr>
              <a:t>T., Levenson, </a:t>
            </a:r>
            <a:r>
              <a:rPr sz="1200" spc="-84" dirty="0">
                <a:cs typeface="Arial Unicode MS"/>
              </a:rPr>
              <a:t>S., </a:t>
            </a:r>
            <a:r>
              <a:rPr sz="1200" spc="13" dirty="0">
                <a:cs typeface="Arial Unicode MS"/>
              </a:rPr>
              <a:t>&amp; </a:t>
            </a:r>
            <a:r>
              <a:rPr sz="1200" spc="-49" dirty="0">
                <a:cs typeface="Arial Unicode MS"/>
              </a:rPr>
              <a:t>Hingson, </a:t>
            </a:r>
            <a:r>
              <a:rPr sz="1200" spc="-93" dirty="0">
                <a:cs typeface="Arial Unicode MS"/>
              </a:rPr>
              <a:t>R. </a:t>
            </a:r>
            <a:r>
              <a:rPr sz="1200" spc="-40" dirty="0">
                <a:cs typeface="Arial Unicode MS"/>
              </a:rPr>
              <a:t>(2005). </a:t>
            </a:r>
            <a:r>
              <a:rPr sz="1200" spc="-26" dirty="0">
                <a:cs typeface="Arial Unicode MS"/>
              </a:rPr>
              <a:t>Brief </a:t>
            </a:r>
            <a:r>
              <a:rPr sz="1200" spc="-22" dirty="0">
                <a:cs typeface="Arial Unicode MS"/>
              </a:rPr>
              <a:t>motivational </a:t>
            </a:r>
            <a:r>
              <a:rPr sz="1200" spc="-13" dirty="0">
                <a:cs typeface="Arial Unicode MS"/>
              </a:rPr>
              <a:t>intervention at </a:t>
            </a:r>
            <a:r>
              <a:rPr sz="1200" spc="-71" dirty="0">
                <a:cs typeface="Arial Unicode MS"/>
              </a:rPr>
              <a:t>a </a:t>
            </a:r>
            <a:r>
              <a:rPr sz="1200" spc="-31" dirty="0">
                <a:cs typeface="Arial Unicode MS"/>
              </a:rPr>
              <a:t>clinic </a:t>
            </a:r>
            <a:r>
              <a:rPr sz="1200" spc="-22" dirty="0">
                <a:cs typeface="Arial Unicode MS"/>
              </a:rPr>
              <a:t>visit </a:t>
            </a:r>
            <a:r>
              <a:rPr sz="1200" spc="-49" dirty="0">
                <a:cs typeface="Arial Unicode MS"/>
              </a:rPr>
              <a:t>reduces cocaine and  </a:t>
            </a:r>
            <a:r>
              <a:rPr sz="1200" spc="-22" dirty="0">
                <a:cs typeface="Arial Unicode MS"/>
              </a:rPr>
              <a:t>heroin </a:t>
            </a:r>
            <a:r>
              <a:rPr sz="1200" spc="-53" dirty="0">
                <a:cs typeface="Arial Unicode MS"/>
              </a:rPr>
              <a:t>use. </a:t>
            </a:r>
            <a:r>
              <a:rPr sz="1200" i="1" spc="-44" dirty="0">
                <a:cs typeface="Arial"/>
              </a:rPr>
              <a:t>Drug and </a:t>
            </a:r>
            <a:r>
              <a:rPr sz="1200" i="1" spc="-40" dirty="0">
                <a:cs typeface="Arial"/>
              </a:rPr>
              <a:t>Alcohol </a:t>
            </a:r>
            <a:r>
              <a:rPr sz="1200" i="1" spc="-62" dirty="0">
                <a:cs typeface="Arial"/>
              </a:rPr>
              <a:t>Dependence, </a:t>
            </a:r>
            <a:r>
              <a:rPr sz="1200" i="1" spc="-40" dirty="0">
                <a:cs typeface="Arial"/>
              </a:rPr>
              <a:t>77</a:t>
            </a:r>
            <a:r>
              <a:rPr sz="1200" spc="-40" dirty="0">
                <a:cs typeface="Arial Unicode MS"/>
              </a:rPr>
              <a:t>(1),</a:t>
            </a:r>
            <a:r>
              <a:rPr sz="1200" spc="-53" dirty="0">
                <a:cs typeface="Arial Unicode MS"/>
              </a:rPr>
              <a:t> </a:t>
            </a:r>
            <a:r>
              <a:rPr sz="1200" spc="-40" dirty="0">
                <a:cs typeface="Arial Unicode MS"/>
              </a:rPr>
              <a:t>49–59.</a:t>
            </a:r>
            <a:endParaRPr sz="1200" dirty="0">
              <a:cs typeface="Arial Unicode MS"/>
            </a:endParaRPr>
          </a:p>
          <a:p>
            <a:pPr marL="11206">
              <a:spcBef>
                <a:spcPts val="882"/>
              </a:spcBef>
            </a:pPr>
            <a:r>
              <a:rPr sz="1200" spc="-35" dirty="0">
                <a:cs typeface="Arial Unicode MS"/>
              </a:rPr>
              <a:t>Boisvert, </a:t>
            </a:r>
            <a:r>
              <a:rPr sz="1200" spc="-93" dirty="0">
                <a:cs typeface="Arial Unicode MS"/>
              </a:rPr>
              <a:t>R. </a:t>
            </a:r>
            <a:r>
              <a:rPr sz="1200" spc="-44" dirty="0">
                <a:cs typeface="Arial Unicode MS"/>
              </a:rPr>
              <a:t>A., </a:t>
            </a:r>
            <a:r>
              <a:rPr sz="1200" spc="-9" dirty="0">
                <a:cs typeface="Arial Unicode MS"/>
              </a:rPr>
              <a:t>Martin, </a:t>
            </a:r>
            <a:r>
              <a:rPr sz="1200" spc="-75" dirty="0">
                <a:cs typeface="Arial Unicode MS"/>
              </a:rPr>
              <a:t>L. </a:t>
            </a:r>
            <a:r>
              <a:rPr sz="1200" spc="-13" dirty="0">
                <a:cs typeface="Arial Unicode MS"/>
              </a:rPr>
              <a:t>M., </a:t>
            </a:r>
            <a:r>
              <a:rPr sz="1200" spc="-57" dirty="0">
                <a:cs typeface="Arial Unicode MS"/>
              </a:rPr>
              <a:t>Grosek, </a:t>
            </a:r>
            <a:r>
              <a:rPr sz="1200" spc="-13" dirty="0">
                <a:cs typeface="Arial Unicode MS"/>
              </a:rPr>
              <a:t>M., </a:t>
            </a:r>
            <a:r>
              <a:rPr sz="1200" spc="13" dirty="0">
                <a:cs typeface="Arial Unicode MS"/>
              </a:rPr>
              <a:t>&amp; </a:t>
            </a:r>
            <a:r>
              <a:rPr sz="1200" spc="-44" dirty="0">
                <a:cs typeface="Arial Unicode MS"/>
              </a:rPr>
              <a:t>Claire, </a:t>
            </a:r>
            <a:r>
              <a:rPr sz="1200" spc="-53" dirty="0">
                <a:cs typeface="Arial Unicode MS"/>
              </a:rPr>
              <a:t>A. </a:t>
            </a:r>
            <a:r>
              <a:rPr sz="1200" spc="-97" dirty="0">
                <a:cs typeface="Arial Unicode MS"/>
              </a:rPr>
              <a:t>J. </a:t>
            </a:r>
            <a:r>
              <a:rPr sz="1200" spc="-40" dirty="0">
                <a:cs typeface="Arial Unicode MS"/>
              </a:rPr>
              <a:t>(2008). </a:t>
            </a:r>
            <a:r>
              <a:rPr sz="1200" spc="-49" dirty="0">
                <a:cs typeface="Arial Unicode MS"/>
              </a:rPr>
              <a:t>Effectiveness </a:t>
            </a:r>
            <a:r>
              <a:rPr sz="1200" spc="-4" dirty="0">
                <a:cs typeface="Arial Unicode MS"/>
              </a:rPr>
              <a:t>of </a:t>
            </a:r>
            <a:r>
              <a:rPr sz="1200" spc="-71" dirty="0">
                <a:cs typeface="Arial Unicode MS"/>
              </a:rPr>
              <a:t>a </a:t>
            </a:r>
            <a:r>
              <a:rPr sz="1200" spc="-26" dirty="0">
                <a:cs typeface="Arial Unicode MS"/>
              </a:rPr>
              <a:t>peer-support community </a:t>
            </a:r>
            <a:r>
              <a:rPr sz="1200" spc="-13" dirty="0">
                <a:cs typeface="Arial Unicode MS"/>
              </a:rPr>
              <a:t>in </a:t>
            </a:r>
            <a:r>
              <a:rPr sz="1200" spc="-26" dirty="0">
                <a:cs typeface="Arial Unicode MS"/>
              </a:rPr>
              <a:t>addiction </a:t>
            </a:r>
            <a:r>
              <a:rPr sz="1200" spc="-35" dirty="0">
                <a:cs typeface="Arial Unicode MS"/>
              </a:rPr>
              <a:t>recovery: </a:t>
            </a:r>
            <a:r>
              <a:rPr sz="1200" spc="-26" dirty="0">
                <a:cs typeface="Arial Unicode MS"/>
              </a:rPr>
              <a:t>Participation </a:t>
            </a:r>
            <a:r>
              <a:rPr sz="1200" spc="-88" dirty="0">
                <a:cs typeface="Arial Unicode MS"/>
              </a:rPr>
              <a:t>as</a:t>
            </a:r>
            <a:r>
              <a:rPr sz="1200" spc="-66" dirty="0">
                <a:cs typeface="Arial Unicode MS"/>
              </a:rPr>
              <a:t> </a:t>
            </a:r>
            <a:r>
              <a:rPr sz="1200" spc="-18" dirty="0">
                <a:cs typeface="Arial Unicode MS"/>
              </a:rPr>
              <a:t>intervention.</a:t>
            </a:r>
            <a:endParaRPr sz="1200" dirty="0">
              <a:cs typeface="Arial Unicode MS"/>
            </a:endParaRPr>
          </a:p>
          <a:p>
            <a:pPr marL="11206"/>
            <a:r>
              <a:rPr sz="1200" i="1" spc="-40" dirty="0">
                <a:cs typeface="Arial"/>
              </a:rPr>
              <a:t>Occupational </a:t>
            </a:r>
            <a:r>
              <a:rPr sz="1200" i="1" spc="-53" dirty="0">
                <a:cs typeface="Arial"/>
              </a:rPr>
              <a:t>Therapy </a:t>
            </a:r>
            <a:r>
              <a:rPr sz="1200" i="1" spc="-22" dirty="0">
                <a:cs typeface="Arial"/>
              </a:rPr>
              <a:t>International, </a:t>
            </a:r>
            <a:r>
              <a:rPr sz="1200" i="1" spc="-40" dirty="0">
                <a:cs typeface="Arial"/>
              </a:rPr>
              <a:t>15</a:t>
            </a:r>
            <a:r>
              <a:rPr sz="1200" spc="-40" dirty="0">
                <a:cs typeface="Arial Unicode MS"/>
              </a:rPr>
              <a:t>(4),</a:t>
            </a:r>
            <a:r>
              <a:rPr sz="1200" spc="-62" dirty="0">
                <a:cs typeface="Arial Unicode MS"/>
              </a:rPr>
              <a:t> </a:t>
            </a:r>
            <a:r>
              <a:rPr sz="1200" spc="-44" dirty="0">
                <a:cs typeface="Arial Unicode MS"/>
              </a:rPr>
              <a:t>205–220</a:t>
            </a:r>
            <a:endParaRPr sz="1200" dirty="0">
              <a:cs typeface="Arial Unicode MS"/>
            </a:endParaRPr>
          </a:p>
          <a:p>
            <a:pPr marL="11206" marR="27456">
              <a:spcBef>
                <a:spcPts val="882"/>
              </a:spcBef>
            </a:pPr>
            <a:r>
              <a:rPr sz="1200" spc="-53" dirty="0">
                <a:cs typeface="Arial Unicode MS"/>
              </a:rPr>
              <a:t>Boyd, </a:t>
            </a:r>
            <a:r>
              <a:rPr sz="1200" spc="-4" dirty="0">
                <a:cs typeface="Arial Unicode MS"/>
              </a:rPr>
              <a:t>M. </a:t>
            </a:r>
            <a:r>
              <a:rPr sz="1200" spc="-71" dirty="0">
                <a:cs typeface="Arial Unicode MS"/>
              </a:rPr>
              <a:t>R., </a:t>
            </a:r>
            <a:r>
              <a:rPr sz="1200" spc="-35" dirty="0">
                <a:cs typeface="Arial Unicode MS"/>
              </a:rPr>
              <a:t>Moneyham, </a:t>
            </a:r>
            <a:r>
              <a:rPr sz="1200" spc="-62" dirty="0">
                <a:cs typeface="Arial Unicode MS"/>
              </a:rPr>
              <a:t>L., </a:t>
            </a:r>
            <a:r>
              <a:rPr sz="1200" spc="-35" dirty="0">
                <a:cs typeface="Arial Unicode MS"/>
              </a:rPr>
              <a:t>Murdaugh, </a:t>
            </a:r>
            <a:r>
              <a:rPr sz="1200" spc="-75" dirty="0">
                <a:cs typeface="Arial Unicode MS"/>
              </a:rPr>
              <a:t>C., </a:t>
            </a:r>
            <a:r>
              <a:rPr sz="1200" spc="-35" dirty="0">
                <a:cs typeface="Arial Unicode MS"/>
              </a:rPr>
              <a:t>Phillips, </a:t>
            </a:r>
            <a:r>
              <a:rPr sz="1200" spc="-79" dirty="0">
                <a:cs typeface="Arial Unicode MS"/>
              </a:rPr>
              <a:t>K. </a:t>
            </a:r>
            <a:r>
              <a:rPr sz="1200" spc="-53" dirty="0">
                <a:cs typeface="Arial Unicode MS"/>
              </a:rPr>
              <a:t>D., </a:t>
            </a:r>
            <a:r>
              <a:rPr sz="1200" spc="-44" dirty="0">
                <a:cs typeface="Arial Unicode MS"/>
              </a:rPr>
              <a:t>Tavakoli, A., </a:t>
            </a:r>
            <a:r>
              <a:rPr sz="1200" spc="-57" dirty="0">
                <a:cs typeface="Arial Unicode MS"/>
              </a:rPr>
              <a:t>Jackwon, </a:t>
            </a:r>
            <a:r>
              <a:rPr sz="1200" spc="-66" dirty="0">
                <a:cs typeface="Arial Unicode MS"/>
              </a:rPr>
              <a:t>K., </a:t>
            </a:r>
            <a:r>
              <a:rPr sz="1200" spc="-26" dirty="0">
                <a:cs typeface="Arial Unicode MS"/>
              </a:rPr>
              <a:t>. . . </a:t>
            </a:r>
            <a:r>
              <a:rPr sz="1200" spc="-49" dirty="0">
                <a:cs typeface="Arial Unicode MS"/>
              </a:rPr>
              <a:t>Vyavaharkar, </a:t>
            </a:r>
            <a:r>
              <a:rPr sz="1200" spc="-4" dirty="0">
                <a:cs typeface="Arial Unicode MS"/>
              </a:rPr>
              <a:t>M. </a:t>
            </a:r>
            <a:r>
              <a:rPr sz="1200" spc="-40" dirty="0">
                <a:cs typeface="Arial Unicode MS"/>
              </a:rPr>
              <a:t>(2005). </a:t>
            </a:r>
            <a:r>
              <a:rPr sz="1200" spc="-79" dirty="0">
                <a:cs typeface="Arial Unicode MS"/>
              </a:rPr>
              <a:t>A </a:t>
            </a:r>
            <a:r>
              <a:rPr sz="1200" spc="-44" dirty="0">
                <a:cs typeface="Arial Unicode MS"/>
              </a:rPr>
              <a:t>peer-based </a:t>
            </a:r>
            <a:r>
              <a:rPr sz="1200" spc="-53" dirty="0">
                <a:cs typeface="Arial Unicode MS"/>
              </a:rPr>
              <a:t>substance </a:t>
            </a:r>
            <a:r>
              <a:rPr sz="1200" spc="-62" dirty="0">
                <a:cs typeface="Arial Unicode MS"/>
              </a:rPr>
              <a:t>abuse </a:t>
            </a:r>
            <a:r>
              <a:rPr sz="1200" spc="-18" dirty="0">
                <a:cs typeface="Arial Unicode MS"/>
              </a:rPr>
              <a:t>intervention </a:t>
            </a:r>
            <a:r>
              <a:rPr sz="1200" spc="-4" dirty="0">
                <a:cs typeface="Arial Unicode MS"/>
              </a:rPr>
              <a:t>for  </a:t>
            </a:r>
            <a:r>
              <a:rPr sz="1200" spc="-75" dirty="0">
                <a:cs typeface="Arial Unicode MS"/>
              </a:rPr>
              <a:t>HIV+ </a:t>
            </a:r>
            <a:r>
              <a:rPr sz="1200" spc="-13" dirty="0">
                <a:cs typeface="Arial Unicode MS"/>
              </a:rPr>
              <a:t>rural </a:t>
            </a:r>
            <a:r>
              <a:rPr sz="1200" spc="-31" dirty="0">
                <a:cs typeface="Arial Unicode MS"/>
              </a:rPr>
              <a:t>women: </a:t>
            </a:r>
            <a:r>
              <a:rPr sz="1200" spc="-79" dirty="0">
                <a:cs typeface="Arial Unicode MS"/>
              </a:rPr>
              <a:t>A </a:t>
            </a:r>
            <a:r>
              <a:rPr sz="1200" spc="-4" dirty="0">
                <a:cs typeface="Arial Unicode MS"/>
              </a:rPr>
              <a:t>pilot </a:t>
            </a:r>
            <a:r>
              <a:rPr sz="1200" spc="-35" dirty="0">
                <a:cs typeface="Arial Unicode MS"/>
              </a:rPr>
              <a:t>study. </a:t>
            </a:r>
            <a:r>
              <a:rPr sz="1200" i="1" spc="-53" dirty="0">
                <a:cs typeface="Arial"/>
              </a:rPr>
              <a:t>Archives </a:t>
            </a:r>
            <a:r>
              <a:rPr sz="1200" i="1" spc="-13" dirty="0">
                <a:cs typeface="Arial"/>
              </a:rPr>
              <a:t>of </a:t>
            </a:r>
            <a:r>
              <a:rPr sz="1200" i="1" spc="-44" dirty="0">
                <a:cs typeface="Arial"/>
              </a:rPr>
              <a:t>Psychiatric </a:t>
            </a:r>
            <a:r>
              <a:rPr sz="1200" i="1" spc="-40" dirty="0">
                <a:cs typeface="Arial"/>
              </a:rPr>
              <a:t>Nursing, 19</a:t>
            </a:r>
            <a:r>
              <a:rPr sz="1200" spc="-40" dirty="0">
                <a:cs typeface="Arial Unicode MS"/>
              </a:rPr>
              <a:t>(1),</a:t>
            </a:r>
            <a:r>
              <a:rPr sz="1200" spc="-146" dirty="0">
                <a:cs typeface="Arial Unicode MS"/>
              </a:rPr>
              <a:t> </a:t>
            </a:r>
            <a:r>
              <a:rPr sz="1200" spc="-40" dirty="0">
                <a:cs typeface="Arial Unicode MS"/>
              </a:rPr>
              <a:t>10–7.</a:t>
            </a:r>
            <a:endParaRPr sz="1200" dirty="0">
              <a:cs typeface="Arial Unicode MS"/>
            </a:endParaRPr>
          </a:p>
          <a:p>
            <a:pPr marL="11206" marR="227492">
              <a:spcBef>
                <a:spcPts val="882"/>
              </a:spcBef>
            </a:pPr>
            <a:r>
              <a:rPr sz="1200" spc="-88" dirty="0">
                <a:cs typeface="Arial Unicode MS"/>
              </a:rPr>
              <a:t>Ja, </a:t>
            </a:r>
            <a:r>
              <a:rPr sz="1200" spc="-62" dirty="0">
                <a:cs typeface="Arial Unicode MS"/>
              </a:rPr>
              <a:t>D. </a:t>
            </a:r>
            <a:r>
              <a:rPr sz="1200" spc="-75" dirty="0">
                <a:cs typeface="Arial Unicode MS"/>
              </a:rPr>
              <a:t>Y., </a:t>
            </a:r>
            <a:r>
              <a:rPr sz="1200" spc="-71" dirty="0">
                <a:cs typeface="Arial Unicode MS"/>
              </a:rPr>
              <a:t>Gee, </a:t>
            </a:r>
            <a:r>
              <a:rPr sz="1200" spc="-13" dirty="0">
                <a:cs typeface="Arial Unicode MS"/>
              </a:rPr>
              <a:t>M., </a:t>
            </a:r>
            <a:r>
              <a:rPr sz="1200" spc="-53" dirty="0">
                <a:cs typeface="Arial Unicode MS"/>
              </a:rPr>
              <a:t>Savolainen, </a:t>
            </a:r>
            <a:r>
              <a:rPr sz="1200" spc="-75" dirty="0">
                <a:cs typeface="Arial Unicode MS"/>
              </a:rPr>
              <a:t>J., </a:t>
            </a:r>
            <a:r>
              <a:rPr sz="1200" spc="-35" dirty="0">
                <a:cs typeface="Arial Unicode MS"/>
              </a:rPr>
              <a:t>Wu, </a:t>
            </a:r>
            <a:r>
              <a:rPr sz="1200" spc="-84" dirty="0">
                <a:cs typeface="Arial Unicode MS"/>
              </a:rPr>
              <a:t>S., </a:t>
            </a:r>
            <a:r>
              <a:rPr sz="1200" spc="13" dirty="0">
                <a:cs typeface="Arial Unicode MS"/>
              </a:rPr>
              <a:t>&amp; </a:t>
            </a:r>
            <a:r>
              <a:rPr sz="1200" spc="-44" dirty="0">
                <a:cs typeface="Arial Unicode MS"/>
              </a:rPr>
              <a:t>Forghani, </a:t>
            </a:r>
            <a:r>
              <a:rPr sz="1200" spc="-106" dirty="0">
                <a:cs typeface="Arial Unicode MS"/>
              </a:rPr>
              <a:t>S. </a:t>
            </a:r>
            <a:r>
              <a:rPr sz="1200" spc="-40" dirty="0">
                <a:cs typeface="Arial Unicode MS"/>
              </a:rPr>
              <a:t>(2009). </a:t>
            </a:r>
            <a:r>
              <a:rPr sz="1200" i="1" spc="-75" dirty="0">
                <a:cs typeface="Arial"/>
              </a:rPr>
              <a:t>Peers </a:t>
            </a:r>
            <a:r>
              <a:rPr sz="1200" i="1" spc="-62" dirty="0">
                <a:cs typeface="Arial"/>
              </a:rPr>
              <a:t>Reaching </a:t>
            </a:r>
            <a:r>
              <a:rPr sz="1200" i="1" spc="-35" dirty="0">
                <a:cs typeface="Arial"/>
              </a:rPr>
              <a:t>Out </a:t>
            </a:r>
            <a:r>
              <a:rPr sz="1200" i="1" spc="-40" dirty="0">
                <a:cs typeface="Arial"/>
              </a:rPr>
              <a:t>Supporting </a:t>
            </a:r>
            <a:r>
              <a:rPr sz="1200" i="1" spc="-75" dirty="0">
                <a:cs typeface="Arial"/>
              </a:rPr>
              <a:t>Peers </a:t>
            </a:r>
            <a:r>
              <a:rPr sz="1200" i="1" dirty="0">
                <a:cs typeface="Arial"/>
              </a:rPr>
              <a:t>to </a:t>
            </a:r>
            <a:r>
              <a:rPr sz="1200" i="1" spc="-62" dirty="0">
                <a:cs typeface="Arial"/>
              </a:rPr>
              <a:t>Embrace </a:t>
            </a:r>
            <a:r>
              <a:rPr sz="1200" i="1" spc="-66" dirty="0">
                <a:cs typeface="Arial"/>
              </a:rPr>
              <a:t>Recovery </a:t>
            </a:r>
            <a:r>
              <a:rPr sz="1200" i="1" spc="-119" dirty="0">
                <a:cs typeface="Arial"/>
              </a:rPr>
              <a:t>(PROPSPER): </a:t>
            </a:r>
            <a:r>
              <a:rPr sz="1200" i="1" spc="-79" dirty="0">
                <a:cs typeface="Arial"/>
              </a:rPr>
              <a:t>A </a:t>
            </a:r>
            <a:r>
              <a:rPr sz="1200" i="1" spc="-13" dirty="0">
                <a:cs typeface="Arial"/>
              </a:rPr>
              <a:t>final </a:t>
            </a:r>
            <a:r>
              <a:rPr sz="1200" i="1" spc="-31" dirty="0">
                <a:cs typeface="Arial"/>
              </a:rPr>
              <a:t>evaluation  </a:t>
            </a:r>
            <a:r>
              <a:rPr sz="1200" i="1" spc="-22" dirty="0">
                <a:cs typeface="Arial"/>
              </a:rPr>
              <a:t>report. </a:t>
            </a:r>
            <a:r>
              <a:rPr sz="1200" spc="-97" dirty="0">
                <a:cs typeface="Arial Unicode MS"/>
              </a:rPr>
              <a:t>San </a:t>
            </a:r>
            <a:r>
              <a:rPr sz="1200" spc="-57" dirty="0">
                <a:cs typeface="Arial Unicode MS"/>
              </a:rPr>
              <a:t>Francisco, </a:t>
            </a:r>
            <a:r>
              <a:rPr sz="1200" spc="-88" dirty="0">
                <a:cs typeface="Arial Unicode MS"/>
              </a:rPr>
              <a:t>CA: </a:t>
            </a:r>
            <a:r>
              <a:rPr sz="1200" spc="-115" dirty="0">
                <a:cs typeface="Arial Unicode MS"/>
              </a:rPr>
              <a:t>DYJ, </a:t>
            </a:r>
            <a:r>
              <a:rPr sz="1200" spc="-40" dirty="0">
                <a:cs typeface="Arial Unicode MS"/>
              </a:rPr>
              <a:t>Inc., </a:t>
            </a:r>
            <a:r>
              <a:rPr sz="1200" dirty="0">
                <a:cs typeface="Arial Unicode MS"/>
              </a:rPr>
              <a:t>for </a:t>
            </a:r>
            <a:r>
              <a:rPr sz="1200" spc="-40" dirty="0">
                <a:cs typeface="Arial Unicode MS"/>
              </a:rPr>
              <a:t>Walden </a:t>
            </a:r>
            <a:r>
              <a:rPr sz="1200" spc="-57" dirty="0">
                <a:cs typeface="Arial Unicode MS"/>
              </a:rPr>
              <a:t>House, </a:t>
            </a:r>
            <a:r>
              <a:rPr sz="1200" spc="-40" dirty="0">
                <a:cs typeface="Arial Unicode MS"/>
              </a:rPr>
              <a:t>Inc., </a:t>
            </a:r>
            <a:r>
              <a:rPr sz="1200" spc="-44" dirty="0">
                <a:cs typeface="Arial Unicode MS"/>
              </a:rPr>
              <a:t>and </a:t>
            </a:r>
            <a:r>
              <a:rPr sz="1200" spc="-13" dirty="0">
                <a:cs typeface="Arial Unicode MS"/>
              </a:rPr>
              <a:t>the </a:t>
            </a:r>
            <a:r>
              <a:rPr sz="1200" spc="-44" dirty="0">
                <a:cs typeface="Arial Unicode MS"/>
              </a:rPr>
              <a:t>Center </a:t>
            </a:r>
            <a:r>
              <a:rPr sz="1200" dirty="0">
                <a:cs typeface="Arial Unicode MS"/>
              </a:rPr>
              <a:t>for </a:t>
            </a:r>
            <a:r>
              <a:rPr sz="1200" spc="-62" dirty="0">
                <a:cs typeface="Arial Unicode MS"/>
              </a:rPr>
              <a:t>Substance </a:t>
            </a:r>
            <a:r>
              <a:rPr sz="1200" spc="-57" dirty="0">
                <a:cs typeface="Arial Unicode MS"/>
              </a:rPr>
              <a:t>Abuse </a:t>
            </a:r>
            <a:r>
              <a:rPr sz="1200" spc="-31" dirty="0">
                <a:cs typeface="Arial Unicode MS"/>
              </a:rPr>
              <a:t>Treatment, </a:t>
            </a:r>
            <a:r>
              <a:rPr sz="1200" spc="-62" dirty="0">
                <a:cs typeface="Arial Unicode MS"/>
              </a:rPr>
              <a:t>Substance </a:t>
            </a:r>
            <a:r>
              <a:rPr sz="1200" spc="-57" dirty="0">
                <a:cs typeface="Arial Unicode MS"/>
              </a:rPr>
              <a:t>Abuse </a:t>
            </a:r>
            <a:r>
              <a:rPr sz="1200" spc="-44" dirty="0">
                <a:cs typeface="Arial Unicode MS"/>
              </a:rPr>
              <a:t>and </a:t>
            </a:r>
            <a:r>
              <a:rPr sz="1200" spc="-18" dirty="0">
                <a:cs typeface="Arial Unicode MS"/>
              </a:rPr>
              <a:t>Mental </a:t>
            </a:r>
            <a:r>
              <a:rPr sz="1200" spc="-35" dirty="0">
                <a:cs typeface="Arial Unicode MS"/>
              </a:rPr>
              <a:t>Health </a:t>
            </a:r>
            <a:r>
              <a:rPr sz="1200" spc="-66" dirty="0">
                <a:cs typeface="Arial Unicode MS"/>
              </a:rPr>
              <a:t>Services  </a:t>
            </a:r>
            <a:r>
              <a:rPr sz="1200" spc="-22" dirty="0">
                <a:cs typeface="Arial Unicode MS"/>
              </a:rPr>
              <a:t>Administration.</a:t>
            </a:r>
            <a:endParaRPr sz="1200" dirty="0">
              <a:cs typeface="Arial Unicode MS"/>
            </a:endParaRPr>
          </a:p>
          <a:p>
            <a:pPr marL="11206">
              <a:spcBef>
                <a:spcPts val="882"/>
              </a:spcBef>
            </a:pPr>
            <a:r>
              <a:rPr sz="1200" spc="-57" dirty="0">
                <a:cs typeface="Arial Unicode MS"/>
              </a:rPr>
              <a:t>Kamon,</a:t>
            </a:r>
            <a:r>
              <a:rPr sz="1200" spc="-49" dirty="0">
                <a:cs typeface="Arial Unicode MS"/>
              </a:rPr>
              <a:t> </a:t>
            </a:r>
            <a:r>
              <a:rPr sz="1200" spc="-75" dirty="0">
                <a:cs typeface="Arial Unicode MS"/>
              </a:rPr>
              <a:t>J.,</a:t>
            </a:r>
            <a:r>
              <a:rPr sz="1200" spc="-44" dirty="0">
                <a:cs typeface="Arial Unicode MS"/>
              </a:rPr>
              <a:t> </a:t>
            </a:r>
            <a:r>
              <a:rPr sz="1200" spc="13" dirty="0">
                <a:cs typeface="Arial Unicode MS"/>
              </a:rPr>
              <a:t>&amp;</a:t>
            </a:r>
            <a:r>
              <a:rPr sz="1200" spc="-44" dirty="0">
                <a:cs typeface="Arial Unicode MS"/>
              </a:rPr>
              <a:t> </a:t>
            </a:r>
            <a:r>
              <a:rPr sz="1200" spc="-35" dirty="0">
                <a:cs typeface="Arial Unicode MS"/>
              </a:rPr>
              <a:t>Turner,</a:t>
            </a:r>
            <a:r>
              <a:rPr sz="1200" spc="-44" dirty="0">
                <a:cs typeface="Arial Unicode MS"/>
              </a:rPr>
              <a:t> </a:t>
            </a:r>
            <a:r>
              <a:rPr sz="1200" spc="-35" dirty="0">
                <a:cs typeface="Arial Unicode MS"/>
              </a:rPr>
              <a:t>W.</a:t>
            </a:r>
            <a:r>
              <a:rPr sz="1200" spc="-44" dirty="0">
                <a:cs typeface="Arial Unicode MS"/>
              </a:rPr>
              <a:t> </a:t>
            </a:r>
            <a:r>
              <a:rPr sz="1200" spc="-40" dirty="0">
                <a:cs typeface="Arial Unicode MS"/>
              </a:rPr>
              <a:t>(2013).</a:t>
            </a:r>
            <a:r>
              <a:rPr sz="1200" spc="-44" dirty="0">
                <a:cs typeface="Arial Unicode MS"/>
              </a:rPr>
              <a:t> </a:t>
            </a:r>
            <a:r>
              <a:rPr sz="1200" i="1" spc="-66" dirty="0">
                <a:cs typeface="Arial"/>
              </a:rPr>
              <a:t>Recovery</a:t>
            </a:r>
            <a:r>
              <a:rPr sz="1200" i="1" spc="-44" dirty="0">
                <a:cs typeface="Arial"/>
              </a:rPr>
              <a:t> </a:t>
            </a:r>
            <a:r>
              <a:rPr sz="1200" i="1" spc="-49" dirty="0">
                <a:cs typeface="Arial"/>
              </a:rPr>
              <a:t>coaching </a:t>
            </a:r>
            <a:r>
              <a:rPr sz="1200" i="1" spc="-18" dirty="0">
                <a:cs typeface="Arial"/>
              </a:rPr>
              <a:t>in</a:t>
            </a:r>
            <a:r>
              <a:rPr sz="1200" i="1" spc="-44" dirty="0">
                <a:cs typeface="Arial"/>
              </a:rPr>
              <a:t> recovery </a:t>
            </a:r>
            <a:r>
              <a:rPr sz="1200" i="1" spc="-40" dirty="0">
                <a:cs typeface="Arial"/>
              </a:rPr>
              <a:t>centers:</a:t>
            </a:r>
            <a:r>
              <a:rPr sz="1200" i="1" spc="-44" dirty="0">
                <a:cs typeface="Arial"/>
              </a:rPr>
              <a:t> </a:t>
            </a:r>
            <a:r>
              <a:rPr sz="1200" i="1" spc="-22" dirty="0">
                <a:cs typeface="Arial"/>
              </a:rPr>
              <a:t>What</a:t>
            </a:r>
            <a:r>
              <a:rPr sz="1200" i="1" spc="-44" dirty="0">
                <a:cs typeface="Arial"/>
              </a:rPr>
              <a:t> </a:t>
            </a:r>
            <a:r>
              <a:rPr sz="1200" i="1" spc="-22" dirty="0">
                <a:cs typeface="Arial"/>
              </a:rPr>
              <a:t>the</a:t>
            </a:r>
            <a:r>
              <a:rPr sz="1200" i="1" spc="-44" dirty="0">
                <a:cs typeface="Arial"/>
              </a:rPr>
              <a:t> </a:t>
            </a:r>
            <a:r>
              <a:rPr sz="1200" i="1" spc="-4" dirty="0">
                <a:cs typeface="Arial"/>
              </a:rPr>
              <a:t>initial</a:t>
            </a:r>
            <a:r>
              <a:rPr sz="1200" i="1" spc="-44" dirty="0">
                <a:cs typeface="Arial"/>
              </a:rPr>
              <a:t> </a:t>
            </a:r>
            <a:r>
              <a:rPr sz="1200" i="1" spc="-22" dirty="0">
                <a:cs typeface="Arial"/>
              </a:rPr>
              <a:t>data</a:t>
            </a:r>
            <a:r>
              <a:rPr sz="1200" i="1" spc="-44" dirty="0">
                <a:cs typeface="Arial"/>
              </a:rPr>
              <a:t> </a:t>
            </a:r>
            <a:r>
              <a:rPr sz="1200" i="1" spc="-49" dirty="0">
                <a:cs typeface="Arial"/>
              </a:rPr>
              <a:t>suggest: </a:t>
            </a:r>
            <a:r>
              <a:rPr sz="1200" i="1" spc="-79" dirty="0">
                <a:cs typeface="Arial"/>
              </a:rPr>
              <a:t>A</a:t>
            </a:r>
            <a:r>
              <a:rPr sz="1200" i="1" spc="-44" dirty="0">
                <a:cs typeface="Arial"/>
              </a:rPr>
              <a:t> </a:t>
            </a:r>
            <a:r>
              <a:rPr sz="1200" i="1" spc="-18" dirty="0">
                <a:cs typeface="Arial"/>
              </a:rPr>
              <a:t>brief</a:t>
            </a:r>
            <a:r>
              <a:rPr sz="1200" i="1" spc="-40" dirty="0">
                <a:cs typeface="Arial"/>
              </a:rPr>
              <a:t> </a:t>
            </a:r>
            <a:r>
              <a:rPr sz="1200" i="1" spc="-13" dirty="0">
                <a:cs typeface="Arial"/>
              </a:rPr>
              <a:t>report</a:t>
            </a:r>
            <a:r>
              <a:rPr sz="1200" i="1" spc="-44" dirty="0">
                <a:cs typeface="Arial"/>
              </a:rPr>
              <a:t> </a:t>
            </a:r>
            <a:r>
              <a:rPr sz="1200" i="1" spc="-18" dirty="0">
                <a:cs typeface="Arial"/>
              </a:rPr>
              <a:t>from</a:t>
            </a:r>
            <a:r>
              <a:rPr sz="1200" i="1" spc="-44" dirty="0">
                <a:cs typeface="Arial"/>
              </a:rPr>
              <a:t> </a:t>
            </a:r>
            <a:r>
              <a:rPr sz="1200" i="1" spc="-22" dirty="0">
                <a:cs typeface="Arial"/>
              </a:rPr>
              <a:t>the</a:t>
            </a:r>
            <a:r>
              <a:rPr sz="1200" i="1" spc="-40" dirty="0">
                <a:cs typeface="Arial"/>
              </a:rPr>
              <a:t> </a:t>
            </a:r>
            <a:r>
              <a:rPr sz="1200" i="1" spc="-35" dirty="0">
                <a:cs typeface="Arial"/>
              </a:rPr>
              <a:t>Vermont</a:t>
            </a:r>
            <a:r>
              <a:rPr sz="1200" i="1" spc="-44" dirty="0">
                <a:cs typeface="Arial"/>
              </a:rPr>
              <a:t> </a:t>
            </a:r>
            <a:r>
              <a:rPr sz="1200" i="1" spc="-66" dirty="0">
                <a:cs typeface="Arial"/>
              </a:rPr>
              <a:t>Recovery</a:t>
            </a:r>
            <a:r>
              <a:rPr sz="1200" i="1" spc="-44" dirty="0">
                <a:cs typeface="Arial"/>
              </a:rPr>
              <a:t> </a:t>
            </a:r>
            <a:r>
              <a:rPr sz="1200" i="1" spc="-31" dirty="0">
                <a:cs typeface="Arial"/>
              </a:rPr>
              <a:t>Network.</a:t>
            </a:r>
            <a:endParaRPr sz="1200" dirty="0">
              <a:cs typeface="Arial"/>
            </a:endParaRPr>
          </a:p>
          <a:p>
            <a:pPr marL="11206"/>
            <a:r>
              <a:rPr sz="1200" spc="-18" dirty="0">
                <a:cs typeface="Arial Unicode MS"/>
              </a:rPr>
              <a:t>Montpelier, </a:t>
            </a:r>
            <a:r>
              <a:rPr sz="1200" spc="-75" dirty="0">
                <a:cs typeface="Arial Unicode MS"/>
              </a:rPr>
              <a:t>VT: </a:t>
            </a:r>
            <a:r>
              <a:rPr sz="1200" spc="-62" dirty="0">
                <a:cs typeface="Arial Unicode MS"/>
              </a:rPr>
              <a:t>Evidence-Based</a:t>
            </a:r>
            <a:r>
              <a:rPr sz="1200" spc="-53" dirty="0">
                <a:cs typeface="Arial Unicode MS"/>
              </a:rPr>
              <a:t> </a:t>
            </a:r>
            <a:r>
              <a:rPr sz="1200" spc="-40" dirty="0">
                <a:cs typeface="Arial Unicode MS"/>
              </a:rPr>
              <a:t>Solutions.</a:t>
            </a:r>
            <a:endParaRPr sz="1200" dirty="0">
              <a:cs typeface="Arial Unicode MS"/>
            </a:endParaRPr>
          </a:p>
          <a:p>
            <a:pPr marL="11206" marR="147926">
              <a:spcBef>
                <a:spcPts val="882"/>
              </a:spcBef>
            </a:pPr>
            <a:r>
              <a:rPr sz="1200" spc="-35" dirty="0">
                <a:cs typeface="Arial Unicode MS"/>
              </a:rPr>
              <a:t>Mangrum, </a:t>
            </a:r>
            <a:r>
              <a:rPr sz="1200" spc="-75" dirty="0">
                <a:cs typeface="Arial Unicode MS"/>
              </a:rPr>
              <a:t>L. </a:t>
            </a:r>
            <a:r>
              <a:rPr sz="1200" spc="-40" dirty="0">
                <a:cs typeface="Arial Unicode MS"/>
              </a:rPr>
              <a:t>(2008). </a:t>
            </a:r>
            <a:r>
              <a:rPr sz="1200" i="1" spc="-44" dirty="0">
                <a:cs typeface="Arial"/>
              </a:rPr>
              <a:t>Creating </a:t>
            </a:r>
            <a:r>
              <a:rPr sz="1200" i="1" spc="-79" dirty="0">
                <a:cs typeface="Arial"/>
              </a:rPr>
              <a:t>access </a:t>
            </a:r>
            <a:r>
              <a:rPr sz="1200" i="1" dirty="0">
                <a:cs typeface="Arial"/>
              </a:rPr>
              <a:t>to </a:t>
            </a:r>
            <a:r>
              <a:rPr sz="1200" i="1" spc="-49" dirty="0">
                <a:cs typeface="Arial"/>
              </a:rPr>
              <a:t>recovery </a:t>
            </a:r>
            <a:r>
              <a:rPr sz="1200" i="1" spc="-22" dirty="0">
                <a:cs typeface="Arial"/>
              </a:rPr>
              <a:t>through </a:t>
            </a:r>
            <a:r>
              <a:rPr sz="1200" i="1" spc="-31" dirty="0">
                <a:cs typeface="Arial"/>
              </a:rPr>
              <a:t>drug </a:t>
            </a:r>
            <a:r>
              <a:rPr sz="1200" i="1" spc="-35" dirty="0">
                <a:cs typeface="Arial"/>
              </a:rPr>
              <a:t>courts: </a:t>
            </a:r>
            <a:r>
              <a:rPr sz="1200" i="1" spc="-44" dirty="0">
                <a:cs typeface="Arial"/>
              </a:rPr>
              <a:t>Final </a:t>
            </a:r>
            <a:r>
              <a:rPr sz="1200" i="1" spc="-26" dirty="0">
                <a:cs typeface="Arial"/>
              </a:rPr>
              <a:t>evaluation </a:t>
            </a:r>
            <a:r>
              <a:rPr sz="1200" i="1" spc="-13" dirty="0">
                <a:cs typeface="Arial"/>
              </a:rPr>
              <a:t>report </a:t>
            </a:r>
            <a:r>
              <a:rPr sz="1200" i="1" spc="-9" dirty="0">
                <a:cs typeface="Arial"/>
              </a:rPr>
              <a:t>for </a:t>
            </a:r>
            <a:r>
              <a:rPr sz="1200" i="1" spc="-22" dirty="0">
                <a:cs typeface="Arial"/>
              </a:rPr>
              <a:t>the </a:t>
            </a:r>
            <a:r>
              <a:rPr sz="1200" i="1" spc="-79" dirty="0">
                <a:cs typeface="Arial"/>
              </a:rPr>
              <a:t>Texas </a:t>
            </a:r>
            <a:r>
              <a:rPr sz="1200" i="1" spc="-35" dirty="0">
                <a:cs typeface="Arial"/>
              </a:rPr>
              <a:t>Department </a:t>
            </a:r>
            <a:r>
              <a:rPr sz="1200" i="1" spc="-13" dirty="0">
                <a:cs typeface="Arial"/>
              </a:rPr>
              <a:t>of </a:t>
            </a:r>
            <a:r>
              <a:rPr sz="1200" i="1" spc="-44" dirty="0">
                <a:cs typeface="Arial"/>
              </a:rPr>
              <a:t>State </a:t>
            </a:r>
            <a:r>
              <a:rPr sz="1200" i="1" spc="-35" dirty="0">
                <a:cs typeface="Arial"/>
              </a:rPr>
              <a:t>Health </a:t>
            </a:r>
            <a:r>
              <a:rPr sz="1200" i="1" spc="-66" dirty="0">
                <a:cs typeface="Arial"/>
              </a:rPr>
              <a:t>Services. </a:t>
            </a:r>
            <a:r>
              <a:rPr sz="1200" spc="-31" dirty="0">
                <a:cs typeface="Arial Unicode MS"/>
              </a:rPr>
              <a:t>Austin, </a:t>
            </a:r>
            <a:r>
              <a:rPr sz="1200" spc="-88" dirty="0">
                <a:cs typeface="Arial Unicode MS"/>
              </a:rPr>
              <a:t>TX:  </a:t>
            </a:r>
            <a:r>
              <a:rPr sz="1200" spc="-26" dirty="0">
                <a:cs typeface="Arial Unicode MS"/>
              </a:rPr>
              <a:t>University </a:t>
            </a:r>
            <a:r>
              <a:rPr sz="1200" spc="-4" dirty="0">
                <a:cs typeface="Arial Unicode MS"/>
              </a:rPr>
              <a:t>of </a:t>
            </a:r>
            <a:r>
              <a:rPr sz="1200" spc="-84" dirty="0">
                <a:cs typeface="Arial Unicode MS"/>
              </a:rPr>
              <a:t>Texas </a:t>
            </a:r>
            <a:r>
              <a:rPr sz="1200" spc="-26" dirty="0">
                <a:cs typeface="Arial Unicode MS"/>
              </a:rPr>
              <a:t>Addiction </a:t>
            </a:r>
            <a:r>
              <a:rPr sz="1200" spc="-71" dirty="0">
                <a:cs typeface="Arial Unicode MS"/>
              </a:rPr>
              <a:t>Research </a:t>
            </a:r>
            <a:r>
              <a:rPr sz="1200" spc="-13" dirty="0">
                <a:cs typeface="Arial Unicode MS"/>
              </a:rPr>
              <a:t>Institute. </a:t>
            </a:r>
            <a:r>
              <a:rPr sz="1200" spc="-40" dirty="0">
                <a:cs typeface="Arial Unicode MS"/>
              </a:rPr>
              <a:t>Retrieved </a:t>
            </a:r>
            <a:r>
              <a:rPr sz="1200" spc="-9" dirty="0">
                <a:cs typeface="Arial Unicode MS"/>
              </a:rPr>
              <a:t>from </a:t>
            </a:r>
            <a:r>
              <a:rPr sz="1200" spc="-35" dirty="0">
                <a:cs typeface="Arial Unicode MS"/>
                <a:hlinkClick r:id="rId2"/>
              </a:rPr>
              <a:t>http://view.officeapps.live.com/op/view.aspx?src=http%3A%2F%2Fwww.utexas.edu% </a:t>
            </a:r>
            <a:r>
              <a:rPr sz="1200" spc="-35" dirty="0">
                <a:cs typeface="Arial Unicode MS"/>
              </a:rPr>
              <a:t> </a:t>
            </a:r>
            <a:r>
              <a:rPr sz="1200" spc="-62" dirty="0">
                <a:cs typeface="Arial Unicode MS"/>
              </a:rPr>
              <a:t>2Fresearch%2Fcswr%2Fnida%2Fdocuments%2FATRFinalEvaluationReport-Final.doc</a:t>
            </a:r>
            <a:endParaRPr sz="1200" dirty="0">
              <a:cs typeface="Arial Unicode MS"/>
            </a:endParaRPr>
          </a:p>
          <a:p>
            <a:pPr marL="11206" marR="284645">
              <a:spcBef>
                <a:spcPts val="882"/>
              </a:spcBef>
            </a:pPr>
            <a:r>
              <a:rPr sz="1200" spc="-13" dirty="0">
                <a:cs typeface="Arial Unicode MS"/>
              </a:rPr>
              <a:t>Min, </a:t>
            </a:r>
            <a:r>
              <a:rPr sz="1200" spc="-106" dirty="0">
                <a:cs typeface="Arial Unicode MS"/>
              </a:rPr>
              <a:t>S. </a:t>
            </a:r>
            <a:r>
              <a:rPr sz="1200" spc="-75" dirty="0">
                <a:cs typeface="Arial Unicode MS"/>
              </a:rPr>
              <a:t>Y., </a:t>
            </a:r>
            <a:r>
              <a:rPr sz="1200" spc="-18" dirty="0">
                <a:cs typeface="Arial Unicode MS"/>
              </a:rPr>
              <a:t>Whitecraft, </a:t>
            </a:r>
            <a:r>
              <a:rPr sz="1200" spc="-75" dirty="0">
                <a:cs typeface="Arial Unicode MS"/>
              </a:rPr>
              <a:t>E., </a:t>
            </a:r>
            <a:r>
              <a:rPr sz="1200" spc="-40" dirty="0">
                <a:cs typeface="Arial Unicode MS"/>
              </a:rPr>
              <a:t>Rothbard, </a:t>
            </a:r>
            <a:r>
              <a:rPr sz="1200" spc="-53" dirty="0">
                <a:cs typeface="Arial Unicode MS"/>
              </a:rPr>
              <a:t>A. </a:t>
            </a:r>
            <a:r>
              <a:rPr sz="1200" spc="-57" dirty="0">
                <a:cs typeface="Arial Unicode MS"/>
              </a:rPr>
              <a:t>B., </a:t>
            </a:r>
            <a:r>
              <a:rPr sz="1200" spc="13" dirty="0">
                <a:cs typeface="Arial Unicode MS"/>
              </a:rPr>
              <a:t>&amp; </a:t>
            </a:r>
            <a:r>
              <a:rPr sz="1200" spc="-62" dirty="0">
                <a:cs typeface="Arial Unicode MS"/>
              </a:rPr>
              <a:t>Salzer, </a:t>
            </a:r>
            <a:r>
              <a:rPr sz="1200" spc="-4" dirty="0">
                <a:cs typeface="Arial Unicode MS"/>
              </a:rPr>
              <a:t>M. </a:t>
            </a:r>
            <a:r>
              <a:rPr sz="1200" spc="-106" dirty="0">
                <a:cs typeface="Arial Unicode MS"/>
              </a:rPr>
              <a:t>S. </a:t>
            </a:r>
            <a:r>
              <a:rPr sz="1200" spc="-40" dirty="0">
                <a:cs typeface="Arial Unicode MS"/>
              </a:rPr>
              <a:t>(2007). </a:t>
            </a:r>
            <a:r>
              <a:rPr sz="1200" spc="-57" dirty="0">
                <a:cs typeface="Arial Unicode MS"/>
              </a:rPr>
              <a:t>Peer </a:t>
            </a:r>
            <a:r>
              <a:rPr sz="1200" spc="-26" dirty="0">
                <a:cs typeface="Arial Unicode MS"/>
              </a:rPr>
              <a:t>support </a:t>
            </a:r>
            <a:r>
              <a:rPr sz="1200" dirty="0">
                <a:cs typeface="Arial Unicode MS"/>
              </a:rPr>
              <a:t>for </a:t>
            </a:r>
            <a:r>
              <a:rPr sz="1200" spc="-49" dirty="0">
                <a:cs typeface="Arial Unicode MS"/>
              </a:rPr>
              <a:t>persons </a:t>
            </a:r>
            <a:r>
              <a:rPr sz="1200" dirty="0">
                <a:cs typeface="Arial Unicode MS"/>
              </a:rPr>
              <a:t>with </a:t>
            </a:r>
            <a:r>
              <a:rPr sz="1200" spc="-35" dirty="0">
                <a:cs typeface="Arial Unicode MS"/>
              </a:rPr>
              <a:t>co-occurring disorders </a:t>
            </a:r>
            <a:r>
              <a:rPr sz="1200" spc="-44" dirty="0">
                <a:cs typeface="Arial Unicode MS"/>
              </a:rPr>
              <a:t>and </a:t>
            </a:r>
            <a:r>
              <a:rPr sz="1200" spc="-26" dirty="0">
                <a:cs typeface="Arial Unicode MS"/>
              </a:rPr>
              <a:t>community </a:t>
            </a:r>
            <a:r>
              <a:rPr sz="1200" spc="-22" dirty="0">
                <a:cs typeface="Arial Unicode MS"/>
              </a:rPr>
              <a:t>tenure: </a:t>
            </a:r>
            <a:r>
              <a:rPr sz="1200" spc="-79" dirty="0">
                <a:cs typeface="Arial Unicode MS"/>
              </a:rPr>
              <a:t>A </a:t>
            </a:r>
            <a:r>
              <a:rPr sz="1200" spc="-40" dirty="0">
                <a:cs typeface="Arial Unicode MS"/>
              </a:rPr>
              <a:t>survival  </a:t>
            </a:r>
            <a:r>
              <a:rPr sz="1200" spc="-53" dirty="0">
                <a:cs typeface="Arial Unicode MS"/>
              </a:rPr>
              <a:t>analysis. </a:t>
            </a:r>
            <a:r>
              <a:rPr sz="1200" i="1" spc="-40" dirty="0">
                <a:cs typeface="Arial"/>
              </a:rPr>
              <a:t>Psychiatric </a:t>
            </a:r>
            <a:r>
              <a:rPr sz="1200" i="1" spc="-31" dirty="0">
                <a:cs typeface="Arial"/>
              </a:rPr>
              <a:t>Rehabilitation </a:t>
            </a:r>
            <a:r>
              <a:rPr sz="1200" i="1" spc="-44" dirty="0">
                <a:cs typeface="Arial"/>
              </a:rPr>
              <a:t>Journal, </a:t>
            </a:r>
            <a:r>
              <a:rPr sz="1200" i="1" spc="-40" dirty="0">
                <a:cs typeface="Arial"/>
              </a:rPr>
              <a:t>30</a:t>
            </a:r>
            <a:r>
              <a:rPr sz="1200" spc="-40" dirty="0">
                <a:cs typeface="Arial Unicode MS"/>
              </a:rPr>
              <a:t>(3), 207–213. </a:t>
            </a:r>
            <a:r>
              <a:rPr sz="1200" spc="-18" dirty="0">
                <a:cs typeface="Arial Unicode MS"/>
              </a:rPr>
              <a:t>doi:</a:t>
            </a:r>
            <a:r>
              <a:rPr sz="1200" spc="-84" dirty="0">
                <a:cs typeface="Arial Unicode MS"/>
              </a:rPr>
              <a:t> </a:t>
            </a:r>
            <a:r>
              <a:rPr sz="1200" spc="-40" dirty="0">
                <a:cs typeface="Arial Unicode MS"/>
              </a:rPr>
              <a:t>10.2975/30.3.2007.207.213</a:t>
            </a:r>
            <a:endParaRPr sz="1200" dirty="0">
              <a:cs typeface="Arial Unicode MS"/>
            </a:endParaRPr>
          </a:p>
          <a:p>
            <a:pPr marL="11206" marR="177062">
              <a:spcBef>
                <a:spcPts val="882"/>
              </a:spcBef>
            </a:pPr>
            <a:r>
              <a:rPr sz="1200" spc="-44" dirty="0">
                <a:cs typeface="Arial Unicode MS"/>
              </a:rPr>
              <a:t>O’Connell, </a:t>
            </a:r>
            <a:r>
              <a:rPr sz="1200" spc="-4" dirty="0">
                <a:cs typeface="Arial Unicode MS"/>
              </a:rPr>
              <a:t>M. </a:t>
            </a:r>
            <a:r>
              <a:rPr sz="1200" spc="-75" dirty="0">
                <a:cs typeface="Arial Unicode MS"/>
              </a:rPr>
              <a:t>J., </a:t>
            </a:r>
            <a:r>
              <a:rPr sz="1200" spc="-57" dirty="0">
                <a:cs typeface="Arial Unicode MS"/>
              </a:rPr>
              <a:t>Flanagan, </a:t>
            </a:r>
            <a:r>
              <a:rPr sz="1200" spc="-93" dirty="0">
                <a:cs typeface="Arial Unicode MS"/>
              </a:rPr>
              <a:t>E. </a:t>
            </a:r>
            <a:r>
              <a:rPr sz="1200" spc="-49" dirty="0">
                <a:cs typeface="Arial Unicode MS"/>
              </a:rPr>
              <a:t>H., </a:t>
            </a:r>
            <a:r>
              <a:rPr sz="1200" spc="-31" dirty="0">
                <a:cs typeface="Arial Unicode MS"/>
              </a:rPr>
              <a:t>Delphin-Rittmon, </a:t>
            </a:r>
            <a:r>
              <a:rPr sz="1200" spc="-4" dirty="0">
                <a:cs typeface="Arial Unicode MS"/>
              </a:rPr>
              <a:t>M. </a:t>
            </a:r>
            <a:r>
              <a:rPr sz="1200" spc="-75" dirty="0">
                <a:cs typeface="Arial Unicode MS"/>
              </a:rPr>
              <a:t>E., </a:t>
            </a:r>
            <a:r>
              <a:rPr sz="1200" spc="13" dirty="0">
                <a:cs typeface="Arial Unicode MS"/>
              </a:rPr>
              <a:t>&amp; </a:t>
            </a:r>
            <a:r>
              <a:rPr sz="1200" spc="-49" dirty="0">
                <a:cs typeface="Arial Unicode MS"/>
              </a:rPr>
              <a:t>Davidson, </a:t>
            </a:r>
            <a:r>
              <a:rPr sz="1200" spc="-75" dirty="0">
                <a:cs typeface="Arial Unicode MS"/>
              </a:rPr>
              <a:t>L. </a:t>
            </a:r>
            <a:r>
              <a:rPr sz="1200" spc="-40" dirty="0">
                <a:cs typeface="Arial Unicode MS"/>
              </a:rPr>
              <a:t>(2017). </a:t>
            </a:r>
            <a:r>
              <a:rPr sz="1200" spc="-57" dirty="0">
                <a:cs typeface="Arial Unicode MS"/>
              </a:rPr>
              <a:t>Enhancing </a:t>
            </a:r>
            <a:r>
              <a:rPr sz="1200" spc="-40" dirty="0">
                <a:cs typeface="Arial Unicode MS"/>
              </a:rPr>
              <a:t>outcomes </a:t>
            </a:r>
            <a:r>
              <a:rPr sz="1200" dirty="0">
                <a:cs typeface="Arial Unicode MS"/>
              </a:rPr>
              <a:t>for </a:t>
            </a:r>
            <a:r>
              <a:rPr sz="1200" spc="-49" dirty="0">
                <a:cs typeface="Arial Unicode MS"/>
              </a:rPr>
              <a:t>persons </a:t>
            </a:r>
            <a:r>
              <a:rPr sz="1200" dirty="0">
                <a:cs typeface="Arial Unicode MS"/>
              </a:rPr>
              <a:t>with </a:t>
            </a:r>
            <a:r>
              <a:rPr sz="1200" spc="-35" dirty="0">
                <a:cs typeface="Arial Unicode MS"/>
              </a:rPr>
              <a:t>co-occurring </a:t>
            </a:r>
            <a:r>
              <a:rPr sz="1200" spc="-40" dirty="0">
                <a:cs typeface="Arial Unicode MS"/>
              </a:rPr>
              <a:t>disorders </a:t>
            </a:r>
            <a:r>
              <a:rPr sz="1200" spc="-22" dirty="0">
                <a:cs typeface="Arial Unicode MS"/>
              </a:rPr>
              <a:t>through </a:t>
            </a:r>
            <a:r>
              <a:rPr sz="1200" spc="-44" dirty="0">
                <a:cs typeface="Arial Unicode MS"/>
              </a:rPr>
              <a:t>skills  </a:t>
            </a:r>
            <a:r>
              <a:rPr sz="1200" spc="-22" dirty="0">
                <a:cs typeface="Arial Unicode MS"/>
              </a:rPr>
              <a:t>training </a:t>
            </a:r>
            <a:r>
              <a:rPr sz="1200" spc="-44" dirty="0">
                <a:cs typeface="Arial Unicode MS"/>
              </a:rPr>
              <a:t>and </a:t>
            </a:r>
            <a:r>
              <a:rPr sz="1200" spc="-35" dirty="0">
                <a:cs typeface="Arial Unicode MS"/>
              </a:rPr>
              <a:t>peer recovery </a:t>
            </a:r>
            <a:r>
              <a:rPr sz="1200" spc="-26" dirty="0">
                <a:cs typeface="Arial Unicode MS"/>
              </a:rPr>
              <a:t>support. </a:t>
            </a:r>
            <a:r>
              <a:rPr sz="1200" i="1" spc="-49" dirty="0">
                <a:cs typeface="Arial"/>
              </a:rPr>
              <a:t>Journal </a:t>
            </a:r>
            <a:r>
              <a:rPr sz="1200" i="1" spc="-13" dirty="0">
                <a:cs typeface="Arial"/>
              </a:rPr>
              <a:t>of </a:t>
            </a:r>
            <a:r>
              <a:rPr sz="1200" i="1" spc="-18" dirty="0">
                <a:cs typeface="Arial"/>
              </a:rPr>
              <a:t>Mental </a:t>
            </a:r>
            <a:r>
              <a:rPr sz="1200" i="1" spc="-35" dirty="0">
                <a:cs typeface="Arial"/>
              </a:rPr>
              <a:t>Health, </a:t>
            </a:r>
            <a:r>
              <a:rPr sz="1200" spc="-66" dirty="0">
                <a:cs typeface="Arial Unicode MS"/>
              </a:rPr>
              <a:t>Epub </a:t>
            </a:r>
            <a:r>
              <a:rPr sz="1200" spc="-53" dirty="0">
                <a:cs typeface="Arial Unicode MS"/>
              </a:rPr>
              <a:t>ahead </a:t>
            </a:r>
            <a:r>
              <a:rPr sz="1200" spc="-4" dirty="0">
                <a:cs typeface="Arial Unicode MS"/>
              </a:rPr>
              <a:t>of </a:t>
            </a:r>
            <a:r>
              <a:rPr sz="1200" spc="-9" dirty="0">
                <a:cs typeface="Arial Unicode MS"/>
              </a:rPr>
              <a:t>print. </a:t>
            </a:r>
            <a:r>
              <a:rPr sz="1200" spc="-40" dirty="0">
                <a:cs typeface="Arial Unicode MS"/>
              </a:rPr>
              <a:t>Retrieved </a:t>
            </a:r>
            <a:r>
              <a:rPr sz="1200" spc="-9" dirty="0">
                <a:cs typeface="Arial Unicode MS"/>
              </a:rPr>
              <a:t>from</a:t>
            </a:r>
            <a:r>
              <a:rPr sz="1200" spc="-159" dirty="0">
                <a:cs typeface="Arial Unicode MS"/>
              </a:rPr>
              <a:t> </a:t>
            </a:r>
            <a:r>
              <a:rPr sz="1200" spc="-26" dirty="0">
                <a:cs typeface="Arial Unicode MS"/>
                <a:hlinkClick r:id="rId3"/>
              </a:rPr>
              <a:t>http://dx.doi.org/10.1080/09638237.2017.1294733</a:t>
            </a:r>
            <a:endParaRPr sz="1200" dirty="0">
              <a:cs typeface="Arial Unicode MS"/>
            </a:endParaRPr>
          </a:p>
          <a:p>
            <a:pPr marL="11206" marR="54351">
              <a:spcBef>
                <a:spcPts val="882"/>
              </a:spcBef>
            </a:pPr>
            <a:r>
              <a:rPr sz="1200" spc="-57" dirty="0">
                <a:cs typeface="Arial Unicode MS"/>
              </a:rPr>
              <a:t>Rowe, </a:t>
            </a:r>
            <a:r>
              <a:rPr sz="1200" spc="-13" dirty="0">
                <a:cs typeface="Arial Unicode MS"/>
              </a:rPr>
              <a:t>M., </a:t>
            </a:r>
            <a:r>
              <a:rPr sz="1200" spc="-44" dirty="0">
                <a:cs typeface="Arial Unicode MS"/>
              </a:rPr>
              <a:t>Bellamy, </a:t>
            </a:r>
            <a:r>
              <a:rPr sz="1200" spc="-75" dirty="0">
                <a:cs typeface="Arial Unicode MS"/>
              </a:rPr>
              <a:t>C., </a:t>
            </a:r>
            <a:r>
              <a:rPr sz="1200" spc="-49" dirty="0">
                <a:cs typeface="Arial Unicode MS"/>
              </a:rPr>
              <a:t>Baranoski, </a:t>
            </a:r>
            <a:r>
              <a:rPr sz="1200" spc="-13" dirty="0">
                <a:cs typeface="Arial Unicode MS"/>
              </a:rPr>
              <a:t>M., </a:t>
            </a:r>
            <a:r>
              <a:rPr sz="1200" spc="-31" dirty="0">
                <a:cs typeface="Arial Unicode MS"/>
              </a:rPr>
              <a:t>Wieland, </a:t>
            </a:r>
            <a:r>
              <a:rPr sz="1200" spc="-13" dirty="0">
                <a:cs typeface="Arial Unicode MS"/>
              </a:rPr>
              <a:t>M., </a:t>
            </a:r>
            <a:r>
              <a:rPr sz="1200" spc="-44" dirty="0">
                <a:cs typeface="Arial Unicode MS"/>
              </a:rPr>
              <a:t>O’Connell, </a:t>
            </a:r>
            <a:r>
              <a:rPr sz="1200" spc="-4" dirty="0">
                <a:cs typeface="Arial Unicode MS"/>
              </a:rPr>
              <a:t>M. </a:t>
            </a:r>
            <a:r>
              <a:rPr sz="1200" spc="-75" dirty="0">
                <a:cs typeface="Arial Unicode MS"/>
              </a:rPr>
              <a:t>J., </a:t>
            </a:r>
            <a:r>
              <a:rPr sz="1200" spc="-40" dirty="0">
                <a:cs typeface="Arial Unicode MS"/>
              </a:rPr>
              <a:t>Benedict, </a:t>
            </a:r>
            <a:r>
              <a:rPr sz="1200" spc="-62" dirty="0">
                <a:cs typeface="Arial Unicode MS"/>
              </a:rPr>
              <a:t>P., </a:t>
            </a:r>
            <a:r>
              <a:rPr sz="1200" spc="-26" dirty="0">
                <a:cs typeface="Arial Unicode MS"/>
              </a:rPr>
              <a:t>. . . </a:t>
            </a:r>
            <a:r>
              <a:rPr sz="1200" spc="-62" dirty="0">
                <a:cs typeface="Arial Unicode MS"/>
              </a:rPr>
              <a:t>Sells, D. </a:t>
            </a:r>
            <a:r>
              <a:rPr sz="1200" spc="-40" dirty="0">
                <a:cs typeface="Arial Unicode MS"/>
              </a:rPr>
              <a:t>(2007). </a:t>
            </a:r>
            <a:r>
              <a:rPr sz="1200" spc="-79" dirty="0">
                <a:cs typeface="Arial Unicode MS"/>
              </a:rPr>
              <a:t>A </a:t>
            </a:r>
            <a:r>
              <a:rPr sz="1200" spc="-26" dirty="0">
                <a:cs typeface="Arial Unicode MS"/>
              </a:rPr>
              <a:t>peer-support, </a:t>
            </a:r>
            <a:r>
              <a:rPr sz="1200" spc="-31" dirty="0">
                <a:cs typeface="Arial Unicode MS"/>
              </a:rPr>
              <a:t>group </a:t>
            </a:r>
            <a:r>
              <a:rPr sz="1200" spc="-13" dirty="0">
                <a:cs typeface="Arial Unicode MS"/>
              </a:rPr>
              <a:t>intervention </a:t>
            </a:r>
            <a:r>
              <a:rPr sz="1200" spc="9" dirty="0">
                <a:cs typeface="Arial Unicode MS"/>
              </a:rPr>
              <a:t>to </a:t>
            </a:r>
            <a:r>
              <a:rPr sz="1200" spc="-35" dirty="0">
                <a:cs typeface="Arial Unicode MS"/>
              </a:rPr>
              <a:t>reduce </a:t>
            </a:r>
            <a:r>
              <a:rPr sz="1200" spc="-53" dirty="0">
                <a:cs typeface="Arial Unicode MS"/>
              </a:rPr>
              <a:t>substance  </a:t>
            </a:r>
            <a:r>
              <a:rPr sz="1200" spc="-62" dirty="0">
                <a:cs typeface="Arial Unicode MS"/>
              </a:rPr>
              <a:t>use </a:t>
            </a:r>
            <a:r>
              <a:rPr sz="1200" spc="-44" dirty="0">
                <a:cs typeface="Arial Unicode MS"/>
              </a:rPr>
              <a:t>and </a:t>
            </a:r>
            <a:r>
              <a:rPr sz="1200" spc="-18" dirty="0">
                <a:cs typeface="Arial Unicode MS"/>
              </a:rPr>
              <a:t>criminality </a:t>
            </a:r>
            <a:r>
              <a:rPr sz="1200" spc="-53" dirty="0">
                <a:cs typeface="Arial Unicode MS"/>
              </a:rPr>
              <a:t>among </a:t>
            </a:r>
            <a:r>
              <a:rPr sz="1200" spc="-49" dirty="0">
                <a:cs typeface="Arial Unicode MS"/>
              </a:rPr>
              <a:t>persons </a:t>
            </a:r>
            <a:r>
              <a:rPr sz="1200" dirty="0">
                <a:cs typeface="Arial Unicode MS"/>
              </a:rPr>
              <a:t>with </a:t>
            </a:r>
            <a:r>
              <a:rPr sz="1200" spc="-53" dirty="0">
                <a:cs typeface="Arial Unicode MS"/>
              </a:rPr>
              <a:t>severe </a:t>
            </a:r>
            <a:r>
              <a:rPr sz="1200" spc="-26" dirty="0">
                <a:cs typeface="Arial Unicode MS"/>
              </a:rPr>
              <a:t>mental </a:t>
            </a:r>
            <a:r>
              <a:rPr sz="1200" spc="-40" dirty="0">
                <a:cs typeface="Arial Unicode MS"/>
              </a:rPr>
              <a:t>illness. </a:t>
            </a:r>
            <a:r>
              <a:rPr sz="1200" i="1" spc="-40" dirty="0">
                <a:cs typeface="Arial"/>
              </a:rPr>
              <a:t>Psychiatric </a:t>
            </a:r>
            <a:r>
              <a:rPr sz="1200" i="1" spc="-66" dirty="0">
                <a:cs typeface="Arial"/>
              </a:rPr>
              <a:t>Services, </a:t>
            </a:r>
            <a:r>
              <a:rPr sz="1200" i="1" spc="-40" dirty="0">
                <a:cs typeface="Arial"/>
              </a:rPr>
              <a:t>58</a:t>
            </a:r>
            <a:r>
              <a:rPr sz="1200" spc="-40" dirty="0">
                <a:cs typeface="Arial Unicode MS"/>
              </a:rPr>
              <a:t>(7),</a:t>
            </a:r>
            <a:r>
              <a:rPr sz="1200" spc="-110" dirty="0">
                <a:cs typeface="Arial Unicode MS"/>
              </a:rPr>
              <a:t> </a:t>
            </a:r>
            <a:r>
              <a:rPr sz="1200" spc="-44" dirty="0">
                <a:cs typeface="Arial Unicode MS"/>
              </a:rPr>
              <a:t>955–961.</a:t>
            </a:r>
            <a:endParaRPr lang="en-US" sz="1200" spc="-44" dirty="0">
              <a:cs typeface="Arial Unicode MS"/>
            </a:endParaRPr>
          </a:p>
          <a:p>
            <a:pPr marL="11206" marR="54351">
              <a:spcBef>
                <a:spcPts val="882"/>
              </a:spcBef>
            </a:pPr>
            <a:r>
              <a:rPr lang="en-US" sz="1200" dirty="0"/>
              <a:t>The Value of Peers, SAMHSA, BRSS-TACS, 2017 Retrieved from: </a:t>
            </a:r>
            <a:r>
              <a:rPr lang="en-US" sz="1200" dirty="0">
                <a:hlinkClick r:id="rId4"/>
              </a:rPr>
              <a:t>https://www.samhsa.gov/sites/default/files/programs_campaigns/brss_tacs/value-of-peers-2017.pdf</a:t>
            </a:r>
            <a:endParaRPr lang="en-US" sz="1200" dirty="0"/>
          </a:p>
          <a:p>
            <a:pPr marL="11206" marR="54351">
              <a:spcBef>
                <a:spcPts val="882"/>
              </a:spcBef>
            </a:pPr>
            <a:endParaRPr sz="1200" dirty="0"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591573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57D4A72-F4F1-498A-B083-59E8C50B78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C7FF3303-6FC3-4637-A201-B4CCC1C992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20636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6614B2-AF4C-6243-AE0C-803B8D98F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23236"/>
            <a:ext cx="3659777" cy="2820908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Learning Objectives for Today</a:t>
            </a: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C2A241DB-9959-446F-AD07-0F6A725EC1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305390"/>
              </p:ext>
            </p:extLst>
          </p:nvPr>
        </p:nvGraphicFramePr>
        <p:xfrm>
          <a:off x="5655365" y="765313"/>
          <a:ext cx="5896556" cy="5317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2310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F2617241-5813-2448-9369-D91F36ACE8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  <a:prstGeom prst="rect">
            <a:avLst/>
          </a:prstGeom>
        </p:spPr>
        <p:txBody>
          <a:bodyPr vert="horz" lIns="0" tIns="12700" rIns="0" bIns="0" rtlCol="0">
            <a:normAutofit/>
          </a:bodyPr>
          <a:lstStyle/>
          <a:p>
            <a:pPr marL="12700" algn="r">
              <a:spcBef>
                <a:spcPts val="100"/>
              </a:spcBef>
            </a:pPr>
            <a:r>
              <a:rPr lang="en-US" sz="6100" b="1" spc="-145" dirty="0">
                <a:solidFill>
                  <a:schemeClr val="accent6"/>
                </a:solidFill>
              </a:rPr>
              <a:t>What </a:t>
            </a:r>
            <a:r>
              <a:rPr lang="en-US" sz="6100" b="1" spc="-195" dirty="0">
                <a:solidFill>
                  <a:schemeClr val="accent6"/>
                </a:solidFill>
              </a:rPr>
              <a:t>are </a:t>
            </a:r>
            <a:r>
              <a:rPr lang="en-US" sz="6100" b="1" spc="-245" dirty="0">
                <a:solidFill>
                  <a:schemeClr val="accent6"/>
                </a:solidFill>
              </a:rPr>
              <a:t>Peer </a:t>
            </a:r>
            <a:r>
              <a:rPr lang="en-US" sz="6100" b="1" spc="-254" dirty="0">
                <a:solidFill>
                  <a:schemeClr val="accent6"/>
                </a:solidFill>
              </a:rPr>
              <a:t>Recovery </a:t>
            </a:r>
            <a:r>
              <a:rPr lang="en-US" sz="6100" b="1" spc="-220" dirty="0">
                <a:solidFill>
                  <a:schemeClr val="accent6"/>
                </a:solidFill>
              </a:rPr>
              <a:t>Support</a:t>
            </a:r>
            <a:r>
              <a:rPr lang="en-US" sz="6100" b="1" spc="-30" dirty="0">
                <a:solidFill>
                  <a:schemeClr val="accent6"/>
                </a:solidFill>
              </a:rPr>
              <a:t> </a:t>
            </a:r>
            <a:r>
              <a:rPr lang="en-US" sz="6100" b="1" spc="-275" dirty="0">
                <a:solidFill>
                  <a:schemeClr val="accent6"/>
                </a:solidFill>
              </a:rPr>
              <a:t>Services?</a:t>
            </a:r>
            <a:endParaRPr lang="en-US" sz="6100" b="1" dirty="0">
              <a:solidFill>
                <a:schemeClr val="accent6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ject 6">
            <a:extLst>
              <a:ext uri="{FF2B5EF4-FFF2-40B4-BE49-F238E27FC236}">
                <a16:creationId xmlns:a16="http://schemas.microsoft.com/office/drawing/2014/main" id="{0F3B389F-2649-2046-B635-ADEB9C6AB51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255259" y="1188637"/>
            <a:ext cx="5365837" cy="4743239"/>
          </a:xfrm>
          <a:prstGeom prst="rect">
            <a:avLst/>
          </a:prstGeom>
        </p:spPr>
        <p:txBody>
          <a:bodyPr vert="horz" lIns="0" tIns="12700" rIns="0" bIns="0" rtlCol="0" anchor="ctr">
            <a:normAutofit/>
          </a:bodyPr>
          <a:lstStyle/>
          <a:p>
            <a:pPr marL="310515" marR="17780" indent="-285750">
              <a:spcBef>
                <a:spcPts val="100"/>
              </a:spcBef>
              <a:buClr>
                <a:schemeClr val="accent4"/>
              </a:buClr>
            </a:pPr>
            <a:r>
              <a:rPr lang="en-US" sz="1900" spc="-100">
                <a:latin typeface="Arial Unicode MS"/>
                <a:cs typeface="Arial Unicode MS"/>
              </a:rPr>
              <a:t>Process </a:t>
            </a:r>
            <a:r>
              <a:rPr lang="en-US" sz="1900" spc="-5">
                <a:latin typeface="Arial Unicode MS"/>
                <a:cs typeface="Arial Unicode MS"/>
              </a:rPr>
              <a:t>of </a:t>
            </a:r>
            <a:r>
              <a:rPr lang="en-US" sz="1900" spc="-65">
                <a:latin typeface="Arial Unicode MS"/>
                <a:cs typeface="Arial Unicode MS"/>
              </a:rPr>
              <a:t>giving </a:t>
            </a:r>
            <a:r>
              <a:rPr lang="en-US" sz="1900" spc="-75">
                <a:latin typeface="Arial Unicode MS"/>
                <a:cs typeface="Arial Unicode MS"/>
              </a:rPr>
              <a:t>and </a:t>
            </a:r>
            <a:r>
              <a:rPr lang="en-US" sz="1900" spc="-60">
                <a:latin typeface="Arial Unicode MS"/>
                <a:cs typeface="Arial Unicode MS"/>
              </a:rPr>
              <a:t>receiving </a:t>
            </a:r>
            <a:r>
              <a:rPr lang="en-US" sz="1900" spc="-125">
                <a:latin typeface="Arial Unicode MS"/>
                <a:cs typeface="Arial Unicode MS"/>
              </a:rPr>
              <a:t>non-­‐clinical </a:t>
            </a:r>
            <a:r>
              <a:rPr lang="en-US" sz="1900" spc="-95">
                <a:latin typeface="Arial Unicode MS"/>
                <a:cs typeface="Arial Unicode MS"/>
              </a:rPr>
              <a:t>assistance </a:t>
            </a:r>
            <a:r>
              <a:rPr lang="en-US" sz="1900" spc="20">
                <a:latin typeface="Arial Unicode MS"/>
                <a:cs typeface="Arial Unicode MS"/>
              </a:rPr>
              <a:t>to </a:t>
            </a:r>
            <a:r>
              <a:rPr lang="en-US" sz="1900" spc="-45">
                <a:latin typeface="Arial Unicode MS"/>
                <a:cs typeface="Arial Unicode MS"/>
              </a:rPr>
              <a:t>support  </a:t>
            </a:r>
            <a:r>
              <a:rPr lang="en-US" sz="1900" spc="-130">
                <a:latin typeface="Arial Unicode MS"/>
                <a:cs typeface="Arial Unicode MS"/>
              </a:rPr>
              <a:t>long-­‐term </a:t>
            </a:r>
            <a:r>
              <a:rPr lang="en-US" sz="1900" spc="-60">
                <a:latin typeface="Arial Unicode MS"/>
                <a:cs typeface="Arial Unicode MS"/>
              </a:rPr>
              <a:t>recovery </a:t>
            </a:r>
            <a:r>
              <a:rPr lang="en-US" sz="1900" spc="-15">
                <a:latin typeface="Arial Unicode MS"/>
                <a:cs typeface="Arial Unicode MS"/>
              </a:rPr>
              <a:t>from </a:t>
            </a:r>
            <a:r>
              <a:rPr lang="en-US" sz="1900" spc="-90">
                <a:latin typeface="Arial Unicode MS"/>
                <a:cs typeface="Arial Unicode MS"/>
              </a:rPr>
              <a:t>substance </a:t>
            </a:r>
            <a:r>
              <a:rPr lang="en-US" sz="1900" spc="-110">
                <a:latin typeface="Arial Unicode MS"/>
                <a:cs typeface="Arial Unicode MS"/>
              </a:rPr>
              <a:t>use </a:t>
            </a:r>
            <a:r>
              <a:rPr lang="en-US" sz="1900" spc="-65">
                <a:latin typeface="Arial Unicode MS"/>
                <a:cs typeface="Arial Unicode MS"/>
              </a:rPr>
              <a:t>disorders </a:t>
            </a:r>
          </a:p>
          <a:p>
            <a:pPr marL="310515" marR="17780" indent="-285750">
              <a:spcBef>
                <a:spcPts val="100"/>
              </a:spcBef>
              <a:buClr>
                <a:schemeClr val="accent4"/>
              </a:buClr>
            </a:pPr>
            <a:r>
              <a:rPr lang="en-US" sz="1900" spc="-145">
                <a:latin typeface="Arial Unicode MS"/>
                <a:cs typeface="Arial Unicode MS"/>
              </a:rPr>
              <a:t>A </a:t>
            </a:r>
            <a:r>
              <a:rPr lang="en-US" sz="1900" spc="-60">
                <a:latin typeface="Arial Unicode MS"/>
                <a:cs typeface="Arial Unicode MS"/>
              </a:rPr>
              <a:t>peer support specialist </a:t>
            </a:r>
            <a:r>
              <a:rPr lang="en-US" sz="1900" spc="-70">
                <a:latin typeface="Arial Unicode MS"/>
                <a:cs typeface="Arial Unicode MS"/>
              </a:rPr>
              <a:t>brings </a:t>
            </a:r>
            <a:r>
              <a:rPr lang="en-US" sz="1900" spc="-20">
                <a:latin typeface="Arial Unicode MS"/>
                <a:cs typeface="Arial Unicode MS"/>
              </a:rPr>
              <a:t>the </a:t>
            </a:r>
            <a:r>
              <a:rPr lang="en-US" sz="1900" spc="-45">
                <a:latin typeface="Arial Unicode MS"/>
                <a:cs typeface="Arial Unicode MS"/>
              </a:rPr>
              <a:t>lived  </a:t>
            </a:r>
            <a:r>
              <a:rPr lang="en-US" sz="1900" spc="-70">
                <a:latin typeface="Arial Unicode MS"/>
                <a:cs typeface="Arial Unicode MS"/>
              </a:rPr>
              <a:t>experience </a:t>
            </a:r>
            <a:r>
              <a:rPr lang="en-US" sz="1900" spc="-5">
                <a:latin typeface="Arial Unicode MS"/>
                <a:cs typeface="Arial Unicode MS"/>
              </a:rPr>
              <a:t>of </a:t>
            </a:r>
            <a:r>
              <a:rPr lang="en-US" sz="1900" spc="-60">
                <a:latin typeface="Arial Unicode MS"/>
                <a:cs typeface="Arial Unicode MS"/>
              </a:rPr>
              <a:t>recovery, combined </a:t>
            </a:r>
            <a:r>
              <a:rPr lang="en-US" sz="1900" spc="10">
                <a:latin typeface="Arial Unicode MS"/>
                <a:cs typeface="Arial Unicode MS"/>
              </a:rPr>
              <a:t>with </a:t>
            </a:r>
            <a:r>
              <a:rPr lang="en-US" sz="1900" spc="-30">
                <a:latin typeface="Arial Unicode MS"/>
                <a:cs typeface="Arial Unicode MS"/>
              </a:rPr>
              <a:t>training </a:t>
            </a:r>
            <a:r>
              <a:rPr lang="en-US" sz="1900" spc="-75">
                <a:latin typeface="Arial Unicode MS"/>
                <a:cs typeface="Arial Unicode MS"/>
              </a:rPr>
              <a:t>and </a:t>
            </a:r>
            <a:r>
              <a:rPr lang="en-US" sz="1900" spc="-65">
                <a:latin typeface="Arial Unicode MS"/>
                <a:cs typeface="Arial Unicode MS"/>
              </a:rPr>
              <a:t>supervision, </a:t>
            </a:r>
            <a:r>
              <a:rPr lang="en-US" sz="1900" spc="20">
                <a:latin typeface="Arial Unicode MS"/>
                <a:cs typeface="Arial Unicode MS"/>
              </a:rPr>
              <a:t>to </a:t>
            </a:r>
            <a:r>
              <a:rPr lang="en-US" sz="1900" spc="-95">
                <a:latin typeface="Arial Unicode MS"/>
                <a:cs typeface="Arial Unicode MS"/>
              </a:rPr>
              <a:t>assist </a:t>
            </a:r>
            <a:r>
              <a:rPr lang="en-US" sz="1900" spc="-50">
                <a:latin typeface="Arial Unicode MS"/>
                <a:cs typeface="Arial Unicode MS"/>
              </a:rPr>
              <a:t>others </a:t>
            </a:r>
            <a:r>
              <a:rPr lang="en-US" sz="1900" spc="-25">
                <a:latin typeface="Arial Unicode MS"/>
                <a:cs typeface="Arial Unicode MS"/>
              </a:rPr>
              <a:t>in </a:t>
            </a:r>
            <a:r>
              <a:rPr lang="en-US" sz="1900" spc="65">
                <a:latin typeface="Arial Unicode MS"/>
                <a:cs typeface="Arial Unicode MS"/>
              </a:rPr>
              <a:t>initiating </a:t>
            </a:r>
            <a:r>
              <a:rPr lang="en-US" sz="1900" spc="-75">
                <a:latin typeface="Arial Unicode MS"/>
                <a:cs typeface="Arial Unicode MS"/>
              </a:rPr>
              <a:t>and </a:t>
            </a:r>
            <a:r>
              <a:rPr lang="en-US" sz="1900" spc="-45">
                <a:latin typeface="Arial Unicode MS"/>
                <a:cs typeface="Arial Unicode MS"/>
              </a:rPr>
              <a:t>maintaining </a:t>
            </a:r>
            <a:r>
              <a:rPr lang="en-US" sz="1900" spc="-60">
                <a:latin typeface="Arial Unicode MS"/>
                <a:cs typeface="Arial Unicode MS"/>
              </a:rPr>
              <a:t>recovery </a:t>
            </a:r>
          </a:p>
          <a:p>
            <a:pPr marL="310515" marR="17780" indent="-285750">
              <a:spcBef>
                <a:spcPts val="100"/>
              </a:spcBef>
              <a:buClr>
                <a:schemeClr val="accent4"/>
              </a:buClr>
            </a:pPr>
            <a:r>
              <a:rPr lang="en-US" sz="1900" spc="-85">
                <a:latin typeface="Arial Unicode MS"/>
                <a:cs typeface="Arial Unicode MS"/>
              </a:rPr>
              <a:t>Enhance </a:t>
            </a:r>
            <a:r>
              <a:rPr lang="en-US" sz="1900" spc="-20">
                <a:latin typeface="Arial Unicode MS"/>
                <a:cs typeface="Arial Unicode MS"/>
              </a:rPr>
              <a:t>the </a:t>
            </a:r>
            <a:r>
              <a:rPr lang="en-US" sz="1900" spc="-35">
                <a:latin typeface="Arial Unicode MS"/>
                <a:cs typeface="Arial Unicode MS"/>
              </a:rPr>
              <a:t>quality </a:t>
            </a:r>
            <a:r>
              <a:rPr lang="en-US" sz="1900" spc="-5">
                <a:latin typeface="Arial Unicode MS"/>
                <a:cs typeface="Arial Unicode MS"/>
              </a:rPr>
              <a:t>of </a:t>
            </a:r>
            <a:r>
              <a:rPr lang="en-US" sz="1900" spc="-70">
                <a:latin typeface="Arial Unicode MS"/>
                <a:cs typeface="Arial Unicode MS"/>
              </a:rPr>
              <a:t>personal </a:t>
            </a:r>
            <a:r>
              <a:rPr lang="en-US" sz="1900" spc="-75">
                <a:latin typeface="Arial Unicode MS"/>
                <a:cs typeface="Arial Unicode MS"/>
              </a:rPr>
              <a:t>and </a:t>
            </a:r>
            <a:r>
              <a:rPr lang="en-US" sz="1900" spc="-40">
                <a:latin typeface="Arial Unicode MS"/>
                <a:cs typeface="Arial Unicode MS"/>
              </a:rPr>
              <a:t>family  </a:t>
            </a:r>
            <a:r>
              <a:rPr lang="en-US" sz="1900" spc="-15">
                <a:latin typeface="Arial Unicode MS"/>
                <a:cs typeface="Arial Unicode MS"/>
              </a:rPr>
              <a:t>life </a:t>
            </a:r>
            <a:r>
              <a:rPr lang="en-US" sz="1900" spc="-25">
                <a:latin typeface="Arial Unicode MS"/>
                <a:cs typeface="Arial Unicode MS"/>
              </a:rPr>
              <a:t>in </a:t>
            </a:r>
            <a:r>
              <a:rPr lang="en-US" sz="1900" spc="-130">
                <a:latin typeface="Arial Unicode MS"/>
                <a:cs typeface="Arial Unicode MS"/>
              </a:rPr>
              <a:t>long-­‐term </a:t>
            </a:r>
            <a:r>
              <a:rPr lang="en-US" sz="1900" spc="-60">
                <a:latin typeface="Arial Unicode MS"/>
                <a:cs typeface="Arial Unicode MS"/>
              </a:rPr>
              <a:t>recovery </a:t>
            </a:r>
            <a:r>
              <a:rPr lang="en-US" sz="1900" spc="-40">
                <a:latin typeface="Arial Unicode MS"/>
                <a:cs typeface="Arial Unicode MS"/>
              </a:rPr>
              <a:t>(White, </a:t>
            </a:r>
            <a:r>
              <a:rPr lang="en-US" sz="1900" spc="-70">
                <a:latin typeface="Arial Unicode MS"/>
                <a:cs typeface="Arial Unicode MS"/>
              </a:rPr>
              <a:t>2009) </a:t>
            </a:r>
          </a:p>
          <a:p>
            <a:pPr marL="310515" marR="17780" indent="-285750">
              <a:spcBef>
                <a:spcPts val="100"/>
              </a:spcBef>
              <a:buClr>
                <a:schemeClr val="accent4"/>
              </a:buClr>
            </a:pPr>
            <a:r>
              <a:rPr lang="en-US" sz="1900" spc="-105">
                <a:latin typeface="Arial Unicode MS"/>
                <a:cs typeface="Arial Unicode MS"/>
              </a:rPr>
              <a:t>Peer </a:t>
            </a:r>
            <a:r>
              <a:rPr lang="en-US" sz="1900" spc="-60">
                <a:latin typeface="Arial Unicode MS"/>
                <a:cs typeface="Arial Unicode MS"/>
              </a:rPr>
              <a:t>recovery </a:t>
            </a:r>
            <a:r>
              <a:rPr lang="en-US" sz="1900" spc="-45">
                <a:latin typeface="Arial Unicode MS"/>
                <a:cs typeface="Arial Unicode MS"/>
              </a:rPr>
              <a:t>support </a:t>
            </a:r>
            <a:r>
              <a:rPr lang="en-US" sz="1900" spc="-95">
                <a:latin typeface="Arial Unicode MS"/>
                <a:cs typeface="Arial Unicode MS"/>
              </a:rPr>
              <a:t>services </a:t>
            </a:r>
            <a:r>
              <a:rPr lang="en-US" sz="1900" spc="-100">
                <a:latin typeface="Arial Unicode MS"/>
                <a:cs typeface="Arial Unicode MS"/>
              </a:rPr>
              <a:t>can </a:t>
            </a:r>
            <a:r>
              <a:rPr lang="en-US" sz="1900" spc="-45">
                <a:latin typeface="Arial Unicode MS"/>
                <a:cs typeface="Arial Unicode MS"/>
              </a:rPr>
              <a:t>support </a:t>
            </a:r>
            <a:r>
              <a:rPr lang="en-US" sz="1900" spc="-50">
                <a:latin typeface="Arial Unicode MS"/>
                <a:cs typeface="Arial Unicode MS"/>
              </a:rPr>
              <a:t>clinical </a:t>
            </a:r>
            <a:r>
              <a:rPr lang="en-US" sz="1900" spc="-15">
                <a:latin typeface="Arial Unicode MS"/>
                <a:cs typeface="Arial Unicode MS"/>
              </a:rPr>
              <a:t>treatment </a:t>
            </a:r>
            <a:r>
              <a:rPr lang="en-US" sz="1900">
                <a:latin typeface="Arial Unicode MS"/>
                <a:cs typeface="Arial Unicode MS"/>
              </a:rPr>
              <a:t>for </a:t>
            </a:r>
            <a:r>
              <a:rPr lang="en-US" sz="1900" spc="-90">
                <a:latin typeface="Arial Unicode MS"/>
                <a:cs typeface="Arial Unicode MS"/>
              </a:rPr>
              <a:t>substance </a:t>
            </a:r>
            <a:r>
              <a:rPr lang="en-US" sz="1900" spc="-110">
                <a:latin typeface="Arial Unicode MS"/>
                <a:cs typeface="Arial Unicode MS"/>
              </a:rPr>
              <a:t>use </a:t>
            </a:r>
            <a:r>
              <a:rPr lang="en-US" sz="1900" spc="-65">
                <a:latin typeface="Arial Unicode MS"/>
                <a:cs typeface="Arial Unicode MS"/>
              </a:rPr>
              <a:t>disorders</a:t>
            </a:r>
            <a:endParaRPr lang="en-US" sz="1900"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069334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CE1655FB-E4C2-9B4A-A729-6FEE044510C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12700" rIns="0" bIns="0" rtlCol="0">
            <a:normAutofit/>
          </a:bodyPr>
          <a:lstStyle/>
          <a:p>
            <a:pPr marL="12700">
              <a:spcBef>
                <a:spcPts val="100"/>
              </a:spcBef>
            </a:pPr>
            <a:r>
              <a:rPr lang="en-US" b="1" spc="-245" dirty="0">
                <a:solidFill>
                  <a:schemeClr val="accent2"/>
                </a:solidFill>
                <a:latin typeface="+mn-lt"/>
              </a:rPr>
              <a:t>Peer </a:t>
            </a:r>
            <a:r>
              <a:rPr lang="en-US" b="1" spc="-254" dirty="0">
                <a:solidFill>
                  <a:schemeClr val="accent2"/>
                </a:solidFill>
                <a:latin typeface="+mn-lt"/>
              </a:rPr>
              <a:t>Recovery </a:t>
            </a:r>
            <a:r>
              <a:rPr lang="en-US" b="1" spc="-220" dirty="0">
                <a:solidFill>
                  <a:schemeClr val="accent2"/>
                </a:solidFill>
                <a:latin typeface="+mn-lt"/>
              </a:rPr>
              <a:t>Support </a:t>
            </a:r>
            <a:r>
              <a:rPr lang="en-US" b="1" spc="-275" dirty="0">
                <a:solidFill>
                  <a:schemeClr val="accent2"/>
                </a:solidFill>
                <a:latin typeface="+mn-lt"/>
              </a:rPr>
              <a:t>Services </a:t>
            </a:r>
            <a:r>
              <a:rPr lang="en-US" b="1" spc="35" dirty="0">
                <a:solidFill>
                  <a:schemeClr val="accent2"/>
                </a:solidFill>
                <a:latin typeface="+mn-lt"/>
              </a:rPr>
              <a:t> </a:t>
            </a:r>
            <a:endParaRPr lang="en-US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0D06647C-F09E-8140-B9A1-9D783CEEC51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58232"/>
            <a:ext cx="10701130" cy="3274036"/>
          </a:xfrm>
          <a:prstGeom prst="rect">
            <a:avLst/>
          </a:prstGeom>
        </p:spPr>
        <p:txBody>
          <a:bodyPr vert="horz" lIns="0" tIns="13970" rIns="0" bIns="0" rtlCol="0">
            <a:normAutofit/>
          </a:bodyPr>
          <a:lstStyle/>
          <a:p>
            <a:pPr marR="5080">
              <a:spcBef>
                <a:spcPts val="110"/>
              </a:spcBef>
              <a:buClr>
                <a:schemeClr val="accent2"/>
              </a:buClr>
            </a:pPr>
            <a:r>
              <a:rPr lang="en-US" sz="2400" spc="-65" dirty="0">
                <a:latin typeface="Arial Unicode MS"/>
                <a:cs typeface="Arial Unicode MS"/>
              </a:rPr>
              <a:t>Are e</a:t>
            </a:r>
            <a:r>
              <a:rPr lang="en-US" sz="2400" spc="-35" dirty="0">
                <a:latin typeface="Arial Unicode MS"/>
                <a:cs typeface="Arial Unicode MS"/>
              </a:rPr>
              <a:t>ssential </a:t>
            </a:r>
            <a:r>
              <a:rPr lang="en-US" sz="2400" spc="-55" dirty="0">
                <a:latin typeface="Arial Unicode MS"/>
                <a:cs typeface="Arial Unicode MS"/>
              </a:rPr>
              <a:t>ingredients </a:t>
            </a:r>
            <a:r>
              <a:rPr lang="en-US" sz="2400" spc="-25" dirty="0">
                <a:latin typeface="Arial Unicode MS"/>
                <a:cs typeface="Arial Unicode MS"/>
              </a:rPr>
              <a:t>in </a:t>
            </a:r>
            <a:r>
              <a:rPr lang="en-US" sz="2400" spc="-65" dirty="0">
                <a:latin typeface="Arial Unicode MS"/>
                <a:cs typeface="Arial Unicode MS"/>
              </a:rPr>
              <a:t>developing </a:t>
            </a:r>
            <a:r>
              <a:rPr lang="en-US" sz="2400" spc="-125" dirty="0">
                <a:latin typeface="Arial Unicode MS"/>
                <a:cs typeface="Arial Unicode MS"/>
              </a:rPr>
              <a:t>a  </a:t>
            </a:r>
            <a:r>
              <a:rPr lang="en-US" sz="2400" spc="-95" dirty="0">
                <a:latin typeface="Arial Unicode MS"/>
                <a:cs typeface="Arial Unicode MS"/>
              </a:rPr>
              <a:t>recovery-­‐oriented </a:t>
            </a:r>
            <a:r>
              <a:rPr lang="en-US" sz="2400" spc="-85" dirty="0">
                <a:latin typeface="Arial Unicode MS"/>
                <a:cs typeface="Arial Unicode MS"/>
              </a:rPr>
              <a:t>system </a:t>
            </a:r>
            <a:r>
              <a:rPr lang="en-US" sz="2400" spc="-25" dirty="0">
                <a:latin typeface="Arial Unicode MS"/>
                <a:cs typeface="Arial Unicode MS"/>
              </a:rPr>
              <a:t>in </a:t>
            </a:r>
            <a:r>
              <a:rPr lang="en-US" sz="2400" spc="-45" dirty="0">
                <a:latin typeface="Arial Unicode MS"/>
                <a:cs typeface="Arial Unicode MS"/>
              </a:rPr>
              <a:t>which </a:t>
            </a:r>
            <a:r>
              <a:rPr lang="en-US" sz="2400" spc="-50" dirty="0">
                <a:latin typeface="Arial Unicode MS"/>
                <a:cs typeface="Arial Unicode MS"/>
              </a:rPr>
              <a:t>clinical </a:t>
            </a:r>
            <a:r>
              <a:rPr lang="en-US" sz="2400" spc="-15" dirty="0">
                <a:latin typeface="Arial Unicode MS"/>
                <a:cs typeface="Arial Unicode MS"/>
              </a:rPr>
              <a:t>treatment </a:t>
            </a:r>
            <a:r>
              <a:rPr lang="en-US" sz="2400" spc="-90" dirty="0">
                <a:latin typeface="Arial Unicode MS"/>
                <a:cs typeface="Arial Unicode MS"/>
              </a:rPr>
              <a:t>plays an </a:t>
            </a:r>
            <a:r>
              <a:rPr lang="en-US" sz="2400" spc="-20" dirty="0">
                <a:latin typeface="Arial Unicode MS"/>
                <a:cs typeface="Arial Unicode MS"/>
              </a:rPr>
              <a:t>important, </a:t>
            </a:r>
            <a:r>
              <a:rPr lang="en-US" sz="2400" spc="-10" dirty="0">
                <a:latin typeface="Arial Unicode MS"/>
                <a:cs typeface="Arial Unicode MS"/>
              </a:rPr>
              <a:t>but not </a:t>
            </a:r>
            <a:r>
              <a:rPr lang="en-US" sz="2400" spc="-65" dirty="0">
                <a:latin typeface="Arial Unicode MS"/>
                <a:cs typeface="Arial Unicode MS"/>
              </a:rPr>
              <a:t>singular, </a:t>
            </a:r>
            <a:r>
              <a:rPr lang="en-US" sz="2400" spc="-30" dirty="0">
                <a:latin typeface="Arial Unicode MS"/>
                <a:cs typeface="Arial Unicode MS"/>
              </a:rPr>
              <a:t>role  </a:t>
            </a:r>
          </a:p>
          <a:p>
            <a:pPr marR="5080">
              <a:spcBef>
                <a:spcPts val="110"/>
              </a:spcBef>
              <a:buClr>
                <a:schemeClr val="accent2"/>
              </a:buClr>
            </a:pPr>
            <a:r>
              <a:rPr lang="en-US" sz="2400" spc="-105" dirty="0">
                <a:latin typeface="Arial Unicode MS"/>
                <a:cs typeface="Arial Unicode MS"/>
              </a:rPr>
              <a:t>Substance </a:t>
            </a:r>
            <a:r>
              <a:rPr lang="en-US" sz="2400" spc="-110" dirty="0">
                <a:latin typeface="Arial Unicode MS"/>
                <a:cs typeface="Arial Unicode MS"/>
              </a:rPr>
              <a:t>use </a:t>
            </a:r>
            <a:r>
              <a:rPr lang="en-US" sz="2400" spc="-65" dirty="0">
                <a:latin typeface="Arial Unicode MS"/>
                <a:cs typeface="Arial Unicode MS"/>
              </a:rPr>
              <a:t>disorders  are </a:t>
            </a:r>
            <a:r>
              <a:rPr lang="en-US" sz="2400" spc="-30" dirty="0">
                <a:latin typeface="Arial Unicode MS"/>
                <a:cs typeface="Arial Unicode MS"/>
              </a:rPr>
              <a:t>currently </a:t>
            </a:r>
            <a:r>
              <a:rPr lang="en-US" sz="2400" spc="-50" dirty="0">
                <a:latin typeface="Arial Unicode MS"/>
                <a:cs typeface="Arial Unicode MS"/>
              </a:rPr>
              <a:t>understood </a:t>
            </a:r>
            <a:r>
              <a:rPr lang="en-US" sz="2400" spc="20" dirty="0">
                <a:latin typeface="Arial Unicode MS"/>
                <a:cs typeface="Arial Unicode MS"/>
              </a:rPr>
              <a:t>to</a:t>
            </a:r>
            <a:r>
              <a:rPr lang="en-US" sz="2400" spc="-330" dirty="0">
                <a:latin typeface="Arial Unicode MS"/>
                <a:cs typeface="Arial Unicode MS"/>
              </a:rPr>
              <a:t> </a:t>
            </a:r>
            <a:r>
              <a:rPr lang="en-US" sz="2400" spc="-75" dirty="0">
                <a:latin typeface="Arial Unicode MS"/>
                <a:cs typeface="Arial Unicode MS"/>
              </a:rPr>
              <a:t>be </a:t>
            </a:r>
            <a:r>
              <a:rPr lang="en-US" sz="2400" spc="-55" dirty="0">
                <a:latin typeface="Arial Unicode MS"/>
                <a:cs typeface="Arial Unicode MS"/>
              </a:rPr>
              <a:t>chronic </a:t>
            </a:r>
            <a:r>
              <a:rPr lang="en-US" sz="2400" spc="-10" dirty="0">
                <a:latin typeface="Arial Unicode MS"/>
                <a:cs typeface="Arial Unicode MS"/>
              </a:rPr>
              <a:t>conditions </a:t>
            </a:r>
            <a:r>
              <a:rPr lang="en-US" sz="2400" dirty="0">
                <a:latin typeface="Arial Unicode MS"/>
                <a:cs typeface="Arial Unicode MS"/>
              </a:rPr>
              <a:t>that </a:t>
            </a:r>
            <a:r>
              <a:rPr lang="en-US" sz="2400" spc="-35" dirty="0">
                <a:latin typeface="Arial Unicode MS"/>
                <a:cs typeface="Arial Unicode MS"/>
              </a:rPr>
              <a:t>require </a:t>
            </a:r>
            <a:r>
              <a:rPr lang="en-US" sz="2400" spc="-130" dirty="0">
                <a:latin typeface="Arial Unicode MS"/>
                <a:cs typeface="Arial Unicode MS"/>
              </a:rPr>
              <a:t>long-­‐term </a:t>
            </a:r>
            <a:r>
              <a:rPr lang="en-US" sz="2400" spc="-70" dirty="0">
                <a:latin typeface="Arial Unicode MS"/>
                <a:cs typeface="Arial Unicode MS"/>
              </a:rPr>
              <a:t>management</a:t>
            </a:r>
          </a:p>
          <a:p>
            <a:pPr marR="5080">
              <a:spcBef>
                <a:spcPts val="110"/>
              </a:spcBef>
              <a:buClr>
                <a:schemeClr val="accent2"/>
              </a:buClr>
            </a:pPr>
            <a:r>
              <a:rPr lang="en-US" sz="2400" spc="-65" dirty="0">
                <a:latin typeface="Arial Unicode MS"/>
                <a:cs typeface="Arial Unicode MS"/>
              </a:rPr>
              <a:t>Acute </a:t>
            </a:r>
            <a:r>
              <a:rPr lang="en-US" sz="2400" spc="-80" dirty="0">
                <a:latin typeface="Arial Unicode MS"/>
                <a:cs typeface="Arial Unicode MS"/>
              </a:rPr>
              <a:t>care </a:t>
            </a:r>
            <a:r>
              <a:rPr lang="en-US" sz="2400" spc="-90" dirty="0">
                <a:latin typeface="Arial Unicode MS"/>
                <a:cs typeface="Arial Unicode MS"/>
              </a:rPr>
              <a:t>substance </a:t>
            </a:r>
            <a:r>
              <a:rPr lang="en-US" sz="2400" spc="-110" dirty="0">
                <a:latin typeface="Arial Unicode MS"/>
                <a:cs typeface="Arial Unicode MS"/>
              </a:rPr>
              <a:t>use </a:t>
            </a:r>
            <a:r>
              <a:rPr lang="en-US" sz="2400" spc="-15" dirty="0">
                <a:latin typeface="Arial Unicode MS"/>
                <a:cs typeface="Arial Unicode MS"/>
              </a:rPr>
              <a:t>treatment </a:t>
            </a:r>
            <a:r>
              <a:rPr lang="en-US" sz="2400" spc="5" dirty="0">
                <a:latin typeface="Arial Unicode MS"/>
                <a:cs typeface="Arial Unicode MS"/>
              </a:rPr>
              <a:t>without </a:t>
            </a:r>
            <a:r>
              <a:rPr lang="en-US" sz="2400" spc="-20" dirty="0">
                <a:latin typeface="Arial Unicode MS"/>
                <a:cs typeface="Arial Unicode MS"/>
              </a:rPr>
              <a:t>other </a:t>
            </a:r>
            <a:r>
              <a:rPr lang="en-US" sz="2400" spc="-60" dirty="0">
                <a:latin typeface="Arial Unicode MS"/>
                <a:cs typeface="Arial Unicode MS"/>
              </a:rPr>
              <a:t>recovery supports and community connections </a:t>
            </a:r>
            <a:r>
              <a:rPr lang="en-US" sz="2400" spc="-120" dirty="0">
                <a:latin typeface="Arial Unicode MS"/>
                <a:cs typeface="Arial Unicode MS"/>
              </a:rPr>
              <a:t>has  often </a:t>
            </a:r>
            <a:r>
              <a:rPr lang="en-US" sz="2400" spc="-5" dirty="0">
                <a:latin typeface="Arial Unicode MS"/>
                <a:cs typeface="Arial Unicode MS"/>
              </a:rPr>
              <a:t>not </a:t>
            </a:r>
            <a:r>
              <a:rPr lang="en-US" sz="2400" spc="-80" dirty="0">
                <a:latin typeface="Arial Unicode MS"/>
                <a:cs typeface="Arial Unicode MS"/>
              </a:rPr>
              <a:t>been  </a:t>
            </a:r>
            <a:r>
              <a:rPr lang="en-US" sz="2400" spc="-50" dirty="0">
                <a:latin typeface="Arial Unicode MS"/>
                <a:cs typeface="Arial Unicode MS"/>
              </a:rPr>
              <a:t>suﬃcient </a:t>
            </a:r>
            <a:r>
              <a:rPr lang="en-US" sz="2400" spc="-25" dirty="0">
                <a:latin typeface="Arial Unicode MS"/>
                <a:cs typeface="Arial Unicode MS"/>
              </a:rPr>
              <a:t>in </a:t>
            </a:r>
            <a:r>
              <a:rPr lang="en-US" sz="2400" spc="-55" dirty="0">
                <a:latin typeface="Arial Unicode MS"/>
                <a:cs typeface="Arial Unicode MS"/>
              </a:rPr>
              <a:t>helping individuals </a:t>
            </a:r>
            <a:r>
              <a:rPr lang="en-US" sz="2400" spc="20" dirty="0">
                <a:latin typeface="Arial Unicode MS"/>
                <a:cs typeface="Arial Unicode MS"/>
              </a:rPr>
              <a:t>to </a:t>
            </a:r>
            <a:r>
              <a:rPr lang="en-US" sz="2400" spc="-40" dirty="0">
                <a:latin typeface="Arial Unicode MS"/>
                <a:cs typeface="Arial Unicode MS"/>
              </a:rPr>
              <a:t>maintain </a:t>
            </a:r>
            <a:r>
              <a:rPr lang="en-US" sz="2400" spc="-130" dirty="0">
                <a:latin typeface="Arial Unicode MS"/>
                <a:cs typeface="Arial Unicode MS"/>
              </a:rPr>
              <a:t>long-­‐term </a:t>
            </a:r>
            <a:r>
              <a:rPr lang="en-US" sz="2400" spc="-60" dirty="0">
                <a:latin typeface="Arial Unicode MS"/>
                <a:cs typeface="Arial Unicode MS"/>
              </a:rPr>
              <a:t>recovery </a:t>
            </a:r>
            <a:endParaRPr lang="en-US" sz="2400" spc="-70" dirty="0">
              <a:latin typeface="Arial Unicode MS"/>
              <a:cs typeface="Arial Unicode MS"/>
            </a:endParaRPr>
          </a:p>
          <a:p>
            <a:pPr marR="5080">
              <a:spcBef>
                <a:spcPts val="110"/>
              </a:spcBef>
              <a:buClr>
                <a:schemeClr val="accent2"/>
              </a:buClr>
            </a:pPr>
            <a:r>
              <a:rPr lang="en-US" sz="2400" spc="-130" dirty="0">
                <a:latin typeface="Arial Unicode MS"/>
                <a:cs typeface="Arial Unicode MS"/>
              </a:rPr>
              <a:t>These </a:t>
            </a:r>
            <a:r>
              <a:rPr lang="en-US" sz="2400" spc="-60" dirty="0">
                <a:latin typeface="Arial Unicode MS"/>
                <a:cs typeface="Arial Unicode MS"/>
              </a:rPr>
              <a:t>supports </a:t>
            </a:r>
            <a:r>
              <a:rPr lang="en-US" sz="2400" spc="-50" dirty="0">
                <a:latin typeface="Arial Unicode MS"/>
                <a:cs typeface="Arial Unicode MS"/>
              </a:rPr>
              <a:t>help </a:t>
            </a:r>
            <a:r>
              <a:rPr lang="en-US" sz="2400" spc="-60" dirty="0">
                <a:latin typeface="Arial Unicode MS"/>
                <a:cs typeface="Arial Unicode MS"/>
              </a:rPr>
              <a:t>people </a:t>
            </a:r>
            <a:r>
              <a:rPr lang="en-US" sz="2400" spc="-25" dirty="0">
                <a:latin typeface="Arial Unicode MS"/>
                <a:cs typeface="Arial Unicode MS"/>
              </a:rPr>
              <a:t>in </a:t>
            </a:r>
            <a:r>
              <a:rPr lang="en-US" sz="2400" spc="-60" dirty="0">
                <a:latin typeface="Arial Unicode MS"/>
                <a:cs typeface="Arial Unicode MS"/>
              </a:rPr>
              <a:t>recovery </a:t>
            </a:r>
            <a:r>
              <a:rPr lang="en-US" sz="2400" spc="-25" dirty="0">
                <a:latin typeface="Arial Unicode MS"/>
                <a:cs typeface="Arial Unicode MS"/>
              </a:rPr>
              <a:t>build </a:t>
            </a:r>
            <a:r>
              <a:rPr lang="en-US" sz="2400" b="1" i="1" spc="-80" dirty="0">
                <a:solidFill>
                  <a:schemeClr val="accent6"/>
                </a:solidFill>
                <a:latin typeface="Arial"/>
                <a:cs typeface="Arial"/>
              </a:rPr>
              <a:t>recovery </a:t>
            </a:r>
            <a:r>
              <a:rPr lang="en-US" sz="2400" b="1" i="1" spc="-40" dirty="0">
                <a:solidFill>
                  <a:schemeClr val="accent6"/>
                </a:solidFill>
                <a:latin typeface="Arial"/>
                <a:cs typeface="Arial"/>
              </a:rPr>
              <a:t>capital </a:t>
            </a:r>
            <a:r>
              <a:rPr lang="en-US" sz="2400" spc="-40" dirty="0">
                <a:latin typeface="Arial Unicode MS"/>
                <a:cs typeface="Arial Unicode MS"/>
              </a:rPr>
              <a:t>— the </a:t>
            </a:r>
            <a:r>
              <a:rPr lang="en-US" sz="2400" spc="-30" dirty="0">
                <a:latin typeface="Arial Unicode MS"/>
                <a:cs typeface="Arial Unicode MS"/>
              </a:rPr>
              <a:t>internal </a:t>
            </a:r>
            <a:r>
              <a:rPr lang="en-US" sz="2400" spc="-75" dirty="0">
                <a:latin typeface="Arial Unicode MS"/>
                <a:cs typeface="Arial Unicode MS"/>
              </a:rPr>
              <a:t>and </a:t>
            </a:r>
            <a:r>
              <a:rPr lang="en-US" sz="2400" spc="-45" dirty="0">
                <a:latin typeface="Arial Unicode MS"/>
                <a:cs typeface="Arial Unicode MS"/>
              </a:rPr>
              <a:t>external </a:t>
            </a:r>
            <a:r>
              <a:rPr lang="en-US" sz="2400" spc="-80" dirty="0">
                <a:latin typeface="Arial Unicode MS"/>
                <a:cs typeface="Arial Unicode MS"/>
              </a:rPr>
              <a:t>resources </a:t>
            </a:r>
            <a:r>
              <a:rPr lang="en-US" sz="2400" spc="-105" dirty="0">
                <a:latin typeface="Arial Unicode MS"/>
                <a:cs typeface="Arial Unicode MS"/>
              </a:rPr>
              <a:t>necessary </a:t>
            </a:r>
            <a:r>
              <a:rPr lang="en-US" sz="2400" spc="20" dirty="0">
                <a:latin typeface="Arial Unicode MS"/>
                <a:cs typeface="Arial Unicode MS"/>
              </a:rPr>
              <a:t>to</a:t>
            </a:r>
            <a:r>
              <a:rPr lang="en-US" sz="2400" spc="-275" dirty="0">
                <a:latin typeface="Arial Unicode MS"/>
                <a:cs typeface="Arial Unicode MS"/>
              </a:rPr>
              <a:t> </a:t>
            </a:r>
            <a:r>
              <a:rPr lang="en-US" sz="2400" spc="-70" dirty="0">
                <a:latin typeface="Arial Unicode MS"/>
                <a:cs typeface="Arial Unicode MS"/>
              </a:rPr>
              <a:t>begin </a:t>
            </a:r>
            <a:r>
              <a:rPr lang="en-US" sz="2400" spc="-75" dirty="0">
                <a:latin typeface="Arial Unicode MS"/>
                <a:cs typeface="Arial Unicode MS"/>
              </a:rPr>
              <a:t>and  </a:t>
            </a:r>
            <a:r>
              <a:rPr lang="en-US" sz="2400" spc="-40" dirty="0">
                <a:latin typeface="Arial Unicode MS"/>
                <a:cs typeface="Arial Unicode MS"/>
              </a:rPr>
              <a:t>maintain </a:t>
            </a:r>
            <a:r>
              <a:rPr lang="en-US" sz="2400" spc="-60" dirty="0">
                <a:latin typeface="Arial Unicode MS"/>
                <a:cs typeface="Arial Unicode MS"/>
              </a:rPr>
              <a:t>recovery</a:t>
            </a:r>
            <a:endParaRPr lang="en-US" sz="2400" dirty="0">
              <a:latin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98C1ED-C395-3043-B749-401A179FC6B4}"/>
              </a:ext>
            </a:extLst>
          </p:cNvPr>
          <p:cNvSpPr txBox="1"/>
          <p:nvPr/>
        </p:nvSpPr>
        <p:spPr>
          <a:xfrm>
            <a:off x="838200" y="6434200"/>
            <a:ext cx="2975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spc="-90" dirty="0">
                <a:solidFill>
                  <a:schemeClr val="accent6"/>
                </a:solidFill>
                <a:latin typeface="Arial Unicode MS"/>
                <a:cs typeface="Arial Unicode MS"/>
              </a:rPr>
              <a:t>Best </a:t>
            </a:r>
            <a:r>
              <a:rPr lang="en-US" sz="1200" spc="20" dirty="0">
                <a:solidFill>
                  <a:schemeClr val="accent6"/>
                </a:solidFill>
                <a:latin typeface="Arial Unicode MS"/>
                <a:cs typeface="Arial Unicode MS"/>
              </a:rPr>
              <a:t>&amp; </a:t>
            </a:r>
            <a:r>
              <a:rPr lang="en-US" sz="1200" spc="-75" dirty="0" err="1">
                <a:solidFill>
                  <a:schemeClr val="accent6"/>
                </a:solidFill>
                <a:latin typeface="Arial Unicode MS"/>
                <a:cs typeface="Arial Unicode MS"/>
              </a:rPr>
              <a:t>Laudet</a:t>
            </a:r>
            <a:r>
              <a:rPr lang="en-US" sz="1200" spc="-75" dirty="0">
                <a:solidFill>
                  <a:schemeClr val="accent6"/>
                </a:solidFill>
                <a:latin typeface="Arial Unicode MS"/>
                <a:cs typeface="Arial Unicode MS"/>
              </a:rPr>
              <a:t>, 2010; </a:t>
            </a:r>
            <a:r>
              <a:rPr lang="en-US" sz="1200" spc="-90" dirty="0">
                <a:solidFill>
                  <a:schemeClr val="accent6"/>
                </a:solidFill>
                <a:latin typeface="Arial Unicode MS"/>
                <a:cs typeface="Arial Unicode MS"/>
              </a:rPr>
              <a:t>Cloud </a:t>
            </a:r>
            <a:r>
              <a:rPr lang="en-US" sz="1200" spc="20" dirty="0">
                <a:solidFill>
                  <a:schemeClr val="accent6"/>
                </a:solidFill>
                <a:latin typeface="Arial Unicode MS"/>
                <a:cs typeface="Arial Unicode MS"/>
              </a:rPr>
              <a:t>&amp;</a:t>
            </a:r>
            <a:r>
              <a:rPr lang="en-US" sz="1200" spc="-280" dirty="0">
                <a:solidFill>
                  <a:schemeClr val="accent6"/>
                </a:solidFill>
                <a:latin typeface="Arial Unicode MS"/>
                <a:cs typeface="Arial Unicode MS"/>
              </a:rPr>
              <a:t> </a:t>
            </a:r>
            <a:r>
              <a:rPr lang="en-US" sz="1200" spc="-60" dirty="0" err="1">
                <a:solidFill>
                  <a:schemeClr val="accent6"/>
                </a:solidFill>
                <a:latin typeface="Arial Unicode MS"/>
                <a:cs typeface="Arial Unicode MS"/>
              </a:rPr>
              <a:t>Granﬁeld</a:t>
            </a:r>
            <a:r>
              <a:rPr lang="en-US" sz="1200" spc="-60" dirty="0">
                <a:solidFill>
                  <a:schemeClr val="accent6"/>
                </a:solidFill>
                <a:latin typeface="Arial Unicode MS"/>
                <a:cs typeface="Arial Unicode MS"/>
              </a:rPr>
              <a:t>, </a:t>
            </a:r>
            <a:r>
              <a:rPr lang="en-US" sz="1200" spc="-75" dirty="0">
                <a:solidFill>
                  <a:schemeClr val="accent6"/>
                </a:solidFill>
                <a:latin typeface="Arial Unicode MS"/>
                <a:cs typeface="Arial Unicode MS"/>
              </a:rPr>
              <a:t>2008</a:t>
            </a:r>
            <a:endParaRPr lang="en-US" sz="1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435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2">
            <a:extLst>
              <a:ext uri="{FF2B5EF4-FFF2-40B4-BE49-F238E27FC236}">
                <a16:creationId xmlns:a16="http://schemas.microsoft.com/office/drawing/2014/main" id="{A2424BCB-6F7A-F74D-8DC8-37C15590D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238" y="643838"/>
            <a:ext cx="109926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venir Medium" panose="0200050302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venir Medium" panose="0200050302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venir Medium" panose="0200050302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venir Medium" panose="0200050302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Peer Support: </a:t>
            </a:r>
            <a:r>
              <a:rPr lang="en-US" altLang="en-US" sz="4800" b="1" dirty="0">
                <a:solidFill>
                  <a:schemeClr val="accent6"/>
                </a:solidFill>
                <a:latin typeface="+mn-lt"/>
              </a:rPr>
              <a:t>What Does it Look Like? </a:t>
            </a:r>
          </a:p>
        </p:txBody>
      </p:sp>
      <p:sp>
        <p:nvSpPr>
          <p:cNvPr id="22535" name="TextBox 12">
            <a:extLst>
              <a:ext uri="{FF2B5EF4-FFF2-40B4-BE49-F238E27FC236}">
                <a16:creationId xmlns:a16="http://schemas.microsoft.com/office/drawing/2014/main" id="{CBACA895-69C6-D549-B4F1-E9F16F82A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188" y="2846215"/>
            <a:ext cx="9285287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venir Medium" panose="0200050302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venir Medium" panose="0200050302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venir Medium" panose="0200050302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venir Medium" panose="0200050302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+mn-lt"/>
              </a:rPr>
              <a:t>A</a:t>
            </a:r>
            <a:r>
              <a:rPr lang="en-US" altLang="en-US" sz="1800" b="1" dirty="0">
                <a:solidFill>
                  <a:schemeClr val="accent2"/>
                </a:solidFill>
                <a:latin typeface="+mn-lt"/>
              </a:rPr>
              <a:t>ffiliation -</a:t>
            </a:r>
            <a:r>
              <a:rPr lang="en-US" altLang="en-US" sz="1800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altLang="en-US" sz="1800" dirty="0">
                <a:latin typeface="+mn-lt"/>
              </a:rPr>
              <a:t>Support provided by a peer helps facilitate learning of social and recreational skills, build community, and give a person a sense of belonging </a:t>
            </a:r>
          </a:p>
        </p:txBody>
      </p:sp>
      <p:sp>
        <p:nvSpPr>
          <p:cNvPr id="22536" name="TextBox 13">
            <a:extLst>
              <a:ext uri="{FF2B5EF4-FFF2-40B4-BE49-F238E27FC236}">
                <a16:creationId xmlns:a16="http://schemas.microsoft.com/office/drawing/2014/main" id="{0F0A8F5B-8FFD-D947-9DE7-8D996E25D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188" y="4761427"/>
            <a:ext cx="98806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venir Medium" panose="0200050302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venir Medium" panose="0200050302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venir Medium" panose="0200050302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venir Medium" panose="0200050302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+mn-lt"/>
              </a:rPr>
              <a:t>I</a:t>
            </a:r>
            <a:r>
              <a:rPr lang="en-US" altLang="en-US" sz="1800" b="1" dirty="0">
                <a:solidFill>
                  <a:schemeClr val="accent2"/>
                </a:solidFill>
                <a:latin typeface="+mn-lt"/>
              </a:rPr>
              <a:t>nstrument - </a:t>
            </a:r>
            <a:r>
              <a:rPr lang="en-US" altLang="en-US" sz="1800" dirty="0">
                <a:latin typeface="+mn-lt"/>
              </a:rPr>
              <a:t>Peer support specialists may also offer instrumental support by giving concrete assistance to help accomplish tasks such as transportation and access to community or social services </a:t>
            </a:r>
          </a:p>
        </p:txBody>
      </p:sp>
      <p:sp>
        <p:nvSpPr>
          <p:cNvPr id="22537" name="TextBox 14">
            <a:extLst>
              <a:ext uri="{FF2B5EF4-FFF2-40B4-BE49-F238E27FC236}">
                <a16:creationId xmlns:a16="http://schemas.microsoft.com/office/drawing/2014/main" id="{5333AD7C-ECDB-6E4A-B959-4434B71D5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238" y="3833168"/>
            <a:ext cx="9602787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venir Medium" panose="0200050302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venir Medium" panose="0200050302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venir Medium" panose="0200050302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venir Medium" panose="0200050302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+mn-lt"/>
              </a:rPr>
              <a:t>I</a:t>
            </a:r>
            <a:r>
              <a:rPr lang="en-US" altLang="en-US" sz="1800" b="1" dirty="0">
                <a:solidFill>
                  <a:schemeClr val="accent2"/>
                </a:solidFill>
                <a:latin typeface="+mn-lt"/>
              </a:rPr>
              <a:t>nformation - </a:t>
            </a:r>
            <a:r>
              <a:rPr lang="en-US" altLang="en-US" sz="1800" dirty="0">
                <a:latin typeface="+mn-lt"/>
              </a:rPr>
              <a:t>Peer support specialists provide informational support; sharing knowledge, information, and at times providing instruction on various topics </a:t>
            </a:r>
          </a:p>
        </p:txBody>
      </p:sp>
      <p:sp>
        <p:nvSpPr>
          <p:cNvPr id="22538" name="TextBox 15">
            <a:extLst>
              <a:ext uri="{FF2B5EF4-FFF2-40B4-BE49-F238E27FC236}">
                <a16:creationId xmlns:a16="http://schemas.microsoft.com/office/drawing/2014/main" id="{2DC3618E-2042-5642-9DD2-1D3CE2301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188" y="1882775"/>
            <a:ext cx="9880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venir Medium" panose="0200050302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venir Medium" panose="0200050302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venir Medium" panose="0200050302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venir Medium" panose="0200050302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+mn-lt"/>
              </a:rPr>
              <a:t>E</a:t>
            </a:r>
            <a:r>
              <a:rPr lang="en-US" altLang="en-US" sz="1800" b="1" dirty="0">
                <a:solidFill>
                  <a:schemeClr val="accent2"/>
                </a:solidFill>
                <a:latin typeface="+mn-lt"/>
              </a:rPr>
              <a:t>motion - </a:t>
            </a:r>
            <a:r>
              <a:rPr lang="en-US" altLang="en-US" sz="1800" dirty="0">
                <a:latin typeface="+mn-lt"/>
              </a:rPr>
              <a:t>A peer support specialist brings their unique lived experience to the table by providing mutual emotional supports to individuals </a:t>
            </a:r>
          </a:p>
        </p:txBody>
      </p:sp>
      <p:sp>
        <p:nvSpPr>
          <p:cNvPr id="22539" name="TextBox 16">
            <a:extLst>
              <a:ext uri="{FF2B5EF4-FFF2-40B4-BE49-F238E27FC236}">
                <a16:creationId xmlns:a16="http://schemas.microsoft.com/office/drawing/2014/main" id="{454D1A58-8BDC-FE4A-8243-182CEC94E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238" y="6332538"/>
            <a:ext cx="29638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venir Medium" panose="0200050302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venir Medium" panose="0200050302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venir Medium" panose="0200050302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venir Medium" panose="0200050302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venir Medium" panose="02000503020000020003" pitchFamily="2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accent6"/>
                </a:solidFill>
                <a:latin typeface="Calibri" panose="020F0502020204030204" pitchFamily="34" charset="0"/>
              </a:rPr>
              <a:t>SAMHSA  2009</a:t>
            </a:r>
          </a:p>
        </p:txBody>
      </p:sp>
    </p:spTree>
    <p:extLst>
      <p:ext uri="{BB962C8B-B14F-4D97-AF65-F5344CB8AC3E}">
        <p14:creationId xmlns:p14="http://schemas.microsoft.com/office/powerpoint/2010/main" val="4097594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34CB2-2F0D-E347-BC22-CB3CD847D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Peer Support Specialists engage in a wide range of activities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D072E20-11C4-4163-AF3A-FFA7C811BB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392258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7068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BD0142C-F40F-4EA3-A7EA-D45B034DAD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b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BBA5AE-28C3-614B-AB26-7C2552E4D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+mn-lt"/>
              </a:rPr>
              <a:t>Peer Support Specialists Help Individuals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C0AC8257-156E-4B58-BBE9-0DE9DB693C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97092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29569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Potential Functions of Peer Staff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38200" y="1883928"/>
            <a:ext cx="10515600" cy="4398217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200" b="1" dirty="0">
                <a:solidFill>
                  <a:srgbClr val="92D050"/>
                </a:solidFill>
              </a:rPr>
              <a:t>Some Examples Include:</a:t>
            </a:r>
          </a:p>
          <a:p>
            <a:pPr>
              <a:buClr>
                <a:schemeClr val="accent4"/>
              </a:buClr>
            </a:pPr>
            <a:r>
              <a:rPr lang="en-US" alt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Conducting assertive outreach</a:t>
            </a:r>
          </a:p>
          <a:p>
            <a:pPr>
              <a:buClr>
                <a:schemeClr val="accent4"/>
              </a:buClr>
            </a:pPr>
            <a:r>
              <a:rPr lang="en-US" alt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Facilitating life skills and other peer support groups</a:t>
            </a:r>
          </a:p>
          <a:p>
            <a:pPr>
              <a:buClr>
                <a:schemeClr val="accent4"/>
              </a:buClr>
            </a:pPr>
            <a:r>
              <a:rPr lang="en-US" alt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Participating in all phases of person-centered planning processes including assessment and treatment/recovery planning</a:t>
            </a:r>
          </a:p>
          <a:p>
            <a:pPr>
              <a:buClr>
                <a:schemeClr val="accent4"/>
              </a:buClr>
            </a:pPr>
            <a:r>
              <a:rPr lang="en-US" alt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Focusing on recovery capital assessment at the individual, family and community level</a:t>
            </a:r>
          </a:p>
          <a:p>
            <a:pPr>
              <a:buClr>
                <a:schemeClr val="accent4"/>
              </a:buClr>
            </a:pPr>
            <a:r>
              <a:rPr lang="en-US" alt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Assisting people in identifying recovery goals and strategies to attain their goals</a:t>
            </a:r>
          </a:p>
          <a:p>
            <a:pPr>
              <a:buClr>
                <a:schemeClr val="accent4"/>
              </a:buClr>
            </a:pPr>
            <a:r>
              <a:rPr lang="en-US" alt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Orienting people to the variety of resources available in the community and assertively connecting them to those resources</a:t>
            </a:r>
          </a:p>
        </p:txBody>
      </p:sp>
    </p:spTree>
    <p:extLst>
      <p:ext uri="{BB962C8B-B14F-4D97-AF65-F5344CB8AC3E}">
        <p14:creationId xmlns:p14="http://schemas.microsoft.com/office/powerpoint/2010/main" val="1621558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04839-25EF-3446-939E-EC42EFECB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9" y="370502"/>
            <a:ext cx="7474172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+mn-lt"/>
              </a:rPr>
              <a:t>Breakout Rooms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4D16F-273B-CF47-819B-C6FB99B68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1696065"/>
            <a:ext cx="7280384" cy="453437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Thinking about families you have worked with that are early in their recovery journey:</a:t>
            </a:r>
          </a:p>
          <a:p>
            <a:pPr>
              <a:buClr>
                <a:schemeClr val="accent4"/>
              </a:buClr>
            </a:pPr>
            <a:r>
              <a:rPr lang="en-US" sz="2400" dirty="0"/>
              <a:t>What are some ways you would want to be able to collaborate with Peer Recovery Support?</a:t>
            </a:r>
          </a:p>
          <a:p>
            <a:pPr>
              <a:buClr>
                <a:schemeClr val="accent4"/>
              </a:buClr>
            </a:pPr>
            <a:r>
              <a:rPr lang="en-US" sz="2400" dirty="0"/>
              <a:t>What are two things you would want Peer Recovery Support Specialists to understand about the work you do with families so you could work together to best support children?</a:t>
            </a:r>
          </a:p>
          <a:p>
            <a:endParaRPr lang="en-US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Onboarding">
            <a:extLst>
              <a:ext uri="{FF2B5EF4-FFF2-40B4-BE49-F238E27FC236}">
                <a16:creationId xmlns:a16="http://schemas.microsoft.com/office/drawing/2014/main" id="{633928F7-9025-4A38-9E27-97BD7E8D04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205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1942</Words>
  <Application>Microsoft Office PowerPoint</Application>
  <PresentationFormat>Widescreen</PresentationFormat>
  <Paragraphs>133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Unicode MS</vt:lpstr>
      <vt:lpstr>Calibri</vt:lpstr>
      <vt:lpstr>Calibri Light</vt:lpstr>
      <vt:lpstr>Office Theme</vt:lpstr>
      <vt:lpstr>The Role of Peers for Families in Recovery</vt:lpstr>
      <vt:lpstr>Learning Objectives for Today</vt:lpstr>
      <vt:lpstr>What are Peer Recovery Support Services?</vt:lpstr>
      <vt:lpstr>Peer Recovery Support Services  </vt:lpstr>
      <vt:lpstr>PowerPoint Presentation</vt:lpstr>
      <vt:lpstr>Peer Support Specialists engage in a wide range of activities</vt:lpstr>
      <vt:lpstr>Peer Support Specialists Help Individuals</vt:lpstr>
      <vt:lpstr>Potential Functions of Peer Staff</vt:lpstr>
      <vt:lpstr>Breakout Rooms</vt:lpstr>
      <vt:lpstr>Where Might You Find Peer Support Specialists?</vt:lpstr>
      <vt:lpstr>Is Peer Recovery Support Eﬀective?</vt:lpstr>
      <vt:lpstr>Is Peer Recovery Support Eﬀective? </vt:lpstr>
      <vt:lpstr>Is Peer Recovery Support Eﬀective? cont.</vt:lpstr>
      <vt:lpstr>Lived Experience - Video</vt:lpstr>
      <vt:lpstr>Breakout Rooms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Peers for Families in Recovery</dc:title>
  <dc:creator>Sharon Hesseltine</dc:creator>
  <cp:lastModifiedBy>Gooden, Caroline J.</cp:lastModifiedBy>
  <cp:revision>5</cp:revision>
  <dcterms:created xsi:type="dcterms:W3CDTF">2020-11-10T22:26:03Z</dcterms:created>
  <dcterms:modified xsi:type="dcterms:W3CDTF">2020-11-12T12:24:20Z</dcterms:modified>
</cp:coreProperties>
</file>