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34"/>
  </p:notesMasterIdLst>
  <p:sldIdLst>
    <p:sldId id="357" r:id="rId5"/>
    <p:sldId id="333" r:id="rId6"/>
    <p:sldId id="332" r:id="rId7"/>
    <p:sldId id="381" r:id="rId8"/>
    <p:sldId id="364" r:id="rId9"/>
    <p:sldId id="331" r:id="rId10"/>
    <p:sldId id="344" r:id="rId11"/>
    <p:sldId id="352" r:id="rId12"/>
    <p:sldId id="353" r:id="rId13"/>
    <p:sldId id="354" r:id="rId14"/>
    <p:sldId id="355" r:id="rId15"/>
    <p:sldId id="356" r:id="rId16"/>
    <p:sldId id="382" r:id="rId17"/>
    <p:sldId id="373" r:id="rId18"/>
    <p:sldId id="348" r:id="rId19"/>
    <p:sldId id="335" r:id="rId20"/>
    <p:sldId id="349" r:id="rId21"/>
    <p:sldId id="350" r:id="rId22"/>
    <p:sldId id="374" r:id="rId23"/>
    <p:sldId id="371" r:id="rId24"/>
    <p:sldId id="375" r:id="rId25"/>
    <p:sldId id="377" r:id="rId26"/>
    <p:sldId id="376" r:id="rId27"/>
    <p:sldId id="378" r:id="rId28"/>
    <p:sldId id="379" r:id="rId29"/>
    <p:sldId id="368" r:id="rId30"/>
    <p:sldId id="365" r:id="rId31"/>
    <p:sldId id="369" r:id="rId32"/>
    <p:sldId id="38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F50A7D-061D-46FF-8E45-B76368D551D8}" v="166" dt="2020-10-23T11:41:43.3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22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en, Caroline J." userId="c8447a8f-bb57-4b94-b973-2a32a1aae41a" providerId="ADAL" clId="{38F492ED-A477-464A-A9AB-BBB30F4A3627}"/>
    <pc:docChg chg="custSel delSld modSld sldOrd">
      <pc:chgData name="Gooden, Caroline J." userId="c8447a8f-bb57-4b94-b973-2a32a1aae41a" providerId="ADAL" clId="{38F492ED-A477-464A-A9AB-BBB30F4A3627}" dt="2020-10-23T11:41:43.293" v="227" actId="1076"/>
      <pc:docMkLst>
        <pc:docMk/>
      </pc:docMkLst>
      <pc:sldChg chg="del">
        <pc:chgData name="Gooden, Caroline J." userId="c8447a8f-bb57-4b94-b973-2a32a1aae41a" providerId="ADAL" clId="{38F492ED-A477-464A-A9AB-BBB30F4A3627}" dt="2020-10-23T11:24:20.086" v="72" actId="2696"/>
        <pc:sldMkLst>
          <pc:docMk/>
          <pc:sldMk cId="2474025113" sldId="257"/>
        </pc:sldMkLst>
      </pc:sldChg>
      <pc:sldChg chg="del">
        <pc:chgData name="Gooden, Caroline J." userId="c8447a8f-bb57-4b94-b973-2a32a1aae41a" providerId="ADAL" clId="{38F492ED-A477-464A-A9AB-BBB30F4A3627}" dt="2020-10-23T11:20:32.174" v="6" actId="2696"/>
        <pc:sldMkLst>
          <pc:docMk/>
          <pc:sldMk cId="984161085" sldId="258"/>
        </pc:sldMkLst>
      </pc:sldChg>
      <pc:sldChg chg="del">
        <pc:chgData name="Gooden, Caroline J." userId="c8447a8f-bb57-4b94-b973-2a32a1aae41a" providerId="ADAL" clId="{38F492ED-A477-464A-A9AB-BBB30F4A3627}" dt="2020-10-23T11:20:32.187" v="7" actId="2696"/>
        <pc:sldMkLst>
          <pc:docMk/>
          <pc:sldMk cId="4220522226" sldId="259"/>
        </pc:sldMkLst>
      </pc:sldChg>
      <pc:sldChg chg="del">
        <pc:chgData name="Gooden, Caroline J." userId="c8447a8f-bb57-4b94-b973-2a32a1aae41a" providerId="ADAL" clId="{38F492ED-A477-464A-A9AB-BBB30F4A3627}" dt="2020-10-23T11:20:32.202" v="8" actId="2696"/>
        <pc:sldMkLst>
          <pc:docMk/>
          <pc:sldMk cId="3596567885" sldId="260"/>
        </pc:sldMkLst>
      </pc:sldChg>
      <pc:sldChg chg="del">
        <pc:chgData name="Gooden, Caroline J." userId="c8447a8f-bb57-4b94-b973-2a32a1aae41a" providerId="ADAL" clId="{38F492ED-A477-464A-A9AB-BBB30F4A3627}" dt="2020-10-23T11:20:18.900" v="4" actId="2696"/>
        <pc:sldMkLst>
          <pc:docMk/>
          <pc:sldMk cId="826391095" sldId="268"/>
        </pc:sldMkLst>
      </pc:sldChg>
      <pc:sldChg chg="delSp modSp modTransition">
        <pc:chgData name="Gooden, Caroline J." userId="c8447a8f-bb57-4b94-b973-2a32a1aae41a" providerId="ADAL" clId="{38F492ED-A477-464A-A9AB-BBB30F4A3627}" dt="2020-10-23T11:41:43.293" v="227" actId="1076"/>
        <pc:sldMkLst>
          <pc:docMk/>
          <pc:sldMk cId="4132420499" sldId="331"/>
        </pc:sldMkLst>
        <pc:spChg chg="mod">
          <ac:chgData name="Gooden, Caroline J." userId="c8447a8f-bb57-4b94-b973-2a32a1aae41a" providerId="ADAL" clId="{38F492ED-A477-464A-A9AB-BBB30F4A3627}" dt="2020-10-23T11:25:37.519" v="83" actId="1076"/>
          <ac:spMkLst>
            <pc:docMk/>
            <pc:sldMk cId="4132420499" sldId="331"/>
            <ac:spMk id="7" creationId="{00000000-0000-0000-0000-000000000000}"/>
          </ac:spMkLst>
        </pc:spChg>
        <pc:graphicFrameChg chg="mod">
          <ac:chgData name="Gooden, Caroline J." userId="c8447a8f-bb57-4b94-b973-2a32a1aae41a" providerId="ADAL" clId="{38F492ED-A477-464A-A9AB-BBB30F4A3627}" dt="2020-10-23T11:41:43.293" v="227" actId="1076"/>
          <ac:graphicFrameMkLst>
            <pc:docMk/>
            <pc:sldMk cId="4132420499" sldId="331"/>
            <ac:graphicFrameMk id="6" creationId="{00000000-0000-0000-0000-000000000000}"/>
          </ac:graphicFrameMkLst>
        </pc:graphicFrameChg>
        <pc:picChg chg="del">
          <ac:chgData name="Gooden, Caroline J." userId="c8447a8f-bb57-4b94-b973-2a32a1aae41a" providerId="ADAL" clId="{38F492ED-A477-464A-A9AB-BBB30F4A3627}" dt="2020-10-23T11:25:17.315" v="80"/>
          <ac:picMkLst>
            <pc:docMk/>
            <pc:sldMk cId="4132420499" sldId="331"/>
            <ac:picMk id="4" creationId="{E44DEEB4-88BA-42EE-9BF5-E0F595877651}"/>
          </ac:picMkLst>
        </pc:picChg>
      </pc:sldChg>
      <pc:sldChg chg="delSp modSp modTransition">
        <pc:chgData name="Gooden, Caroline J." userId="c8447a8f-bb57-4b94-b973-2a32a1aae41a" providerId="ADAL" clId="{38F492ED-A477-464A-A9AB-BBB30F4A3627}" dt="2020-10-23T11:32:27.972" v="154" actId="20577"/>
        <pc:sldMkLst>
          <pc:docMk/>
          <pc:sldMk cId="3665178475" sldId="332"/>
        </pc:sldMkLst>
        <pc:spChg chg="mod">
          <ac:chgData name="Gooden, Caroline J." userId="c8447a8f-bb57-4b94-b973-2a32a1aae41a" providerId="ADAL" clId="{38F492ED-A477-464A-A9AB-BBB30F4A3627}" dt="2020-10-23T11:32:27.972" v="154" actId="20577"/>
          <ac:spMkLst>
            <pc:docMk/>
            <pc:sldMk cId="3665178475" sldId="332"/>
            <ac:spMk id="3" creationId="{00000000-0000-0000-0000-000000000000}"/>
          </ac:spMkLst>
        </pc:spChg>
        <pc:picChg chg="del">
          <ac:chgData name="Gooden, Caroline J." userId="c8447a8f-bb57-4b94-b973-2a32a1aae41a" providerId="ADAL" clId="{38F492ED-A477-464A-A9AB-BBB30F4A3627}" dt="2020-10-23T11:24:47.909" v="75"/>
          <ac:picMkLst>
            <pc:docMk/>
            <pc:sldMk cId="3665178475" sldId="332"/>
            <ac:picMk id="4" creationId="{E44DEEB4-88BA-42EE-9BF5-E0F595877651}"/>
          </ac:picMkLst>
        </pc:picChg>
      </pc:sldChg>
      <pc:sldChg chg="delSp modSp modTransition">
        <pc:chgData name="Gooden, Caroline J." userId="c8447a8f-bb57-4b94-b973-2a32a1aae41a" providerId="ADAL" clId="{38F492ED-A477-464A-A9AB-BBB30F4A3627}" dt="2020-10-23T11:40:22.672" v="225"/>
        <pc:sldMkLst>
          <pc:docMk/>
          <pc:sldMk cId="902298581" sldId="333"/>
        </pc:sldMkLst>
        <pc:graphicFrameChg chg="mod">
          <ac:chgData name="Gooden, Caroline J." userId="c8447a8f-bb57-4b94-b973-2a32a1aae41a" providerId="ADAL" clId="{38F492ED-A477-464A-A9AB-BBB30F4A3627}" dt="2020-10-23T11:40:22.672" v="225"/>
          <ac:graphicFrameMkLst>
            <pc:docMk/>
            <pc:sldMk cId="902298581" sldId="333"/>
            <ac:graphicFrameMk id="5" creationId="{00000000-0000-0000-0000-000000000000}"/>
          </ac:graphicFrameMkLst>
        </pc:graphicFrameChg>
        <pc:picChg chg="del">
          <ac:chgData name="Gooden, Caroline J." userId="c8447a8f-bb57-4b94-b973-2a32a1aae41a" providerId="ADAL" clId="{38F492ED-A477-464A-A9AB-BBB30F4A3627}" dt="2020-10-23T11:24:40.708" v="74"/>
          <ac:picMkLst>
            <pc:docMk/>
            <pc:sldMk cId="902298581" sldId="333"/>
            <ac:picMk id="4" creationId="{E44DEEB4-88BA-42EE-9BF5-E0F595877651}"/>
          </ac:picMkLst>
        </pc:picChg>
      </pc:sldChg>
      <pc:sldChg chg="del">
        <pc:chgData name="Gooden, Caroline J." userId="c8447a8f-bb57-4b94-b973-2a32a1aae41a" providerId="ADAL" clId="{38F492ED-A477-464A-A9AB-BBB30F4A3627}" dt="2020-10-23T11:20:18.854" v="1" actId="2696"/>
        <pc:sldMkLst>
          <pc:docMk/>
          <pc:sldMk cId="1637943641" sldId="333"/>
        </pc:sldMkLst>
      </pc:sldChg>
      <pc:sldChg chg="del">
        <pc:chgData name="Gooden, Caroline J." userId="c8447a8f-bb57-4b94-b973-2a32a1aae41a" providerId="ADAL" clId="{38F492ED-A477-464A-A9AB-BBB30F4A3627}" dt="2020-10-23T11:20:32.242" v="11" actId="2696"/>
        <pc:sldMkLst>
          <pc:docMk/>
          <pc:sldMk cId="4139836047" sldId="334"/>
        </pc:sldMkLst>
      </pc:sldChg>
      <pc:sldChg chg="delSp modSp modTransition">
        <pc:chgData name="Gooden, Caroline J." userId="c8447a8f-bb57-4b94-b973-2a32a1aae41a" providerId="ADAL" clId="{38F492ED-A477-464A-A9AB-BBB30F4A3627}" dt="2020-10-23T11:38:05.503" v="207" actId="1076"/>
        <pc:sldMkLst>
          <pc:docMk/>
          <pc:sldMk cId="2757326970" sldId="335"/>
        </pc:sldMkLst>
        <pc:spChg chg="mod">
          <ac:chgData name="Gooden, Caroline J." userId="c8447a8f-bb57-4b94-b973-2a32a1aae41a" providerId="ADAL" clId="{38F492ED-A477-464A-A9AB-BBB30F4A3627}" dt="2020-10-23T11:38:05.503" v="207" actId="1076"/>
          <ac:spMkLst>
            <pc:docMk/>
            <pc:sldMk cId="2757326970" sldId="335"/>
            <ac:spMk id="3" creationId="{00000000-0000-0000-0000-000000000000}"/>
          </ac:spMkLst>
        </pc:spChg>
        <pc:picChg chg="del">
          <ac:chgData name="Gooden, Caroline J." userId="c8447a8f-bb57-4b94-b973-2a32a1aae41a" providerId="ADAL" clId="{38F492ED-A477-464A-A9AB-BBB30F4A3627}" dt="2020-10-23T11:26:27.413" v="92"/>
          <ac:picMkLst>
            <pc:docMk/>
            <pc:sldMk cId="2757326970" sldId="335"/>
            <ac:picMk id="4" creationId="{E44DEEB4-88BA-42EE-9BF5-E0F595877651}"/>
          </ac:picMkLst>
        </pc:picChg>
      </pc:sldChg>
      <pc:sldChg chg="del">
        <pc:chgData name="Gooden, Caroline J." userId="c8447a8f-bb57-4b94-b973-2a32a1aae41a" providerId="ADAL" clId="{38F492ED-A477-464A-A9AB-BBB30F4A3627}" dt="2020-10-23T11:20:18.834" v="0" actId="2696"/>
        <pc:sldMkLst>
          <pc:docMk/>
          <pc:sldMk cId="3467200663" sldId="335"/>
        </pc:sldMkLst>
      </pc:sldChg>
      <pc:sldChg chg="del">
        <pc:chgData name="Gooden, Caroline J." userId="c8447a8f-bb57-4b94-b973-2a32a1aae41a" providerId="ADAL" clId="{38F492ED-A477-464A-A9AB-BBB30F4A3627}" dt="2020-10-23T11:20:18.871" v="2" actId="2696"/>
        <pc:sldMkLst>
          <pc:docMk/>
          <pc:sldMk cId="151198085" sldId="336"/>
        </pc:sldMkLst>
      </pc:sldChg>
      <pc:sldChg chg="delSp modSp del modTransition">
        <pc:chgData name="Gooden, Caroline J." userId="c8447a8f-bb57-4b94-b973-2a32a1aae41a" providerId="ADAL" clId="{38F492ED-A477-464A-A9AB-BBB30F4A3627}" dt="2020-10-23T11:29:10.293" v="120" actId="2696"/>
        <pc:sldMkLst>
          <pc:docMk/>
          <pc:sldMk cId="303524515" sldId="337"/>
        </pc:sldMkLst>
        <pc:spChg chg="mod">
          <ac:chgData name="Gooden, Caroline J." userId="c8447a8f-bb57-4b94-b973-2a32a1aae41a" providerId="ADAL" clId="{38F492ED-A477-464A-A9AB-BBB30F4A3627}" dt="2020-10-23T11:28:34.947" v="113"/>
          <ac:spMkLst>
            <pc:docMk/>
            <pc:sldMk cId="303524515" sldId="337"/>
            <ac:spMk id="3" creationId="{00000000-0000-0000-0000-000000000000}"/>
          </ac:spMkLst>
        </pc:spChg>
        <pc:picChg chg="del">
          <ac:chgData name="Gooden, Caroline J." userId="c8447a8f-bb57-4b94-b973-2a32a1aae41a" providerId="ADAL" clId="{38F492ED-A477-464A-A9AB-BBB30F4A3627}" dt="2020-10-23T11:28:28.320" v="112"/>
          <ac:picMkLst>
            <pc:docMk/>
            <pc:sldMk cId="303524515" sldId="337"/>
            <ac:picMk id="4" creationId="{E44DEEB4-88BA-42EE-9BF5-E0F595877651}"/>
          </ac:picMkLst>
        </pc:picChg>
      </pc:sldChg>
      <pc:sldChg chg="modTransition">
        <pc:chgData name="Gooden, Caroline J." userId="c8447a8f-bb57-4b94-b973-2a32a1aae41a" providerId="ADAL" clId="{38F492ED-A477-464A-A9AB-BBB30F4A3627}" dt="2020-10-23T11:21:31.517" v="23"/>
        <pc:sldMkLst>
          <pc:docMk/>
          <pc:sldMk cId="4247912374" sldId="344"/>
        </pc:sldMkLst>
      </pc:sldChg>
      <pc:sldChg chg="del">
        <pc:chgData name="Gooden, Caroline J." userId="c8447a8f-bb57-4b94-b973-2a32a1aae41a" providerId="ADAL" clId="{38F492ED-A477-464A-A9AB-BBB30F4A3627}" dt="2020-10-23T11:20:32.229" v="10" actId="2696"/>
        <pc:sldMkLst>
          <pc:docMk/>
          <pc:sldMk cId="468358420" sldId="346"/>
        </pc:sldMkLst>
      </pc:sldChg>
      <pc:sldChg chg="delSp modSp modTransition">
        <pc:chgData name="Gooden, Caroline J." userId="c8447a8f-bb57-4b94-b973-2a32a1aae41a" providerId="ADAL" clId="{38F492ED-A477-464A-A9AB-BBB30F4A3627}" dt="2020-10-23T11:37:15.669" v="178" actId="1076"/>
        <pc:sldMkLst>
          <pc:docMk/>
          <pc:sldMk cId="958296945" sldId="348"/>
        </pc:sldMkLst>
        <pc:spChg chg="mod">
          <ac:chgData name="Gooden, Caroline J." userId="c8447a8f-bb57-4b94-b973-2a32a1aae41a" providerId="ADAL" clId="{38F492ED-A477-464A-A9AB-BBB30F4A3627}" dt="2020-10-23T11:37:15.669" v="178" actId="1076"/>
          <ac:spMkLst>
            <pc:docMk/>
            <pc:sldMk cId="958296945" sldId="348"/>
            <ac:spMk id="3" creationId="{00000000-0000-0000-0000-000000000000}"/>
          </ac:spMkLst>
        </pc:spChg>
        <pc:picChg chg="del">
          <ac:chgData name="Gooden, Caroline J." userId="c8447a8f-bb57-4b94-b973-2a32a1aae41a" providerId="ADAL" clId="{38F492ED-A477-464A-A9AB-BBB30F4A3627}" dt="2020-10-23T11:26:21.844" v="91"/>
          <ac:picMkLst>
            <pc:docMk/>
            <pc:sldMk cId="958296945" sldId="348"/>
            <ac:picMk id="4" creationId="{E44DEEB4-88BA-42EE-9BF5-E0F595877651}"/>
          </ac:picMkLst>
        </pc:picChg>
      </pc:sldChg>
      <pc:sldChg chg="delSp modSp modTransition">
        <pc:chgData name="Gooden, Caroline J." userId="c8447a8f-bb57-4b94-b973-2a32a1aae41a" providerId="ADAL" clId="{38F492ED-A477-464A-A9AB-BBB30F4A3627}" dt="2020-10-23T11:38:23.109" v="209" actId="1076"/>
        <pc:sldMkLst>
          <pc:docMk/>
          <pc:sldMk cId="134860949" sldId="349"/>
        </pc:sldMkLst>
        <pc:spChg chg="mod">
          <ac:chgData name="Gooden, Caroline J." userId="c8447a8f-bb57-4b94-b973-2a32a1aae41a" providerId="ADAL" clId="{38F492ED-A477-464A-A9AB-BBB30F4A3627}" dt="2020-10-23T11:38:23.109" v="209" actId="1076"/>
          <ac:spMkLst>
            <pc:docMk/>
            <pc:sldMk cId="134860949" sldId="349"/>
            <ac:spMk id="3" creationId="{00000000-0000-0000-0000-000000000000}"/>
          </ac:spMkLst>
        </pc:spChg>
        <pc:picChg chg="del">
          <ac:chgData name="Gooden, Caroline J." userId="c8447a8f-bb57-4b94-b973-2a32a1aae41a" providerId="ADAL" clId="{38F492ED-A477-464A-A9AB-BBB30F4A3627}" dt="2020-10-23T11:26:32.126" v="93"/>
          <ac:picMkLst>
            <pc:docMk/>
            <pc:sldMk cId="134860949" sldId="349"/>
            <ac:picMk id="4" creationId="{E44DEEB4-88BA-42EE-9BF5-E0F595877651}"/>
          </ac:picMkLst>
        </pc:picChg>
      </pc:sldChg>
      <pc:sldChg chg="delSp modTransition">
        <pc:chgData name="Gooden, Caroline J." userId="c8447a8f-bb57-4b94-b973-2a32a1aae41a" providerId="ADAL" clId="{38F492ED-A477-464A-A9AB-BBB30F4A3627}" dt="2020-10-23T11:26:36.412" v="94"/>
        <pc:sldMkLst>
          <pc:docMk/>
          <pc:sldMk cId="1269022854" sldId="350"/>
        </pc:sldMkLst>
        <pc:picChg chg="del">
          <ac:chgData name="Gooden, Caroline J." userId="c8447a8f-bb57-4b94-b973-2a32a1aae41a" providerId="ADAL" clId="{38F492ED-A477-464A-A9AB-BBB30F4A3627}" dt="2020-10-23T11:26:36.412" v="94"/>
          <ac:picMkLst>
            <pc:docMk/>
            <pc:sldMk cId="1269022854" sldId="350"/>
            <ac:picMk id="4" creationId="{E44DEEB4-88BA-42EE-9BF5-E0F595877651}"/>
          </ac:picMkLst>
        </pc:picChg>
      </pc:sldChg>
      <pc:sldChg chg="delSp modTransition">
        <pc:chgData name="Gooden, Caroline J." userId="c8447a8f-bb57-4b94-b973-2a32a1aae41a" providerId="ADAL" clId="{38F492ED-A477-464A-A9AB-BBB30F4A3627}" dt="2020-10-23T11:25:27.038" v="81"/>
        <pc:sldMkLst>
          <pc:docMk/>
          <pc:sldMk cId="1564293327" sldId="352"/>
        </pc:sldMkLst>
        <pc:picChg chg="del">
          <ac:chgData name="Gooden, Caroline J." userId="c8447a8f-bb57-4b94-b973-2a32a1aae41a" providerId="ADAL" clId="{38F492ED-A477-464A-A9AB-BBB30F4A3627}" dt="2020-10-23T11:25:27.038" v="81"/>
          <ac:picMkLst>
            <pc:docMk/>
            <pc:sldMk cId="1564293327" sldId="352"/>
            <ac:picMk id="4" creationId="{E44DEEB4-88BA-42EE-9BF5-E0F595877651}"/>
          </ac:picMkLst>
        </pc:picChg>
      </pc:sldChg>
      <pc:sldChg chg="delSp modTransition">
        <pc:chgData name="Gooden, Caroline J." userId="c8447a8f-bb57-4b94-b973-2a32a1aae41a" providerId="ADAL" clId="{38F492ED-A477-464A-A9AB-BBB30F4A3627}" dt="2020-10-23T11:25:47.588" v="84"/>
        <pc:sldMkLst>
          <pc:docMk/>
          <pc:sldMk cId="3749894294" sldId="353"/>
        </pc:sldMkLst>
        <pc:picChg chg="del">
          <ac:chgData name="Gooden, Caroline J." userId="c8447a8f-bb57-4b94-b973-2a32a1aae41a" providerId="ADAL" clId="{38F492ED-A477-464A-A9AB-BBB30F4A3627}" dt="2020-10-23T11:25:47.588" v="84"/>
          <ac:picMkLst>
            <pc:docMk/>
            <pc:sldMk cId="3749894294" sldId="353"/>
            <ac:picMk id="4" creationId="{E44DEEB4-88BA-42EE-9BF5-E0F595877651}"/>
          </ac:picMkLst>
        </pc:picChg>
      </pc:sldChg>
      <pc:sldChg chg="delSp modTransition">
        <pc:chgData name="Gooden, Caroline J." userId="c8447a8f-bb57-4b94-b973-2a32a1aae41a" providerId="ADAL" clId="{38F492ED-A477-464A-A9AB-BBB30F4A3627}" dt="2020-10-23T11:25:51.765" v="85"/>
        <pc:sldMkLst>
          <pc:docMk/>
          <pc:sldMk cId="874198822" sldId="354"/>
        </pc:sldMkLst>
        <pc:picChg chg="del">
          <ac:chgData name="Gooden, Caroline J." userId="c8447a8f-bb57-4b94-b973-2a32a1aae41a" providerId="ADAL" clId="{38F492ED-A477-464A-A9AB-BBB30F4A3627}" dt="2020-10-23T11:25:51.765" v="85"/>
          <ac:picMkLst>
            <pc:docMk/>
            <pc:sldMk cId="874198822" sldId="354"/>
            <ac:picMk id="4" creationId="{E44DEEB4-88BA-42EE-9BF5-E0F595877651}"/>
          </ac:picMkLst>
        </pc:picChg>
      </pc:sldChg>
      <pc:sldChg chg="delSp modTransition">
        <pc:chgData name="Gooden, Caroline J." userId="c8447a8f-bb57-4b94-b973-2a32a1aae41a" providerId="ADAL" clId="{38F492ED-A477-464A-A9AB-BBB30F4A3627}" dt="2020-10-23T11:25:57.407" v="86"/>
        <pc:sldMkLst>
          <pc:docMk/>
          <pc:sldMk cId="178566945" sldId="355"/>
        </pc:sldMkLst>
        <pc:picChg chg="del">
          <ac:chgData name="Gooden, Caroline J." userId="c8447a8f-bb57-4b94-b973-2a32a1aae41a" providerId="ADAL" clId="{38F492ED-A477-464A-A9AB-BBB30F4A3627}" dt="2020-10-23T11:25:57.407" v="86"/>
          <ac:picMkLst>
            <pc:docMk/>
            <pc:sldMk cId="178566945" sldId="355"/>
            <ac:picMk id="4" creationId="{E44DEEB4-88BA-42EE-9BF5-E0F595877651}"/>
          </ac:picMkLst>
        </pc:picChg>
      </pc:sldChg>
      <pc:sldChg chg="delSp modTransition">
        <pc:chgData name="Gooden, Caroline J." userId="c8447a8f-bb57-4b94-b973-2a32a1aae41a" providerId="ADAL" clId="{38F492ED-A477-464A-A9AB-BBB30F4A3627}" dt="2020-10-23T11:26:01.502" v="87"/>
        <pc:sldMkLst>
          <pc:docMk/>
          <pc:sldMk cId="3002024506" sldId="356"/>
        </pc:sldMkLst>
        <pc:picChg chg="del">
          <ac:chgData name="Gooden, Caroline J." userId="c8447a8f-bb57-4b94-b973-2a32a1aae41a" providerId="ADAL" clId="{38F492ED-A477-464A-A9AB-BBB30F4A3627}" dt="2020-10-23T11:26:01.502" v="87"/>
          <ac:picMkLst>
            <pc:docMk/>
            <pc:sldMk cId="3002024506" sldId="356"/>
            <ac:picMk id="4" creationId="{E44DEEB4-88BA-42EE-9BF5-E0F595877651}"/>
          </ac:picMkLst>
        </pc:picChg>
      </pc:sldChg>
      <pc:sldChg chg="modSp">
        <pc:chgData name="Gooden, Caroline J." userId="c8447a8f-bb57-4b94-b973-2a32a1aae41a" providerId="ADAL" clId="{38F492ED-A477-464A-A9AB-BBB30F4A3627}" dt="2020-10-23T11:28:57.418" v="119" actId="20577"/>
        <pc:sldMkLst>
          <pc:docMk/>
          <pc:sldMk cId="448882271" sldId="357"/>
        </pc:sldMkLst>
        <pc:spChg chg="mod">
          <ac:chgData name="Gooden, Caroline J." userId="c8447a8f-bb57-4b94-b973-2a32a1aae41a" providerId="ADAL" clId="{38F492ED-A477-464A-A9AB-BBB30F4A3627}" dt="2020-10-23T11:28:57.418" v="119" actId="20577"/>
          <ac:spMkLst>
            <pc:docMk/>
            <pc:sldMk cId="448882271" sldId="357"/>
            <ac:spMk id="3" creationId="{A3A26579-A39F-4DEF-A826-87172C61810B}"/>
          </ac:spMkLst>
        </pc:spChg>
      </pc:sldChg>
      <pc:sldChg chg="del">
        <pc:chgData name="Gooden, Caroline J." userId="c8447a8f-bb57-4b94-b973-2a32a1aae41a" providerId="ADAL" clId="{38F492ED-A477-464A-A9AB-BBB30F4A3627}" dt="2020-10-23T11:20:32.215" v="9" actId="2696"/>
        <pc:sldMkLst>
          <pc:docMk/>
          <pc:sldMk cId="1558697460" sldId="361"/>
        </pc:sldMkLst>
      </pc:sldChg>
      <pc:sldChg chg="del">
        <pc:chgData name="Gooden, Caroline J." userId="c8447a8f-bb57-4b94-b973-2a32a1aae41a" providerId="ADAL" clId="{38F492ED-A477-464A-A9AB-BBB30F4A3627}" dt="2020-10-23T11:20:18.889" v="3" actId="2696"/>
        <pc:sldMkLst>
          <pc:docMk/>
          <pc:sldMk cId="636626417" sldId="362"/>
        </pc:sldMkLst>
      </pc:sldChg>
      <pc:sldChg chg="addSp delSp modSp modTransition">
        <pc:chgData name="Gooden, Caroline J." userId="c8447a8f-bb57-4b94-b973-2a32a1aae41a" providerId="ADAL" clId="{38F492ED-A477-464A-A9AB-BBB30F4A3627}" dt="2020-10-23T11:36:17.515" v="177" actId="688"/>
        <pc:sldMkLst>
          <pc:docMk/>
          <pc:sldMk cId="416030551" sldId="364"/>
        </pc:sldMkLst>
        <pc:graphicFrameChg chg="add del mod">
          <ac:chgData name="Gooden, Caroline J." userId="c8447a8f-bb57-4b94-b973-2a32a1aae41a" providerId="ADAL" clId="{38F492ED-A477-464A-A9AB-BBB30F4A3627}" dt="2020-10-23T11:36:17.515" v="177" actId="688"/>
          <ac:graphicFrameMkLst>
            <pc:docMk/>
            <pc:sldMk cId="416030551" sldId="364"/>
            <ac:graphicFrameMk id="5" creationId="{00000000-0000-0000-0000-000000000000}"/>
          </ac:graphicFrameMkLst>
        </pc:graphicFrameChg>
        <pc:picChg chg="del">
          <ac:chgData name="Gooden, Caroline J." userId="c8447a8f-bb57-4b94-b973-2a32a1aae41a" providerId="ADAL" clId="{38F492ED-A477-464A-A9AB-BBB30F4A3627}" dt="2020-10-23T11:25:10.865" v="79"/>
          <ac:picMkLst>
            <pc:docMk/>
            <pc:sldMk cId="416030551" sldId="364"/>
            <ac:picMk id="4" creationId="{E44DEEB4-88BA-42EE-9BF5-E0F595877651}"/>
          </ac:picMkLst>
        </pc:picChg>
      </pc:sldChg>
      <pc:sldChg chg="del">
        <pc:chgData name="Gooden, Caroline J." userId="c8447a8f-bb57-4b94-b973-2a32a1aae41a" providerId="ADAL" clId="{38F492ED-A477-464A-A9AB-BBB30F4A3627}" dt="2020-10-23T11:20:32.160" v="5" actId="2696"/>
        <pc:sldMkLst>
          <pc:docMk/>
          <pc:sldMk cId="3300400331" sldId="364"/>
        </pc:sldMkLst>
      </pc:sldChg>
      <pc:sldChg chg="delSp modSp ord modTransition">
        <pc:chgData name="Gooden, Caroline J." userId="c8447a8f-bb57-4b94-b973-2a32a1aae41a" providerId="ADAL" clId="{38F492ED-A477-464A-A9AB-BBB30F4A3627}" dt="2020-10-23T11:28:09.903" v="109" actId="14100"/>
        <pc:sldMkLst>
          <pc:docMk/>
          <pc:sldMk cId="1473954343" sldId="365"/>
        </pc:sldMkLst>
        <pc:spChg chg="mod">
          <ac:chgData name="Gooden, Caroline J." userId="c8447a8f-bb57-4b94-b973-2a32a1aae41a" providerId="ADAL" clId="{38F492ED-A477-464A-A9AB-BBB30F4A3627}" dt="2020-10-23T11:28:09.903" v="109" actId="14100"/>
          <ac:spMkLst>
            <pc:docMk/>
            <pc:sldMk cId="1473954343" sldId="365"/>
            <ac:spMk id="8" creationId="{00000000-0000-0000-0000-000000000000}"/>
          </ac:spMkLst>
        </pc:spChg>
        <pc:picChg chg="del">
          <ac:chgData name="Gooden, Caroline J." userId="c8447a8f-bb57-4b94-b973-2a32a1aae41a" providerId="ADAL" clId="{38F492ED-A477-464A-A9AB-BBB30F4A3627}" dt="2020-10-23T11:27:32.534" v="103"/>
          <ac:picMkLst>
            <pc:docMk/>
            <pc:sldMk cId="1473954343" sldId="365"/>
            <ac:picMk id="5" creationId="{E44DEEB4-88BA-42EE-9BF5-E0F595877651}"/>
          </ac:picMkLst>
        </pc:picChg>
      </pc:sldChg>
      <pc:sldChg chg="delSp ord modTransition">
        <pc:chgData name="Gooden, Caroline J." userId="c8447a8f-bb57-4b94-b973-2a32a1aae41a" providerId="ADAL" clId="{38F492ED-A477-464A-A9AB-BBB30F4A3627}" dt="2020-10-23T11:27:23.468" v="102"/>
        <pc:sldMkLst>
          <pc:docMk/>
          <pc:sldMk cId="1320616505" sldId="368"/>
        </pc:sldMkLst>
        <pc:picChg chg="del">
          <ac:chgData name="Gooden, Caroline J." userId="c8447a8f-bb57-4b94-b973-2a32a1aae41a" providerId="ADAL" clId="{38F492ED-A477-464A-A9AB-BBB30F4A3627}" dt="2020-10-23T11:27:23.468" v="102"/>
          <ac:picMkLst>
            <pc:docMk/>
            <pc:sldMk cId="1320616505" sldId="368"/>
            <ac:picMk id="4" creationId="{E44DEEB4-88BA-42EE-9BF5-E0F595877651}"/>
          </ac:picMkLst>
        </pc:picChg>
      </pc:sldChg>
      <pc:sldChg chg="delSp ord modTransition">
        <pc:chgData name="Gooden, Caroline J." userId="c8447a8f-bb57-4b94-b973-2a32a1aae41a" providerId="ADAL" clId="{38F492ED-A477-464A-A9AB-BBB30F4A3627}" dt="2020-10-23T11:28:18.544" v="110"/>
        <pc:sldMkLst>
          <pc:docMk/>
          <pc:sldMk cId="1161120152" sldId="369"/>
        </pc:sldMkLst>
        <pc:picChg chg="del">
          <ac:chgData name="Gooden, Caroline J." userId="c8447a8f-bb57-4b94-b973-2a32a1aae41a" providerId="ADAL" clId="{38F492ED-A477-464A-A9AB-BBB30F4A3627}" dt="2020-10-23T11:28:18.544" v="110"/>
          <ac:picMkLst>
            <pc:docMk/>
            <pc:sldMk cId="1161120152" sldId="369"/>
            <ac:picMk id="4" creationId="{E44DEEB4-88BA-42EE-9BF5-E0F595877651}"/>
          </ac:picMkLst>
        </pc:picChg>
      </pc:sldChg>
      <pc:sldChg chg="delSp modSp modTransition">
        <pc:chgData name="Gooden, Caroline J." userId="c8447a8f-bb57-4b94-b973-2a32a1aae41a" providerId="ADAL" clId="{38F492ED-A477-464A-A9AB-BBB30F4A3627}" dt="2020-10-23T11:38:49.858" v="210" actId="207"/>
        <pc:sldMkLst>
          <pc:docMk/>
          <pc:sldMk cId="3387776024" sldId="371"/>
        </pc:sldMkLst>
        <pc:spChg chg="mod">
          <ac:chgData name="Gooden, Caroline J." userId="c8447a8f-bb57-4b94-b973-2a32a1aae41a" providerId="ADAL" clId="{38F492ED-A477-464A-A9AB-BBB30F4A3627}" dt="2020-10-23T11:38:49.858" v="210" actId="207"/>
          <ac:spMkLst>
            <pc:docMk/>
            <pc:sldMk cId="3387776024" sldId="371"/>
            <ac:spMk id="2" creationId="{00000000-0000-0000-0000-000000000000}"/>
          </ac:spMkLst>
        </pc:spChg>
        <pc:picChg chg="del">
          <ac:chgData name="Gooden, Caroline J." userId="c8447a8f-bb57-4b94-b973-2a32a1aae41a" providerId="ADAL" clId="{38F492ED-A477-464A-A9AB-BBB30F4A3627}" dt="2020-10-23T11:26:46.688" v="96"/>
          <ac:picMkLst>
            <pc:docMk/>
            <pc:sldMk cId="3387776024" sldId="371"/>
            <ac:picMk id="4" creationId="{E44DEEB4-88BA-42EE-9BF5-E0F595877651}"/>
          </ac:picMkLst>
        </pc:picChg>
      </pc:sldChg>
      <pc:sldChg chg="delSp modSp modTransition">
        <pc:chgData name="Gooden, Caroline J." userId="c8447a8f-bb57-4b94-b973-2a32a1aae41a" providerId="ADAL" clId="{38F492ED-A477-464A-A9AB-BBB30F4A3627}" dt="2020-10-23T11:26:17.559" v="90" actId="1076"/>
        <pc:sldMkLst>
          <pc:docMk/>
          <pc:sldMk cId="717404453" sldId="373"/>
        </pc:sldMkLst>
        <pc:picChg chg="del">
          <ac:chgData name="Gooden, Caroline J." userId="c8447a8f-bb57-4b94-b973-2a32a1aae41a" providerId="ADAL" clId="{38F492ED-A477-464A-A9AB-BBB30F4A3627}" dt="2020-10-23T11:26:10.254" v="89"/>
          <ac:picMkLst>
            <pc:docMk/>
            <pc:sldMk cId="717404453" sldId="373"/>
            <ac:picMk id="4" creationId="{E44DEEB4-88BA-42EE-9BF5-E0F595877651}"/>
          </ac:picMkLst>
        </pc:picChg>
        <pc:picChg chg="mod">
          <ac:chgData name="Gooden, Caroline J." userId="c8447a8f-bb57-4b94-b973-2a32a1aae41a" providerId="ADAL" clId="{38F492ED-A477-464A-A9AB-BBB30F4A3627}" dt="2020-10-23T11:26:17.559" v="90" actId="1076"/>
          <ac:picMkLst>
            <pc:docMk/>
            <pc:sldMk cId="717404453" sldId="373"/>
            <ac:picMk id="7" creationId="{00000000-0000-0000-0000-000000000000}"/>
          </ac:picMkLst>
        </pc:picChg>
      </pc:sldChg>
      <pc:sldChg chg="delSp modTransition">
        <pc:chgData name="Gooden, Caroline J." userId="c8447a8f-bb57-4b94-b973-2a32a1aae41a" providerId="ADAL" clId="{38F492ED-A477-464A-A9AB-BBB30F4A3627}" dt="2020-10-23T11:26:41.902" v="95"/>
        <pc:sldMkLst>
          <pc:docMk/>
          <pc:sldMk cId="2791524614" sldId="374"/>
        </pc:sldMkLst>
        <pc:picChg chg="del">
          <ac:chgData name="Gooden, Caroline J." userId="c8447a8f-bb57-4b94-b973-2a32a1aae41a" providerId="ADAL" clId="{38F492ED-A477-464A-A9AB-BBB30F4A3627}" dt="2020-10-23T11:26:41.902" v="95"/>
          <ac:picMkLst>
            <pc:docMk/>
            <pc:sldMk cId="2791524614" sldId="374"/>
            <ac:picMk id="4" creationId="{E44DEEB4-88BA-42EE-9BF5-E0F595877651}"/>
          </ac:picMkLst>
        </pc:picChg>
      </pc:sldChg>
      <pc:sldChg chg="delSp modSp modTransition">
        <pc:chgData name="Gooden, Caroline J." userId="c8447a8f-bb57-4b94-b973-2a32a1aae41a" providerId="ADAL" clId="{38F492ED-A477-464A-A9AB-BBB30F4A3627}" dt="2020-10-23T11:38:56.101" v="211" actId="207"/>
        <pc:sldMkLst>
          <pc:docMk/>
          <pc:sldMk cId="2569133955" sldId="375"/>
        </pc:sldMkLst>
        <pc:spChg chg="mod">
          <ac:chgData name="Gooden, Caroline J." userId="c8447a8f-bb57-4b94-b973-2a32a1aae41a" providerId="ADAL" clId="{38F492ED-A477-464A-A9AB-BBB30F4A3627}" dt="2020-10-23T11:38:56.101" v="211" actId="207"/>
          <ac:spMkLst>
            <pc:docMk/>
            <pc:sldMk cId="2569133955" sldId="375"/>
            <ac:spMk id="2" creationId="{00000000-0000-0000-0000-000000000000}"/>
          </ac:spMkLst>
        </pc:spChg>
        <pc:picChg chg="del">
          <ac:chgData name="Gooden, Caroline J." userId="c8447a8f-bb57-4b94-b973-2a32a1aae41a" providerId="ADAL" clId="{38F492ED-A477-464A-A9AB-BBB30F4A3627}" dt="2020-10-23T11:26:53.068" v="97"/>
          <ac:picMkLst>
            <pc:docMk/>
            <pc:sldMk cId="2569133955" sldId="375"/>
            <ac:picMk id="4" creationId="{E44DEEB4-88BA-42EE-9BF5-E0F595877651}"/>
          </ac:picMkLst>
        </pc:picChg>
      </pc:sldChg>
      <pc:sldChg chg="delSp modTransition">
        <pc:chgData name="Gooden, Caroline J." userId="c8447a8f-bb57-4b94-b973-2a32a1aae41a" providerId="ADAL" clId="{38F492ED-A477-464A-A9AB-BBB30F4A3627}" dt="2020-10-23T11:27:09.951" v="99"/>
        <pc:sldMkLst>
          <pc:docMk/>
          <pc:sldMk cId="3290771101" sldId="376"/>
        </pc:sldMkLst>
        <pc:picChg chg="del">
          <ac:chgData name="Gooden, Caroline J." userId="c8447a8f-bb57-4b94-b973-2a32a1aae41a" providerId="ADAL" clId="{38F492ED-A477-464A-A9AB-BBB30F4A3627}" dt="2020-10-23T11:27:09.951" v="99"/>
          <ac:picMkLst>
            <pc:docMk/>
            <pc:sldMk cId="3290771101" sldId="376"/>
            <ac:picMk id="4" creationId="{E44DEEB4-88BA-42EE-9BF5-E0F595877651}"/>
          </ac:picMkLst>
        </pc:picChg>
      </pc:sldChg>
      <pc:sldChg chg="modSp modTransition">
        <pc:chgData name="Gooden, Caroline J." userId="c8447a8f-bb57-4b94-b973-2a32a1aae41a" providerId="ADAL" clId="{38F492ED-A477-464A-A9AB-BBB30F4A3627}" dt="2020-10-23T11:39:01.943" v="212" actId="207"/>
        <pc:sldMkLst>
          <pc:docMk/>
          <pc:sldMk cId="135749026" sldId="377"/>
        </pc:sldMkLst>
        <pc:spChg chg="mod">
          <ac:chgData name="Gooden, Caroline J." userId="c8447a8f-bb57-4b94-b973-2a32a1aae41a" providerId="ADAL" clId="{38F492ED-A477-464A-A9AB-BBB30F4A3627}" dt="2020-10-23T11:39:01.943" v="212" actId="207"/>
          <ac:spMkLst>
            <pc:docMk/>
            <pc:sldMk cId="135749026" sldId="377"/>
            <ac:spMk id="2" creationId="{00000000-0000-0000-0000-000000000000}"/>
          </ac:spMkLst>
        </pc:spChg>
        <pc:graphicFrameChg chg="mod modGraphic">
          <ac:chgData name="Gooden, Caroline J." userId="c8447a8f-bb57-4b94-b973-2a32a1aae41a" providerId="ADAL" clId="{38F492ED-A477-464A-A9AB-BBB30F4A3627}" dt="2020-10-23T11:27:01.974" v="98" actId="14100"/>
          <ac:graphicFrameMkLst>
            <pc:docMk/>
            <pc:sldMk cId="135749026" sldId="377"/>
            <ac:graphicFrameMk id="6" creationId="{00000000-0000-0000-0000-000000000000}"/>
          </ac:graphicFrameMkLst>
        </pc:graphicFrameChg>
      </pc:sldChg>
      <pc:sldChg chg="delSp modTransition">
        <pc:chgData name="Gooden, Caroline J." userId="c8447a8f-bb57-4b94-b973-2a32a1aae41a" providerId="ADAL" clId="{38F492ED-A477-464A-A9AB-BBB30F4A3627}" dt="2020-10-23T11:27:14.136" v="100"/>
        <pc:sldMkLst>
          <pc:docMk/>
          <pc:sldMk cId="3405834832" sldId="378"/>
        </pc:sldMkLst>
        <pc:picChg chg="del">
          <ac:chgData name="Gooden, Caroline J." userId="c8447a8f-bb57-4b94-b973-2a32a1aae41a" providerId="ADAL" clId="{38F492ED-A477-464A-A9AB-BBB30F4A3627}" dt="2020-10-23T11:27:14.136" v="100"/>
          <ac:picMkLst>
            <pc:docMk/>
            <pc:sldMk cId="3405834832" sldId="378"/>
            <ac:picMk id="4" creationId="{E44DEEB4-88BA-42EE-9BF5-E0F595877651}"/>
          </ac:picMkLst>
        </pc:picChg>
      </pc:sldChg>
      <pc:sldChg chg="delSp modTransition">
        <pc:chgData name="Gooden, Caroline J." userId="c8447a8f-bb57-4b94-b973-2a32a1aae41a" providerId="ADAL" clId="{38F492ED-A477-464A-A9AB-BBB30F4A3627}" dt="2020-10-23T11:27:19.543" v="101"/>
        <pc:sldMkLst>
          <pc:docMk/>
          <pc:sldMk cId="4050480511" sldId="379"/>
        </pc:sldMkLst>
        <pc:picChg chg="del">
          <ac:chgData name="Gooden, Caroline J." userId="c8447a8f-bb57-4b94-b973-2a32a1aae41a" providerId="ADAL" clId="{38F492ED-A477-464A-A9AB-BBB30F4A3627}" dt="2020-10-23T11:27:19.543" v="101"/>
          <ac:picMkLst>
            <pc:docMk/>
            <pc:sldMk cId="4050480511" sldId="379"/>
            <ac:picMk id="4" creationId="{E44DEEB4-88BA-42EE-9BF5-E0F595877651}"/>
          </ac:picMkLst>
        </pc:picChg>
      </pc:sldChg>
      <pc:sldChg chg="delSp ord modTransition">
        <pc:chgData name="Gooden, Caroline J." userId="c8447a8f-bb57-4b94-b973-2a32a1aae41a" providerId="ADAL" clId="{38F492ED-A477-464A-A9AB-BBB30F4A3627}" dt="2020-10-23T11:28:22.449" v="111"/>
        <pc:sldMkLst>
          <pc:docMk/>
          <pc:sldMk cId="4195463415" sldId="380"/>
        </pc:sldMkLst>
        <pc:picChg chg="del">
          <ac:chgData name="Gooden, Caroline J." userId="c8447a8f-bb57-4b94-b973-2a32a1aae41a" providerId="ADAL" clId="{38F492ED-A477-464A-A9AB-BBB30F4A3627}" dt="2020-10-23T11:28:22.449" v="111"/>
          <ac:picMkLst>
            <pc:docMk/>
            <pc:sldMk cId="4195463415" sldId="380"/>
            <ac:picMk id="4" creationId="{E44DEEB4-88BA-42EE-9BF5-E0F595877651}"/>
          </ac:picMkLst>
        </pc:picChg>
      </pc:sldChg>
      <pc:sldChg chg="delSp modTransition">
        <pc:chgData name="Gooden, Caroline J." userId="c8447a8f-bb57-4b94-b973-2a32a1aae41a" providerId="ADAL" clId="{38F492ED-A477-464A-A9AB-BBB30F4A3627}" dt="2020-10-23T11:24:51.912" v="76"/>
        <pc:sldMkLst>
          <pc:docMk/>
          <pc:sldMk cId="3514838396" sldId="381"/>
        </pc:sldMkLst>
        <pc:picChg chg="del">
          <ac:chgData name="Gooden, Caroline J." userId="c8447a8f-bb57-4b94-b973-2a32a1aae41a" providerId="ADAL" clId="{38F492ED-A477-464A-A9AB-BBB30F4A3627}" dt="2020-10-23T11:24:51.912" v="76"/>
          <ac:picMkLst>
            <pc:docMk/>
            <pc:sldMk cId="3514838396" sldId="381"/>
            <ac:picMk id="4" creationId="{E44DEEB4-88BA-42EE-9BF5-E0F595877651}"/>
          </ac:picMkLst>
        </pc:picChg>
      </pc:sldChg>
      <pc:sldChg chg="delSp modTransition">
        <pc:chgData name="Gooden, Caroline J." userId="c8447a8f-bb57-4b94-b973-2a32a1aae41a" providerId="ADAL" clId="{38F492ED-A477-464A-A9AB-BBB30F4A3627}" dt="2020-10-23T11:26:05.193" v="88"/>
        <pc:sldMkLst>
          <pc:docMk/>
          <pc:sldMk cId="4072405145" sldId="382"/>
        </pc:sldMkLst>
        <pc:picChg chg="del">
          <ac:chgData name="Gooden, Caroline J." userId="c8447a8f-bb57-4b94-b973-2a32a1aae41a" providerId="ADAL" clId="{38F492ED-A477-464A-A9AB-BBB30F4A3627}" dt="2020-10-23T11:26:05.193" v="88"/>
          <ac:picMkLst>
            <pc:docMk/>
            <pc:sldMk cId="4072405145" sldId="382"/>
            <ac:picMk id="4" creationId="{E44DEEB4-88BA-42EE-9BF5-E0F59587765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2FF33E-FDFA-4EBA-87E2-6CC5387A1968}"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99F7BB2-04D0-491B-A312-466C07EBC831}">
      <dgm:prSet phldrT="[Text]"/>
      <dgm:spPr/>
      <dgm:t>
        <a:bodyPr/>
        <a:lstStyle/>
        <a:p>
          <a:r>
            <a:rPr lang="en-US" dirty="0"/>
            <a:t>Three Core Principles of Child Development from a Trauma-Informed Perspective</a:t>
          </a:r>
        </a:p>
      </dgm:t>
    </dgm:pt>
    <dgm:pt modelId="{CD2BF570-8D79-467E-936C-0244CFB7B03B}" type="parTrans" cxnId="{0BF4B2A4-3AC6-4C61-A04F-8756A9C47FE0}">
      <dgm:prSet/>
      <dgm:spPr/>
      <dgm:t>
        <a:bodyPr/>
        <a:lstStyle/>
        <a:p>
          <a:endParaRPr lang="en-US"/>
        </a:p>
      </dgm:t>
    </dgm:pt>
    <dgm:pt modelId="{58A7996C-9234-4F68-AA3B-E8FC29B185AB}" type="sibTrans" cxnId="{0BF4B2A4-3AC6-4C61-A04F-8756A9C47FE0}">
      <dgm:prSet/>
      <dgm:spPr/>
      <dgm:t>
        <a:bodyPr/>
        <a:lstStyle/>
        <a:p>
          <a:endParaRPr lang="en-US"/>
        </a:p>
      </dgm:t>
    </dgm:pt>
    <dgm:pt modelId="{EAB684A8-3795-4B66-BDFB-D4B9F7E75462}">
      <dgm:prSet/>
      <dgm:spPr/>
      <dgm:t>
        <a:bodyPr/>
        <a:lstStyle/>
        <a:p>
          <a:r>
            <a:rPr lang="en-US" dirty="0"/>
            <a:t>Trauma-Informed Evidence Based Practices (EBP) for Families with Young Children </a:t>
          </a:r>
        </a:p>
      </dgm:t>
    </dgm:pt>
    <dgm:pt modelId="{1FAB7AE1-E37F-4248-8F84-E008C4F13560}" type="parTrans" cxnId="{C1DC0803-20E7-4250-A56D-CAC23100BB31}">
      <dgm:prSet/>
      <dgm:spPr/>
      <dgm:t>
        <a:bodyPr/>
        <a:lstStyle/>
        <a:p>
          <a:endParaRPr lang="en-US"/>
        </a:p>
      </dgm:t>
    </dgm:pt>
    <dgm:pt modelId="{A41D6F17-B2BA-4A93-B15B-FD4376BD6462}" type="sibTrans" cxnId="{C1DC0803-20E7-4250-A56D-CAC23100BB31}">
      <dgm:prSet/>
      <dgm:spPr/>
      <dgm:t>
        <a:bodyPr/>
        <a:lstStyle/>
        <a:p>
          <a:endParaRPr lang="en-US"/>
        </a:p>
      </dgm:t>
    </dgm:pt>
    <dgm:pt modelId="{2D5F26F1-CA15-4D30-B6FE-69C1B821412B}">
      <dgm:prSet/>
      <dgm:spPr/>
      <dgm:t>
        <a:bodyPr/>
        <a:lstStyle/>
        <a:p>
          <a:r>
            <a:rPr lang="en-US" dirty="0"/>
            <a:t>Six Principles of Trauma-Informed Systems</a:t>
          </a:r>
        </a:p>
      </dgm:t>
    </dgm:pt>
    <dgm:pt modelId="{993B318A-B9FD-44FC-A86E-2C0A28DFEE30}" type="parTrans" cxnId="{594508F4-E414-4A5B-A5C9-DECF23C706AD}">
      <dgm:prSet/>
      <dgm:spPr/>
      <dgm:t>
        <a:bodyPr/>
        <a:lstStyle/>
        <a:p>
          <a:endParaRPr lang="en-US"/>
        </a:p>
      </dgm:t>
    </dgm:pt>
    <dgm:pt modelId="{AB09BC83-70EE-4A90-B536-A49ADA6A3E8F}" type="sibTrans" cxnId="{594508F4-E414-4A5B-A5C9-DECF23C706AD}">
      <dgm:prSet/>
      <dgm:spPr/>
      <dgm:t>
        <a:bodyPr/>
        <a:lstStyle/>
        <a:p>
          <a:endParaRPr lang="en-US"/>
        </a:p>
      </dgm:t>
    </dgm:pt>
    <dgm:pt modelId="{E53A0539-DDF4-47A1-979B-EEBDFE635C83}">
      <dgm:prSet/>
      <dgm:spPr/>
      <dgm:t>
        <a:bodyPr/>
        <a:lstStyle/>
        <a:p>
          <a:r>
            <a:rPr lang="en-US" dirty="0"/>
            <a:t>Traumatic Stress Assessment Tools</a:t>
          </a:r>
        </a:p>
      </dgm:t>
    </dgm:pt>
    <dgm:pt modelId="{6667D13A-9D0C-4BC5-B679-CC539426786E}" type="parTrans" cxnId="{107478AB-2D2A-4A4C-B144-DDDA0DC3DC5B}">
      <dgm:prSet/>
      <dgm:spPr/>
      <dgm:t>
        <a:bodyPr/>
        <a:lstStyle/>
        <a:p>
          <a:endParaRPr lang="en-US"/>
        </a:p>
      </dgm:t>
    </dgm:pt>
    <dgm:pt modelId="{D2B03291-310A-4CEF-A15C-689822F964CE}" type="sibTrans" cxnId="{107478AB-2D2A-4A4C-B144-DDDA0DC3DC5B}">
      <dgm:prSet/>
      <dgm:spPr/>
      <dgm:t>
        <a:bodyPr/>
        <a:lstStyle/>
        <a:p>
          <a:endParaRPr lang="en-US"/>
        </a:p>
      </dgm:t>
    </dgm:pt>
    <dgm:pt modelId="{08E3DCA0-C22D-4256-A2F6-1B52B0D5ED2C}" type="pres">
      <dgm:prSet presAssocID="{4D2FF33E-FDFA-4EBA-87E2-6CC5387A1968}" presName="linear" presStyleCnt="0">
        <dgm:presLayoutVars>
          <dgm:dir/>
          <dgm:animLvl val="lvl"/>
          <dgm:resizeHandles val="exact"/>
        </dgm:presLayoutVars>
      </dgm:prSet>
      <dgm:spPr/>
    </dgm:pt>
    <dgm:pt modelId="{816FC599-2471-437C-9824-18EEF21CE78B}" type="pres">
      <dgm:prSet presAssocID="{2D5F26F1-CA15-4D30-B6FE-69C1B821412B}" presName="parentLin" presStyleCnt="0"/>
      <dgm:spPr/>
    </dgm:pt>
    <dgm:pt modelId="{F80BE56F-80A7-4363-B5D8-7F7271447551}" type="pres">
      <dgm:prSet presAssocID="{2D5F26F1-CA15-4D30-B6FE-69C1B821412B}" presName="parentLeftMargin" presStyleLbl="node1" presStyleIdx="0" presStyleCnt="4"/>
      <dgm:spPr/>
    </dgm:pt>
    <dgm:pt modelId="{E81ED4F0-5774-4902-95B9-AB8119CA308E}" type="pres">
      <dgm:prSet presAssocID="{2D5F26F1-CA15-4D30-B6FE-69C1B821412B}" presName="parentText" presStyleLbl="node1" presStyleIdx="0" presStyleCnt="4" custScaleX="115967" custLinFactNeighborX="5952" custLinFactNeighborY="43144">
        <dgm:presLayoutVars>
          <dgm:chMax val="0"/>
          <dgm:bulletEnabled val="1"/>
        </dgm:presLayoutVars>
      </dgm:prSet>
      <dgm:spPr/>
    </dgm:pt>
    <dgm:pt modelId="{8C4AE4FB-5B04-4F12-9751-C2B3140979DA}" type="pres">
      <dgm:prSet presAssocID="{2D5F26F1-CA15-4D30-B6FE-69C1B821412B}" presName="negativeSpace" presStyleCnt="0"/>
      <dgm:spPr/>
    </dgm:pt>
    <dgm:pt modelId="{A3F21E73-2324-43A7-8CD4-1F323A747B87}" type="pres">
      <dgm:prSet presAssocID="{2D5F26F1-CA15-4D30-B6FE-69C1B821412B}" presName="childText" presStyleLbl="conFgAcc1" presStyleIdx="0" presStyleCnt="4">
        <dgm:presLayoutVars>
          <dgm:bulletEnabled val="1"/>
        </dgm:presLayoutVars>
      </dgm:prSet>
      <dgm:spPr/>
    </dgm:pt>
    <dgm:pt modelId="{3A02FCFB-058A-4B43-AC41-95322D5B4FE8}" type="pres">
      <dgm:prSet presAssocID="{AB09BC83-70EE-4A90-B536-A49ADA6A3E8F}" presName="spaceBetweenRectangles" presStyleCnt="0"/>
      <dgm:spPr/>
    </dgm:pt>
    <dgm:pt modelId="{81AD4F1F-8D97-4EB5-992C-44917F2FC9FC}" type="pres">
      <dgm:prSet presAssocID="{E99F7BB2-04D0-491B-A312-466C07EBC831}" presName="parentLin" presStyleCnt="0"/>
      <dgm:spPr/>
    </dgm:pt>
    <dgm:pt modelId="{5F34293E-992A-44AB-ADAD-447C1B64358D}" type="pres">
      <dgm:prSet presAssocID="{E99F7BB2-04D0-491B-A312-466C07EBC831}" presName="parentLeftMargin" presStyleLbl="node1" presStyleIdx="0" presStyleCnt="4"/>
      <dgm:spPr/>
    </dgm:pt>
    <dgm:pt modelId="{87345710-3812-4846-8520-DE41612D3C8E}" type="pres">
      <dgm:prSet presAssocID="{E99F7BB2-04D0-491B-A312-466C07EBC831}" presName="parentText" presStyleLbl="node1" presStyleIdx="1" presStyleCnt="4" custScaleX="116000" custLinFactNeighborX="5721" custLinFactNeighborY="35200">
        <dgm:presLayoutVars>
          <dgm:chMax val="0"/>
          <dgm:bulletEnabled val="1"/>
        </dgm:presLayoutVars>
      </dgm:prSet>
      <dgm:spPr/>
    </dgm:pt>
    <dgm:pt modelId="{CB6573B5-86DD-44E2-BD22-FA29FFCA8AFB}" type="pres">
      <dgm:prSet presAssocID="{E99F7BB2-04D0-491B-A312-466C07EBC831}" presName="negativeSpace" presStyleCnt="0"/>
      <dgm:spPr/>
    </dgm:pt>
    <dgm:pt modelId="{EF0C4670-1493-42C7-B981-E2C257D7009A}" type="pres">
      <dgm:prSet presAssocID="{E99F7BB2-04D0-491B-A312-466C07EBC831}" presName="childText" presStyleLbl="conFgAcc1" presStyleIdx="1" presStyleCnt="4">
        <dgm:presLayoutVars>
          <dgm:bulletEnabled val="1"/>
        </dgm:presLayoutVars>
      </dgm:prSet>
      <dgm:spPr/>
    </dgm:pt>
    <dgm:pt modelId="{77E6A963-84F1-4D10-AF92-46BC766AAEA9}" type="pres">
      <dgm:prSet presAssocID="{58A7996C-9234-4F68-AA3B-E8FC29B185AB}" presName="spaceBetweenRectangles" presStyleCnt="0"/>
      <dgm:spPr/>
    </dgm:pt>
    <dgm:pt modelId="{035E54F3-6833-4826-A6CE-9A2255B9E6A3}" type="pres">
      <dgm:prSet presAssocID="{E53A0539-DDF4-47A1-979B-EEBDFE635C83}" presName="parentLin" presStyleCnt="0"/>
      <dgm:spPr/>
    </dgm:pt>
    <dgm:pt modelId="{581286A4-1F38-44BF-BFB0-79602A67D529}" type="pres">
      <dgm:prSet presAssocID="{E53A0539-DDF4-47A1-979B-EEBDFE635C83}" presName="parentLeftMargin" presStyleLbl="node1" presStyleIdx="1" presStyleCnt="4"/>
      <dgm:spPr/>
    </dgm:pt>
    <dgm:pt modelId="{96B3D4B7-9C29-4FD5-B8AC-C6B3B2BF9D96}" type="pres">
      <dgm:prSet presAssocID="{E53A0539-DDF4-47A1-979B-EEBDFE635C83}" presName="parentText" presStyleLbl="node1" presStyleIdx="2" presStyleCnt="4" custScaleX="116061" custLinFactNeighborX="5294" custLinFactNeighborY="35200">
        <dgm:presLayoutVars>
          <dgm:chMax val="0"/>
          <dgm:bulletEnabled val="1"/>
        </dgm:presLayoutVars>
      </dgm:prSet>
      <dgm:spPr/>
    </dgm:pt>
    <dgm:pt modelId="{B68ABF5E-5A6C-42DC-A58C-6CEC03E1F2DE}" type="pres">
      <dgm:prSet presAssocID="{E53A0539-DDF4-47A1-979B-EEBDFE635C83}" presName="negativeSpace" presStyleCnt="0"/>
      <dgm:spPr/>
    </dgm:pt>
    <dgm:pt modelId="{AB1C30DF-A8FB-4FED-918F-91D35F5E8689}" type="pres">
      <dgm:prSet presAssocID="{E53A0539-DDF4-47A1-979B-EEBDFE635C83}" presName="childText" presStyleLbl="conFgAcc1" presStyleIdx="2" presStyleCnt="4">
        <dgm:presLayoutVars>
          <dgm:bulletEnabled val="1"/>
        </dgm:presLayoutVars>
      </dgm:prSet>
      <dgm:spPr/>
    </dgm:pt>
    <dgm:pt modelId="{E66B4F30-FA14-4ABF-B1FE-6F3DFDD37A53}" type="pres">
      <dgm:prSet presAssocID="{D2B03291-310A-4CEF-A15C-689822F964CE}" presName="spaceBetweenRectangles" presStyleCnt="0"/>
      <dgm:spPr/>
    </dgm:pt>
    <dgm:pt modelId="{BB83FCF5-473F-44AD-870F-206881327F28}" type="pres">
      <dgm:prSet presAssocID="{EAB684A8-3795-4B66-BDFB-D4B9F7E75462}" presName="parentLin" presStyleCnt="0"/>
      <dgm:spPr/>
    </dgm:pt>
    <dgm:pt modelId="{72ACBDD1-395F-47A5-9A9B-4AACB56873F6}" type="pres">
      <dgm:prSet presAssocID="{EAB684A8-3795-4B66-BDFB-D4B9F7E75462}" presName="parentLeftMargin" presStyleLbl="node1" presStyleIdx="2" presStyleCnt="4"/>
      <dgm:spPr/>
    </dgm:pt>
    <dgm:pt modelId="{70F70D10-0107-4499-8F9A-9A3C55913BDE}" type="pres">
      <dgm:prSet presAssocID="{EAB684A8-3795-4B66-BDFB-D4B9F7E75462}" presName="parentText" presStyleLbl="node1" presStyleIdx="3" presStyleCnt="4" custScaleX="115696" custLinFactNeighborX="7849" custLinFactNeighborY="36503">
        <dgm:presLayoutVars>
          <dgm:chMax val="0"/>
          <dgm:bulletEnabled val="1"/>
        </dgm:presLayoutVars>
      </dgm:prSet>
      <dgm:spPr/>
    </dgm:pt>
    <dgm:pt modelId="{A3FA4CDB-FF3F-4B90-95B6-49B192BCA43A}" type="pres">
      <dgm:prSet presAssocID="{EAB684A8-3795-4B66-BDFB-D4B9F7E75462}" presName="negativeSpace" presStyleCnt="0"/>
      <dgm:spPr/>
    </dgm:pt>
    <dgm:pt modelId="{3A1300B5-5B39-4E3C-BB26-0E244F946B03}" type="pres">
      <dgm:prSet presAssocID="{EAB684A8-3795-4B66-BDFB-D4B9F7E75462}" presName="childText" presStyleLbl="conFgAcc1" presStyleIdx="3" presStyleCnt="4">
        <dgm:presLayoutVars>
          <dgm:bulletEnabled val="1"/>
        </dgm:presLayoutVars>
      </dgm:prSet>
      <dgm:spPr/>
    </dgm:pt>
  </dgm:ptLst>
  <dgm:cxnLst>
    <dgm:cxn modelId="{C1DC0803-20E7-4250-A56D-CAC23100BB31}" srcId="{4D2FF33E-FDFA-4EBA-87E2-6CC5387A1968}" destId="{EAB684A8-3795-4B66-BDFB-D4B9F7E75462}" srcOrd="3" destOrd="0" parTransId="{1FAB7AE1-E37F-4248-8F84-E008C4F13560}" sibTransId="{A41D6F17-B2BA-4A93-B15B-FD4376BD6462}"/>
    <dgm:cxn modelId="{E6FDA530-ABD5-4DE5-80ED-F732FFEB99BD}" type="presOf" srcId="{E99F7BB2-04D0-491B-A312-466C07EBC831}" destId="{5F34293E-992A-44AB-ADAD-447C1B64358D}" srcOrd="0" destOrd="0" presId="urn:microsoft.com/office/officeart/2005/8/layout/list1"/>
    <dgm:cxn modelId="{14E56836-CB0F-4DA5-9D12-49CEB0315071}" type="presOf" srcId="{E99F7BB2-04D0-491B-A312-466C07EBC831}" destId="{87345710-3812-4846-8520-DE41612D3C8E}" srcOrd="1" destOrd="0" presId="urn:microsoft.com/office/officeart/2005/8/layout/list1"/>
    <dgm:cxn modelId="{062C0676-D7E1-4D38-8B25-0E63014EEDED}" type="presOf" srcId="{2D5F26F1-CA15-4D30-B6FE-69C1B821412B}" destId="{E81ED4F0-5774-4902-95B9-AB8119CA308E}" srcOrd="1" destOrd="0" presId="urn:microsoft.com/office/officeart/2005/8/layout/list1"/>
    <dgm:cxn modelId="{E98EA356-CD4F-4D25-ABE4-221F24AA65A1}" type="presOf" srcId="{4D2FF33E-FDFA-4EBA-87E2-6CC5387A1968}" destId="{08E3DCA0-C22D-4256-A2F6-1B52B0D5ED2C}" srcOrd="0" destOrd="0" presId="urn:microsoft.com/office/officeart/2005/8/layout/list1"/>
    <dgm:cxn modelId="{C87D8679-EED5-4FE9-B7CA-05B9E81EBDAE}" type="presOf" srcId="{E53A0539-DDF4-47A1-979B-EEBDFE635C83}" destId="{96B3D4B7-9C29-4FD5-B8AC-C6B3B2BF9D96}" srcOrd="1" destOrd="0" presId="urn:microsoft.com/office/officeart/2005/8/layout/list1"/>
    <dgm:cxn modelId="{57E70082-53CB-4318-984F-29CD7586162B}" type="presOf" srcId="{2D5F26F1-CA15-4D30-B6FE-69C1B821412B}" destId="{F80BE56F-80A7-4363-B5D8-7F7271447551}" srcOrd="0" destOrd="0" presId="urn:microsoft.com/office/officeart/2005/8/layout/list1"/>
    <dgm:cxn modelId="{1081308A-6155-4085-918D-27C5D8BE1E9B}" type="presOf" srcId="{EAB684A8-3795-4B66-BDFB-D4B9F7E75462}" destId="{70F70D10-0107-4499-8F9A-9A3C55913BDE}" srcOrd="1" destOrd="0" presId="urn:microsoft.com/office/officeart/2005/8/layout/list1"/>
    <dgm:cxn modelId="{82E45DA3-38EE-4439-A6BC-DF45201AB70A}" type="presOf" srcId="{EAB684A8-3795-4B66-BDFB-D4B9F7E75462}" destId="{72ACBDD1-395F-47A5-9A9B-4AACB56873F6}" srcOrd="0" destOrd="0" presId="urn:microsoft.com/office/officeart/2005/8/layout/list1"/>
    <dgm:cxn modelId="{0BF4B2A4-3AC6-4C61-A04F-8756A9C47FE0}" srcId="{4D2FF33E-FDFA-4EBA-87E2-6CC5387A1968}" destId="{E99F7BB2-04D0-491B-A312-466C07EBC831}" srcOrd="1" destOrd="0" parTransId="{CD2BF570-8D79-467E-936C-0244CFB7B03B}" sibTransId="{58A7996C-9234-4F68-AA3B-E8FC29B185AB}"/>
    <dgm:cxn modelId="{107478AB-2D2A-4A4C-B144-DDDA0DC3DC5B}" srcId="{4D2FF33E-FDFA-4EBA-87E2-6CC5387A1968}" destId="{E53A0539-DDF4-47A1-979B-EEBDFE635C83}" srcOrd="2" destOrd="0" parTransId="{6667D13A-9D0C-4BC5-B679-CC539426786E}" sibTransId="{D2B03291-310A-4CEF-A15C-689822F964CE}"/>
    <dgm:cxn modelId="{749C63D4-45BA-4C80-8768-DAB0D3E89530}" type="presOf" srcId="{E53A0539-DDF4-47A1-979B-EEBDFE635C83}" destId="{581286A4-1F38-44BF-BFB0-79602A67D529}" srcOrd="0" destOrd="0" presId="urn:microsoft.com/office/officeart/2005/8/layout/list1"/>
    <dgm:cxn modelId="{594508F4-E414-4A5B-A5C9-DECF23C706AD}" srcId="{4D2FF33E-FDFA-4EBA-87E2-6CC5387A1968}" destId="{2D5F26F1-CA15-4D30-B6FE-69C1B821412B}" srcOrd="0" destOrd="0" parTransId="{993B318A-B9FD-44FC-A86E-2C0A28DFEE30}" sibTransId="{AB09BC83-70EE-4A90-B536-A49ADA6A3E8F}"/>
    <dgm:cxn modelId="{B1FABC09-24D5-48CC-B4F8-92FC04CF351E}" type="presParOf" srcId="{08E3DCA0-C22D-4256-A2F6-1B52B0D5ED2C}" destId="{816FC599-2471-437C-9824-18EEF21CE78B}" srcOrd="0" destOrd="0" presId="urn:microsoft.com/office/officeart/2005/8/layout/list1"/>
    <dgm:cxn modelId="{F2807148-06A2-44F1-92A9-464A2CB77B75}" type="presParOf" srcId="{816FC599-2471-437C-9824-18EEF21CE78B}" destId="{F80BE56F-80A7-4363-B5D8-7F7271447551}" srcOrd="0" destOrd="0" presId="urn:microsoft.com/office/officeart/2005/8/layout/list1"/>
    <dgm:cxn modelId="{2F9677F5-9FA6-43A7-81FA-65E2AC52C213}" type="presParOf" srcId="{816FC599-2471-437C-9824-18EEF21CE78B}" destId="{E81ED4F0-5774-4902-95B9-AB8119CA308E}" srcOrd="1" destOrd="0" presId="urn:microsoft.com/office/officeart/2005/8/layout/list1"/>
    <dgm:cxn modelId="{A7E49667-0B43-404C-9460-D15D3F9153B0}" type="presParOf" srcId="{08E3DCA0-C22D-4256-A2F6-1B52B0D5ED2C}" destId="{8C4AE4FB-5B04-4F12-9751-C2B3140979DA}" srcOrd="1" destOrd="0" presId="urn:microsoft.com/office/officeart/2005/8/layout/list1"/>
    <dgm:cxn modelId="{17B8F458-AB57-4905-89BD-DA474B795611}" type="presParOf" srcId="{08E3DCA0-C22D-4256-A2F6-1B52B0D5ED2C}" destId="{A3F21E73-2324-43A7-8CD4-1F323A747B87}" srcOrd="2" destOrd="0" presId="urn:microsoft.com/office/officeart/2005/8/layout/list1"/>
    <dgm:cxn modelId="{DCD61936-436C-4237-9696-4885ADF7A037}" type="presParOf" srcId="{08E3DCA0-C22D-4256-A2F6-1B52B0D5ED2C}" destId="{3A02FCFB-058A-4B43-AC41-95322D5B4FE8}" srcOrd="3" destOrd="0" presId="urn:microsoft.com/office/officeart/2005/8/layout/list1"/>
    <dgm:cxn modelId="{274C31E7-FF5E-49FC-8261-715567E1E406}" type="presParOf" srcId="{08E3DCA0-C22D-4256-A2F6-1B52B0D5ED2C}" destId="{81AD4F1F-8D97-4EB5-992C-44917F2FC9FC}" srcOrd="4" destOrd="0" presId="urn:microsoft.com/office/officeart/2005/8/layout/list1"/>
    <dgm:cxn modelId="{5B596491-B26B-42B6-A553-7D3D812AF99C}" type="presParOf" srcId="{81AD4F1F-8D97-4EB5-992C-44917F2FC9FC}" destId="{5F34293E-992A-44AB-ADAD-447C1B64358D}" srcOrd="0" destOrd="0" presId="urn:microsoft.com/office/officeart/2005/8/layout/list1"/>
    <dgm:cxn modelId="{742609F6-F552-4272-9159-23FC4802F62E}" type="presParOf" srcId="{81AD4F1F-8D97-4EB5-992C-44917F2FC9FC}" destId="{87345710-3812-4846-8520-DE41612D3C8E}" srcOrd="1" destOrd="0" presId="urn:microsoft.com/office/officeart/2005/8/layout/list1"/>
    <dgm:cxn modelId="{C6DB07EC-B61F-4EFF-9326-CD99E764C421}" type="presParOf" srcId="{08E3DCA0-C22D-4256-A2F6-1B52B0D5ED2C}" destId="{CB6573B5-86DD-44E2-BD22-FA29FFCA8AFB}" srcOrd="5" destOrd="0" presId="urn:microsoft.com/office/officeart/2005/8/layout/list1"/>
    <dgm:cxn modelId="{88BAB929-F6C9-4489-BB23-6C62771B67DE}" type="presParOf" srcId="{08E3DCA0-C22D-4256-A2F6-1B52B0D5ED2C}" destId="{EF0C4670-1493-42C7-B981-E2C257D7009A}" srcOrd="6" destOrd="0" presId="urn:microsoft.com/office/officeart/2005/8/layout/list1"/>
    <dgm:cxn modelId="{AF6558C2-B9DB-4D8B-B599-3BE848B2BBF5}" type="presParOf" srcId="{08E3DCA0-C22D-4256-A2F6-1B52B0D5ED2C}" destId="{77E6A963-84F1-4D10-AF92-46BC766AAEA9}" srcOrd="7" destOrd="0" presId="urn:microsoft.com/office/officeart/2005/8/layout/list1"/>
    <dgm:cxn modelId="{2286EFA5-1C45-4A2B-827B-E059704BA6FA}" type="presParOf" srcId="{08E3DCA0-C22D-4256-A2F6-1B52B0D5ED2C}" destId="{035E54F3-6833-4826-A6CE-9A2255B9E6A3}" srcOrd="8" destOrd="0" presId="urn:microsoft.com/office/officeart/2005/8/layout/list1"/>
    <dgm:cxn modelId="{72DD1451-4CE2-4339-B148-19B332EF5B77}" type="presParOf" srcId="{035E54F3-6833-4826-A6CE-9A2255B9E6A3}" destId="{581286A4-1F38-44BF-BFB0-79602A67D529}" srcOrd="0" destOrd="0" presId="urn:microsoft.com/office/officeart/2005/8/layout/list1"/>
    <dgm:cxn modelId="{40BD4DE0-C7EA-441C-84B1-DB82C462C10E}" type="presParOf" srcId="{035E54F3-6833-4826-A6CE-9A2255B9E6A3}" destId="{96B3D4B7-9C29-4FD5-B8AC-C6B3B2BF9D96}" srcOrd="1" destOrd="0" presId="urn:microsoft.com/office/officeart/2005/8/layout/list1"/>
    <dgm:cxn modelId="{4E3526AE-A782-406A-B060-87A2CF9475AE}" type="presParOf" srcId="{08E3DCA0-C22D-4256-A2F6-1B52B0D5ED2C}" destId="{B68ABF5E-5A6C-42DC-A58C-6CEC03E1F2DE}" srcOrd="9" destOrd="0" presId="urn:microsoft.com/office/officeart/2005/8/layout/list1"/>
    <dgm:cxn modelId="{632BC0C9-BCEF-4C89-94A1-193D5D5E5430}" type="presParOf" srcId="{08E3DCA0-C22D-4256-A2F6-1B52B0D5ED2C}" destId="{AB1C30DF-A8FB-4FED-918F-91D35F5E8689}" srcOrd="10" destOrd="0" presId="urn:microsoft.com/office/officeart/2005/8/layout/list1"/>
    <dgm:cxn modelId="{4399D708-98D6-444F-9518-6F1D9B26191F}" type="presParOf" srcId="{08E3DCA0-C22D-4256-A2F6-1B52B0D5ED2C}" destId="{E66B4F30-FA14-4ABF-B1FE-6F3DFDD37A53}" srcOrd="11" destOrd="0" presId="urn:microsoft.com/office/officeart/2005/8/layout/list1"/>
    <dgm:cxn modelId="{B8683E9D-0A4A-4D21-BAA3-B3096FD8FFA7}" type="presParOf" srcId="{08E3DCA0-C22D-4256-A2F6-1B52B0D5ED2C}" destId="{BB83FCF5-473F-44AD-870F-206881327F28}" srcOrd="12" destOrd="0" presId="urn:microsoft.com/office/officeart/2005/8/layout/list1"/>
    <dgm:cxn modelId="{DC466506-AF0B-4463-8231-F0EC52FB50D0}" type="presParOf" srcId="{BB83FCF5-473F-44AD-870F-206881327F28}" destId="{72ACBDD1-395F-47A5-9A9B-4AACB56873F6}" srcOrd="0" destOrd="0" presId="urn:microsoft.com/office/officeart/2005/8/layout/list1"/>
    <dgm:cxn modelId="{7D25C669-6A68-4A5E-8110-07FD81C0B31B}" type="presParOf" srcId="{BB83FCF5-473F-44AD-870F-206881327F28}" destId="{70F70D10-0107-4499-8F9A-9A3C55913BDE}" srcOrd="1" destOrd="0" presId="urn:microsoft.com/office/officeart/2005/8/layout/list1"/>
    <dgm:cxn modelId="{7F1004FD-DDC8-46C4-8C47-45D873C33EDB}" type="presParOf" srcId="{08E3DCA0-C22D-4256-A2F6-1B52B0D5ED2C}" destId="{A3FA4CDB-FF3F-4B90-95B6-49B192BCA43A}" srcOrd="13" destOrd="0" presId="urn:microsoft.com/office/officeart/2005/8/layout/list1"/>
    <dgm:cxn modelId="{BD0D4A6A-2539-465D-A8E2-3E9DD9963B5B}" type="presParOf" srcId="{08E3DCA0-C22D-4256-A2F6-1B52B0D5ED2C}" destId="{3A1300B5-5B39-4E3C-BB26-0E244F946B0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CAB47-7545-444D-9A87-6D7E36E320AB}" type="doc">
      <dgm:prSet loTypeId="urn:microsoft.com/office/officeart/2005/8/layout/gear1" loCatId="relationship" qsTypeId="urn:microsoft.com/office/officeart/2005/8/quickstyle/simple1" qsCatId="simple" csTypeId="urn:microsoft.com/office/officeart/2005/8/colors/colorful1" csCatId="colorful" phldr="1"/>
      <dgm:spPr/>
    </dgm:pt>
    <dgm:pt modelId="{682DBAA1-06FA-4ACF-8D69-DEB953A01D35}">
      <dgm:prSet phldrT="[Text]" custT="1"/>
      <dgm:spPr/>
      <dgm:t>
        <a:bodyPr/>
        <a:lstStyle/>
        <a:p>
          <a:r>
            <a:rPr lang="en-US" sz="2400" dirty="0"/>
            <a:t>Resilience</a:t>
          </a:r>
        </a:p>
      </dgm:t>
    </dgm:pt>
    <dgm:pt modelId="{4C2BEC3F-E8E1-471B-8009-2D8302654945}" type="parTrans" cxnId="{EB845329-7F9D-4564-95FF-680D3516D9CC}">
      <dgm:prSet/>
      <dgm:spPr/>
      <dgm:t>
        <a:bodyPr/>
        <a:lstStyle/>
        <a:p>
          <a:endParaRPr lang="en-US" sz="2800"/>
        </a:p>
      </dgm:t>
    </dgm:pt>
    <dgm:pt modelId="{CF6C0295-39C8-4F3F-87EE-B12FF79E2606}" type="sibTrans" cxnId="{EB845329-7F9D-4564-95FF-680D3516D9CC}">
      <dgm:prSet/>
      <dgm:spPr/>
      <dgm:t>
        <a:bodyPr/>
        <a:lstStyle/>
        <a:p>
          <a:endParaRPr lang="en-US" sz="2800"/>
        </a:p>
      </dgm:t>
    </dgm:pt>
    <dgm:pt modelId="{119DD052-51A8-4F5F-84AD-6FFDCF08653C}">
      <dgm:prSet phldrT="[Text]" custT="1"/>
      <dgm:spPr/>
      <dgm:t>
        <a:bodyPr/>
        <a:lstStyle/>
        <a:p>
          <a:r>
            <a:rPr lang="en-US" sz="2400" dirty="0"/>
            <a:t>Regulation</a:t>
          </a:r>
        </a:p>
      </dgm:t>
    </dgm:pt>
    <dgm:pt modelId="{6451794F-7A51-4D6D-A468-1EA08A44ED05}" type="parTrans" cxnId="{66BC47BC-B481-4245-847F-7897F829B8E4}">
      <dgm:prSet/>
      <dgm:spPr/>
      <dgm:t>
        <a:bodyPr/>
        <a:lstStyle/>
        <a:p>
          <a:endParaRPr lang="en-US" sz="2800"/>
        </a:p>
      </dgm:t>
    </dgm:pt>
    <dgm:pt modelId="{C9B63881-EE79-4DCB-B330-6C8DC55C6C6A}" type="sibTrans" cxnId="{66BC47BC-B481-4245-847F-7897F829B8E4}">
      <dgm:prSet/>
      <dgm:spPr/>
      <dgm:t>
        <a:bodyPr/>
        <a:lstStyle/>
        <a:p>
          <a:endParaRPr lang="en-US" sz="2800"/>
        </a:p>
      </dgm:t>
    </dgm:pt>
    <dgm:pt modelId="{07BD84CC-9EDF-4B48-8596-AC5AC2EB9605}">
      <dgm:prSet phldrT="[Text]" custT="1"/>
      <dgm:spPr/>
      <dgm:t>
        <a:bodyPr/>
        <a:lstStyle/>
        <a:p>
          <a:r>
            <a:rPr lang="en-US" sz="2400" dirty="0"/>
            <a:t>Relation-ships</a:t>
          </a:r>
        </a:p>
      </dgm:t>
    </dgm:pt>
    <dgm:pt modelId="{A56F2AF6-BA9C-487F-A086-FD8946F86430}" type="parTrans" cxnId="{2D227AC7-7C23-4054-9A06-CDA88A296A86}">
      <dgm:prSet/>
      <dgm:spPr/>
      <dgm:t>
        <a:bodyPr/>
        <a:lstStyle/>
        <a:p>
          <a:endParaRPr lang="en-US" sz="2800"/>
        </a:p>
      </dgm:t>
    </dgm:pt>
    <dgm:pt modelId="{55236A3B-B9B5-4387-A610-B627C926662F}" type="sibTrans" cxnId="{2D227AC7-7C23-4054-9A06-CDA88A296A86}">
      <dgm:prSet/>
      <dgm:spPr/>
      <dgm:t>
        <a:bodyPr/>
        <a:lstStyle/>
        <a:p>
          <a:endParaRPr lang="en-US" sz="2800"/>
        </a:p>
      </dgm:t>
    </dgm:pt>
    <dgm:pt modelId="{10E0139E-D435-46E3-A24F-161D70201A20}" type="pres">
      <dgm:prSet presAssocID="{A44CAB47-7545-444D-9A87-6D7E36E320AB}" presName="composite" presStyleCnt="0">
        <dgm:presLayoutVars>
          <dgm:chMax val="3"/>
          <dgm:animLvl val="lvl"/>
          <dgm:resizeHandles val="exact"/>
        </dgm:presLayoutVars>
      </dgm:prSet>
      <dgm:spPr/>
    </dgm:pt>
    <dgm:pt modelId="{9285F3D6-17BA-4E72-BE5D-8191BF3894BD}" type="pres">
      <dgm:prSet presAssocID="{682DBAA1-06FA-4ACF-8D69-DEB953A01D35}" presName="gear1" presStyleLbl="node1" presStyleIdx="0" presStyleCnt="3" custScaleX="87938" custScaleY="83038" custLinFactNeighborY="-7358">
        <dgm:presLayoutVars>
          <dgm:chMax val="1"/>
          <dgm:bulletEnabled val="1"/>
        </dgm:presLayoutVars>
      </dgm:prSet>
      <dgm:spPr/>
    </dgm:pt>
    <dgm:pt modelId="{7ADEF08B-B440-4845-8350-A5376B90D14D}" type="pres">
      <dgm:prSet presAssocID="{682DBAA1-06FA-4ACF-8D69-DEB953A01D35}" presName="gear1srcNode" presStyleLbl="node1" presStyleIdx="0" presStyleCnt="3"/>
      <dgm:spPr/>
    </dgm:pt>
    <dgm:pt modelId="{213E90A7-918D-4412-9007-913BE632BDEB}" type="pres">
      <dgm:prSet presAssocID="{682DBAA1-06FA-4ACF-8D69-DEB953A01D35}" presName="gear1dstNode" presStyleLbl="node1" presStyleIdx="0" presStyleCnt="3"/>
      <dgm:spPr/>
    </dgm:pt>
    <dgm:pt modelId="{0C8056E6-2F23-461A-A2BD-90B67B7E8C00}" type="pres">
      <dgm:prSet presAssocID="{119DD052-51A8-4F5F-84AD-6FFDCF08653C}" presName="gear2" presStyleLbl="node1" presStyleIdx="1" presStyleCnt="3" custScaleX="121270" custScaleY="116880" custLinFactNeighborX="-8590" custLinFactNeighborY="-2292">
        <dgm:presLayoutVars>
          <dgm:chMax val="1"/>
          <dgm:bulletEnabled val="1"/>
        </dgm:presLayoutVars>
      </dgm:prSet>
      <dgm:spPr/>
    </dgm:pt>
    <dgm:pt modelId="{5148B45C-1F61-4DC3-8D2D-660A01411B22}" type="pres">
      <dgm:prSet presAssocID="{119DD052-51A8-4F5F-84AD-6FFDCF08653C}" presName="gear2srcNode" presStyleLbl="node1" presStyleIdx="1" presStyleCnt="3"/>
      <dgm:spPr/>
    </dgm:pt>
    <dgm:pt modelId="{9DB02AE9-5D51-431F-931C-DEAA938C280D}" type="pres">
      <dgm:prSet presAssocID="{119DD052-51A8-4F5F-84AD-6FFDCF08653C}" presName="gear2dstNode" presStyleLbl="node1" presStyleIdx="1" presStyleCnt="3"/>
      <dgm:spPr/>
    </dgm:pt>
    <dgm:pt modelId="{C05ACBCE-14DE-4092-B6D6-4109E01CC060}" type="pres">
      <dgm:prSet presAssocID="{07BD84CC-9EDF-4B48-8596-AC5AC2EB9605}" presName="gear3" presStyleLbl="node1" presStyleIdx="2" presStyleCnt="3" custScaleX="108972" custScaleY="112630" custLinFactNeighborX="-301" custLinFactNeighborY="-5802"/>
      <dgm:spPr/>
    </dgm:pt>
    <dgm:pt modelId="{5331315E-197A-444F-B77A-2C05B02E483F}" type="pres">
      <dgm:prSet presAssocID="{07BD84CC-9EDF-4B48-8596-AC5AC2EB9605}" presName="gear3tx" presStyleLbl="node1" presStyleIdx="2" presStyleCnt="3">
        <dgm:presLayoutVars>
          <dgm:chMax val="1"/>
          <dgm:bulletEnabled val="1"/>
        </dgm:presLayoutVars>
      </dgm:prSet>
      <dgm:spPr/>
    </dgm:pt>
    <dgm:pt modelId="{1BE44BD0-0FD2-48A8-85CE-009AC38B316F}" type="pres">
      <dgm:prSet presAssocID="{07BD84CC-9EDF-4B48-8596-AC5AC2EB9605}" presName="gear3srcNode" presStyleLbl="node1" presStyleIdx="2" presStyleCnt="3"/>
      <dgm:spPr/>
    </dgm:pt>
    <dgm:pt modelId="{B6D50517-CF55-4D23-A99F-9EC053522675}" type="pres">
      <dgm:prSet presAssocID="{07BD84CC-9EDF-4B48-8596-AC5AC2EB9605}" presName="gear3dstNode" presStyleLbl="node1" presStyleIdx="2" presStyleCnt="3"/>
      <dgm:spPr/>
    </dgm:pt>
    <dgm:pt modelId="{14CD6BBC-E25B-4234-A52E-F4CAD8DFF935}" type="pres">
      <dgm:prSet presAssocID="{CF6C0295-39C8-4F3F-87EE-B12FF79E2606}" presName="connector1" presStyleLbl="sibTrans2D1" presStyleIdx="0" presStyleCnt="3" custAng="280881" custLinFactNeighborX="-9444" custLinFactNeighborY="-821"/>
      <dgm:spPr/>
    </dgm:pt>
    <dgm:pt modelId="{971E4FAA-7F51-43D7-9D5B-B4222A4AD06B}" type="pres">
      <dgm:prSet presAssocID="{C9B63881-EE79-4DCB-B330-6C8DC55C6C6A}" presName="connector2" presStyleLbl="sibTrans2D1" presStyleIdx="1" presStyleCnt="3" custLinFactNeighborX="-9742" custLinFactNeighborY="-5093"/>
      <dgm:spPr/>
    </dgm:pt>
    <dgm:pt modelId="{9B9F8FB0-F094-4870-9BAE-CFDB642BA015}" type="pres">
      <dgm:prSet presAssocID="{55236A3B-B9B5-4387-A610-B627C926662F}" presName="connector3" presStyleLbl="sibTrans2D1" presStyleIdx="2" presStyleCnt="3" custLinFactNeighborX="741" custLinFactNeighborY="-2066"/>
      <dgm:spPr/>
    </dgm:pt>
  </dgm:ptLst>
  <dgm:cxnLst>
    <dgm:cxn modelId="{C4198015-36E3-471A-B486-BCD3531A2EBB}" type="presOf" srcId="{682DBAA1-06FA-4ACF-8D69-DEB953A01D35}" destId="{7ADEF08B-B440-4845-8350-A5376B90D14D}" srcOrd="1" destOrd="0" presId="urn:microsoft.com/office/officeart/2005/8/layout/gear1"/>
    <dgm:cxn modelId="{62CF1E1C-5C18-4E95-9E56-0C6948593B12}" type="presOf" srcId="{682DBAA1-06FA-4ACF-8D69-DEB953A01D35}" destId="{9285F3D6-17BA-4E72-BE5D-8191BF3894BD}" srcOrd="0" destOrd="0" presId="urn:microsoft.com/office/officeart/2005/8/layout/gear1"/>
    <dgm:cxn modelId="{EB845329-7F9D-4564-95FF-680D3516D9CC}" srcId="{A44CAB47-7545-444D-9A87-6D7E36E320AB}" destId="{682DBAA1-06FA-4ACF-8D69-DEB953A01D35}" srcOrd="0" destOrd="0" parTransId="{4C2BEC3F-E8E1-471B-8009-2D8302654945}" sibTransId="{CF6C0295-39C8-4F3F-87EE-B12FF79E2606}"/>
    <dgm:cxn modelId="{A1521848-AAF6-46CD-846E-3AFF13179C0C}" type="presOf" srcId="{07BD84CC-9EDF-4B48-8596-AC5AC2EB9605}" destId="{5331315E-197A-444F-B77A-2C05B02E483F}" srcOrd="1" destOrd="0" presId="urn:microsoft.com/office/officeart/2005/8/layout/gear1"/>
    <dgm:cxn modelId="{9A4FCA54-4196-41A2-A2FC-2BE31B61166F}" type="presOf" srcId="{119DD052-51A8-4F5F-84AD-6FFDCF08653C}" destId="{9DB02AE9-5D51-431F-931C-DEAA938C280D}" srcOrd="2" destOrd="0" presId="urn:microsoft.com/office/officeart/2005/8/layout/gear1"/>
    <dgm:cxn modelId="{11074A79-24CD-4B75-BCAA-1B8F39FD5E40}" type="presOf" srcId="{682DBAA1-06FA-4ACF-8D69-DEB953A01D35}" destId="{213E90A7-918D-4412-9007-913BE632BDEB}" srcOrd="2" destOrd="0" presId="urn:microsoft.com/office/officeart/2005/8/layout/gear1"/>
    <dgm:cxn modelId="{9157057B-4B6B-4481-92DA-9D96CAB3BB65}" type="presOf" srcId="{07BD84CC-9EDF-4B48-8596-AC5AC2EB9605}" destId="{B6D50517-CF55-4D23-A99F-9EC053522675}" srcOrd="3" destOrd="0" presId="urn:microsoft.com/office/officeart/2005/8/layout/gear1"/>
    <dgm:cxn modelId="{BFF7247B-4A35-4D8F-A507-995E167C371A}" type="presOf" srcId="{119DD052-51A8-4F5F-84AD-6FFDCF08653C}" destId="{0C8056E6-2F23-461A-A2BD-90B67B7E8C00}" srcOrd="0" destOrd="0" presId="urn:microsoft.com/office/officeart/2005/8/layout/gear1"/>
    <dgm:cxn modelId="{D1F4508A-7C2A-480B-AD12-3FBC6C47ED55}" type="presOf" srcId="{55236A3B-B9B5-4387-A610-B627C926662F}" destId="{9B9F8FB0-F094-4870-9BAE-CFDB642BA015}" srcOrd="0" destOrd="0" presId="urn:microsoft.com/office/officeart/2005/8/layout/gear1"/>
    <dgm:cxn modelId="{C51A54A1-8C43-4504-BBE9-0024DFF4DC66}" type="presOf" srcId="{07BD84CC-9EDF-4B48-8596-AC5AC2EB9605}" destId="{C05ACBCE-14DE-4092-B6D6-4109E01CC060}" srcOrd="0" destOrd="0" presId="urn:microsoft.com/office/officeart/2005/8/layout/gear1"/>
    <dgm:cxn modelId="{66BC47BC-B481-4245-847F-7897F829B8E4}" srcId="{A44CAB47-7545-444D-9A87-6D7E36E320AB}" destId="{119DD052-51A8-4F5F-84AD-6FFDCF08653C}" srcOrd="1" destOrd="0" parTransId="{6451794F-7A51-4D6D-A468-1EA08A44ED05}" sibTransId="{C9B63881-EE79-4DCB-B330-6C8DC55C6C6A}"/>
    <dgm:cxn modelId="{2D227AC7-7C23-4054-9A06-CDA88A296A86}" srcId="{A44CAB47-7545-444D-9A87-6D7E36E320AB}" destId="{07BD84CC-9EDF-4B48-8596-AC5AC2EB9605}" srcOrd="2" destOrd="0" parTransId="{A56F2AF6-BA9C-487F-A086-FD8946F86430}" sibTransId="{55236A3B-B9B5-4387-A610-B627C926662F}"/>
    <dgm:cxn modelId="{E061ABC9-C8E9-43AD-AED9-4C931400E9C2}" type="presOf" srcId="{07BD84CC-9EDF-4B48-8596-AC5AC2EB9605}" destId="{1BE44BD0-0FD2-48A8-85CE-009AC38B316F}" srcOrd="2" destOrd="0" presId="urn:microsoft.com/office/officeart/2005/8/layout/gear1"/>
    <dgm:cxn modelId="{27C9C1CC-338B-4957-80E6-C8EEF39E25A7}" type="presOf" srcId="{C9B63881-EE79-4DCB-B330-6C8DC55C6C6A}" destId="{971E4FAA-7F51-43D7-9D5B-B4222A4AD06B}" srcOrd="0" destOrd="0" presId="urn:microsoft.com/office/officeart/2005/8/layout/gear1"/>
    <dgm:cxn modelId="{82421DD0-7445-44CA-B5F9-F3435DB3D6DD}" type="presOf" srcId="{CF6C0295-39C8-4F3F-87EE-B12FF79E2606}" destId="{14CD6BBC-E25B-4234-A52E-F4CAD8DFF935}" srcOrd="0" destOrd="0" presId="urn:microsoft.com/office/officeart/2005/8/layout/gear1"/>
    <dgm:cxn modelId="{4A80F0E7-1D93-4032-819B-40A3570117E7}" type="presOf" srcId="{A44CAB47-7545-444D-9A87-6D7E36E320AB}" destId="{10E0139E-D435-46E3-A24F-161D70201A20}" srcOrd="0" destOrd="0" presId="urn:microsoft.com/office/officeart/2005/8/layout/gear1"/>
    <dgm:cxn modelId="{A2E6B7F6-CD03-4CD0-8599-75301E5D5B1D}" type="presOf" srcId="{119DD052-51A8-4F5F-84AD-6FFDCF08653C}" destId="{5148B45C-1F61-4DC3-8D2D-660A01411B22}" srcOrd="1" destOrd="0" presId="urn:microsoft.com/office/officeart/2005/8/layout/gear1"/>
    <dgm:cxn modelId="{DD6CBA9C-0DD9-4042-AC71-A2EA5E816C06}" type="presParOf" srcId="{10E0139E-D435-46E3-A24F-161D70201A20}" destId="{9285F3D6-17BA-4E72-BE5D-8191BF3894BD}" srcOrd="0" destOrd="0" presId="urn:microsoft.com/office/officeart/2005/8/layout/gear1"/>
    <dgm:cxn modelId="{AD604482-D5C4-405D-A0F8-81C77FFDE4B4}" type="presParOf" srcId="{10E0139E-D435-46E3-A24F-161D70201A20}" destId="{7ADEF08B-B440-4845-8350-A5376B90D14D}" srcOrd="1" destOrd="0" presId="urn:microsoft.com/office/officeart/2005/8/layout/gear1"/>
    <dgm:cxn modelId="{FD277944-5D0A-42A5-9C3B-ADD3FAD99D32}" type="presParOf" srcId="{10E0139E-D435-46E3-A24F-161D70201A20}" destId="{213E90A7-918D-4412-9007-913BE632BDEB}" srcOrd="2" destOrd="0" presId="urn:microsoft.com/office/officeart/2005/8/layout/gear1"/>
    <dgm:cxn modelId="{6F013FE2-19E6-4399-87EB-4EC0AE1B9203}" type="presParOf" srcId="{10E0139E-D435-46E3-A24F-161D70201A20}" destId="{0C8056E6-2F23-461A-A2BD-90B67B7E8C00}" srcOrd="3" destOrd="0" presId="urn:microsoft.com/office/officeart/2005/8/layout/gear1"/>
    <dgm:cxn modelId="{1A471456-12AC-4F1A-AAA5-EC9B54FB0313}" type="presParOf" srcId="{10E0139E-D435-46E3-A24F-161D70201A20}" destId="{5148B45C-1F61-4DC3-8D2D-660A01411B22}" srcOrd="4" destOrd="0" presId="urn:microsoft.com/office/officeart/2005/8/layout/gear1"/>
    <dgm:cxn modelId="{B0083952-6822-4C07-80A5-D1E9AADD47B7}" type="presParOf" srcId="{10E0139E-D435-46E3-A24F-161D70201A20}" destId="{9DB02AE9-5D51-431F-931C-DEAA938C280D}" srcOrd="5" destOrd="0" presId="urn:microsoft.com/office/officeart/2005/8/layout/gear1"/>
    <dgm:cxn modelId="{209A45C0-B6AF-40C2-AF9B-0A3F5C96F420}" type="presParOf" srcId="{10E0139E-D435-46E3-A24F-161D70201A20}" destId="{C05ACBCE-14DE-4092-B6D6-4109E01CC060}" srcOrd="6" destOrd="0" presId="urn:microsoft.com/office/officeart/2005/8/layout/gear1"/>
    <dgm:cxn modelId="{096128EE-7D49-46B8-BE33-3ECB6384A203}" type="presParOf" srcId="{10E0139E-D435-46E3-A24F-161D70201A20}" destId="{5331315E-197A-444F-B77A-2C05B02E483F}" srcOrd="7" destOrd="0" presId="urn:microsoft.com/office/officeart/2005/8/layout/gear1"/>
    <dgm:cxn modelId="{80C13992-A5EB-4167-BA06-E8E7BBF4ED1C}" type="presParOf" srcId="{10E0139E-D435-46E3-A24F-161D70201A20}" destId="{1BE44BD0-0FD2-48A8-85CE-009AC38B316F}" srcOrd="8" destOrd="0" presId="urn:microsoft.com/office/officeart/2005/8/layout/gear1"/>
    <dgm:cxn modelId="{337F4E38-F9A1-4120-B94D-0B2CB174308D}" type="presParOf" srcId="{10E0139E-D435-46E3-A24F-161D70201A20}" destId="{B6D50517-CF55-4D23-A99F-9EC053522675}" srcOrd="9" destOrd="0" presId="urn:microsoft.com/office/officeart/2005/8/layout/gear1"/>
    <dgm:cxn modelId="{47D94DC6-65F2-4B2D-A916-7CA02CF95BA4}" type="presParOf" srcId="{10E0139E-D435-46E3-A24F-161D70201A20}" destId="{14CD6BBC-E25B-4234-A52E-F4CAD8DFF935}" srcOrd="10" destOrd="0" presId="urn:microsoft.com/office/officeart/2005/8/layout/gear1"/>
    <dgm:cxn modelId="{56064449-6AAE-4CC5-9759-1B6E36D78F96}" type="presParOf" srcId="{10E0139E-D435-46E3-A24F-161D70201A20}" destId="{971E4FAA-7F51-43D7-9D5B-B4222A4AD06B}" srcOrd="11" destOrd="0" presId="urn:microsoft.com/office/officeart/2005/8/layout/gear1"/>
    <dgm:cxn modelId="{BAFAB713-69AA-42F0-B53C-FE3AFA079F74}" type="presParOf" srcId="{10E0139E-D435-46E3-A24F-161D70201A20}" destId="{9B9F8FB0-F094-4870-9BAE-CFDB642BA01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F14019-CDAD-4973-84BC-85A8BA90B819}"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CB91528A-36B6-4E9A-A440-B32B65D919D7}">
      <dgm:prSet phldrT="[Text]"/>
      <dgm:spPr/>
      <dgm:t>
        <a:bodyPr/>
        <a:lstStyle/>
        <a:p>
          <a:r>
            <a:rPr lang="en-US" dirty="0"/>
            <a:t>Safety</a:t>
          </a:r>
        </a:p>
      </dgm:t>
    </dgm:pt>
    <dgm:pt modelId="{3D10A1CF-D6EE-47E4-842C-A6492912D438}" type="parTrans" cxnId="{8486C9A6-576E-4346-8581-0D795A03CDD1}">
      <dgm:prSet/>
      <dgm:spPr/>
      <dgm:t>
        <a:bodyPr/>
        <a:lstStyle/>
        <a:p>
          <a:endParaRPr lang="en-US"/>
        </a:p>
      </dgm:t>
    </dgm:pt>
    <dgm:pt modelId="{8D67158D-0A17-44BD-8342-2CA972B0E188}" type="sibTrans" cxnId="{8486C9A6-576E-4346-8581-0D795A03CDD1}">
      <dgm:prSet/>
      <dgm:spPr/>
      <dgm:t>
        <a:bodyPr/>
        <a:lstStyle/>
        <a:p>
          <a:endParaRPr lang="en-US"/>
        </a:p>
      </dgm:t>
    </dgm:pt>
    <dgm:pt modelId="{FFFFF17B-196F-43B9-A56C-C212D2877E85}">
      <dgm:prSet phldrT="[Text]"/>
      <dgm:spPr/>
      <dgm:t>
        <a:bodyPr/>
        <a:lstStyle/>
        <a:p>
          <a:r>
            <a:rPr lang="en-US" dirty="0"/>
            <a:t>Trustworthiness &amp; Transparency</a:t>
          </a:r>
        </a:p>
      </dgm:t>
    </dgm:pt>
    <dgm:pt modelId="{012E3F18-AB16-4894-B03C-3364E1F4F8F7}" type="parTrans" cxnId="{56AA03A7-48FF-440F-BE60-21A2B5751616}">
      <dgm:prSet/>
      <dgm:spPr/>
      <dgm:t>
        <a:bodyPr/>
        <a:lstStyle/>
        <a:p>
          <a:endParaRPr lang="en-US"/>
        </a:p>
      </dgm:t>
    </dgm:pt>
    <dgm:pt modelId="{29FB4ABE-F457-4F1F-923F-EA3997618662}" type="sibTrans" cxnId="{56AA03A7-48FF-440F-BE60-21A2B5751616}">
      <dgm:prSet/>
      <dgm:spPr/>
      <dgm:t>
        <a:bodyPr/>
        <a:lstStyle/>
        <a:p>
          <a:endParaRPr lang="en-US"/>
        </a:p>
      </dgm:t>
    </dgm:pt>
    <dgm:pt modelId="{06C681BC-0868-43B2-9AFB-07BC9AEAC7E5}">
      <dgm:prSet phldrT="[Text]"/>
      <dgm:spPr/>
      <dgm:t>
        <a:bodyPr/>
        <a:lstStyle/>
        <a:p>
          <a:r>
            <a:rPr lang="en-US" dirty="0"/>
            <a:t>Peer Support </a:t>
          </a:r>
        </a:p>
      </dgm:t>
    </dgm:pt>
    <dgm:pt modelId="{6B19DB1B-48EA-4FA1-807B-52F689F93D79}" type="parTrans" cxnId="{0323917A-8CA2-48EF-9A7E-110551738CB7}">
      <dgm:prSet/>
      <dgm:spPr/>
      <dgm:t>
        <a:bodyPr/>
        <a:lstStyle/>
        <a:p>
          <a:endParaRPr lang="en-US"/>
        </a:p>
      </dgm:t>
    </dgm:pt>
    <dgm:pt modelId="{E5A506DB-5D19-496C-A12E-198223E154EC}" type="sibTrans" cxnId="{0323917A-8CA2-48EF-9A7E-110551738CB7}">
      <dgm:prSet/>
      <dgm:spPr/>
      <dgm:t>
        <a:bodyPr/>
        <a:lstStyle/>
        <a:p>
          <a:endParaRPr lang="en-US"/>
        </a:p>
      </dgm:t>
    </dgm:pt>
    <dgm:pt modelId="{FE840817-ABE7-410A-B29F-EAD212C7887E}">
      <dgm:prSet phldrT="[Text]"/>
      <dgm:spPr/>
      <dgm:t>
        <a:bodyPr/>
        <a:lstStyle/>
        <a:p>
          <a:r>
            <a:rPr lang="en-US" dirty="0"/>
            <a:t>Collaboration &amp; Mutuality</a:t>
          </a:r>
        </a:p>
      </dgm:t>
    </dgm:pt>
    <dgm:pt modelId="{26E7EA0E-AF0A-44BF-8141-DC72EC83061C}" type="parTrans" cxnId="{14CAC977-37B1-480D-8E50-48CB0ACE5E74}">
      <dgm:prSet/>
      <dgm:spPr/>
      <dgm:t>
        <a:bodyPr/>
        <a:lstStyle/>
        <a:p>
          <a:endParaRPr lang="en-US"/>
        </a:p>
      </dgm:t>
    </dgm:pt>
    <dgm:pt modelId="{4A3099B0-96AB-4F7F-BE86-75E1F8469328}" type="sibTrans" cxnId="{14CAC977-37B1-480D-8E50-48CB0ACE5E74}">
      <dgm:prSet/>
      <dgm:spPr/>
      <dgm:t>
        <a:bodyPr/>
        <a:lstStyle/>
        <a:p>
          <a:endParaRPr lang="en-US"/>
        </a:p>
      </dgm:t>
    </dgm:pt>
    <dgm:pt modelId="{1AB68D31-9E4E-4FBD-B361-82AE4F864DF3}">
      <dgm:prSet phldrT="[Text]"/>
      <dgm:spPr/>
      <dgm:t>
        <a:bodyPr/>
        <a:lstStyle/>
        <a:p>
          <a:r>
            <a:rPr lang="en-US" dirty="0"/>
            <a:t>Empowerment, Voice &amp; Choice </a:t>
          </a:r>
        </a:p>
      </dgm:t>
    </dgm:pt>
    <dgm:pt modelId="{AC5CAB8E-B893-4B6B-8303-BE7D4B37361E}" type="parTrans" cxnId="{10E48C2D-294B-4F83-BA2C-8AA3CCEE3644}">
      <dgm:prSet/>
      <dgm:spPr/>
      <dgm:t>
        <a:bodyPr/>
        <a:lstStyle/>
        <a:p>
          <a:endParaRPr lang="en-US"/>
        </a:p>
      </dgm:t>
    </dgm:pt>
    <dgm:pt modelId="{28277DA9-968D-4B35-A144-2EA9C5347091}" type="sibTrans" cxnId="{10E48C2D-294B-4F83-BA2C-8AA3CCEE3644}">
      <dgm:prSet/>
      <dgm:spPr/>
      <dgm:t>
        <a:bodyPr/>
        <a:lstStyle/>
        <a:p>
          <a:endParaRPr lang="en-US"/>
        </a:p>
      </dgm:t>
    </dgm:pt>
    <dgm:pt modelId="{1D9D2995-0CDD-4DD7-9507-CF1F927B6884}">
      <dgm:prSet/>
      <dgm:spPr/>
      <dgm:t>
        <a:bodyPr/>
        <a:lstStyle/>
        <a:p>
          <a:r>
            <a:rPr lang="en-US" dirty="0"/>
            <a:t>Cultural, Historic &amp; Gender Issues</a:t>
          </a:r>
        </a:p>
      </dgm:t>
    </dgm:pt>
    <dgm:pt modelId="{2E71E96B-F922-4C3F-BEB4-212546C39B61}" type="parTrans" cxnId="{8ED4A0C2-6710-4B01-BDE7-D67E4E066F52}">
      <dgm:prSet/>
      <dgm:spPr/>
      <dgm:t>
        <a:bodyPr/>
        <a:lstStyle/>
        <a:p>
          <a:endParaRPr lang="en-US"/>
        </a:p>
      </dgm:t>
    </dgm:pt>
    <dgm:pt modelId="{5CEC5ECE-F4C0-4D9D-B3C9-CF063F49D8FB}" type="sibTrans" cxnId="{8ED4A0C2-6710-4B01-BDE7-D67E4E066F52}">
      <dgm:prSet/>
      <dgm:spPr/>
      <dgm:t>
        <a:bodyPr/>
        <a:lstStyle/>
        <a:p>
          <a:endParaRPr lang="en-US"/>
        </a:p>
      </dgm:t>
    </dgm:pt>
    <dgm:pt modelId="{1FE5AFE1-BC55-4287-9CA8-DFDB21D393B5}" type="pres">
      <dgm:prSet presAssocID="{F8F14019-CDAD-4973-84BC-85A8BA90B819}" presName="diagram" presStyleCnt="0">
        <dgm:presLayoutVars>
          <dgm:dir/>
          <dgm:resizeHandles val="exact"/>
        </dgm:presLayoutVars>
      </dgm:prSet>
      <dgm:spPr/>
    </dgm:pt>
    <dgm:pt modelId="{7D0F7B2A-0271-4E84-9E43-1CFB3158D67D}" type="pres">
      <dgm:prSet presAssocID="{CB91528A-36B6-4E9A-A440-B32B65D919D7}" presName="node" presStyleLbl="node1" presStyleIdx="0" presStyleCnt="6">
        <dgm:presLayoutVars>
          <dgm:bulletEnabled val="1"/>
        </dgm:presLayoutVars>
      </dgm:prSet>
      <dgm:spPr/>
    </dgm:pt>
    <dgm:pt modelId="{1235DFAD-0F29-43D4-A83F-71BFCAEC829D}" type="pres">
      <dgm:prSet presAssocID="{8D67158D-0A17-44BD-8342-2CA972B0E188}" presName="sibTrans" presStyleCnt="0"/>
      <dgm:spPr/>
    </dgm:pt>
    <dgm:pt modelId="{582DC885-416D-4A9C-8BBC-92215E281847}" type="pres">
      <dgm:prSet presAssocID="{FFFFF17B-196F-43B9-A56C-C212D2877E85}" presName="node" presStyleLbl="node1" presStyleIdx="1" presStyleCnt="6" custLinFactNeighborX="2108" custLinFactNeighborY="-300">
        <dgm:presLayoutVars>
          <dgm:bulletEnabled val="1"/>
        </dgm:presLayoutVars>
      </dgm:prSet>
      <dgm:spPr/>
    </dgm:pt>
    <dgm:pt modelId="{CCC8B45A-5503-476D-86E7-B8DEDAE0BBDF}" type="pres">
      <dgm:prSet presAssocID="{29FB4ABE-F457-4F1F-923F-EA3997618662}" presName="sibTrans" presStyleCnt="0"/>
      <dgm:spPr/>
    </dgm:pt>
    <dgm:pt modelId="{9691FB11-3FDC-4470-B133-87D0BC095A17}" type="pres">
      <dgm:prSet presAssocID="{06C681BC-0868-43B2-9AFB-07BC9AEAC7E5}" presName="node" presStyleLbl="node1" presStyleIdx="2" presStyleCnt="6">
        <dgm:presLayoutVars>
          <dgm:bulletEnabled val="1"/>
        </dgm:presLayoutVars>
      </dgm:prSet>
      <dgm:spPr/>
    </dgm:pt>
    <dgm:pt modelId="{77D2CF9F-5404-4301-9B2B-5ECCA3FD7396}" type="pres">
      <dgm:prSet presAssocID="{E5A506DB-5D19-496C-A12E-198223E154EC}" presName="sibTrans" presStyleCnt="0"/>
      <dgm:spPr/>
    </dgm:pt>
    <dgm:pt modelId="{FE3862EF-3655-4353-96D9-1292DE7E6D6A}" type="pres">
      <dgm:prSet presAssocID="{FE840817-ABE7-410A-B29F-EAD212C7887E}" presName="node" presStyleLbl="node1" presStyleIdx="3" presStyleCnt="6">
        <dgm:presLayoutVars>
          <dgm:bulletEnabled val="1"/>
        </dgm:presLayoutVars>
      </dgm:prSet>
      <dgm:spPr/>
    </dgm:pt>
    <dgm:pt modelId="{BFCAC9CD-C91C-478B-9A33-3EDEA152152F}" type="pres">
      <dgm:prSet presAssocID="{4A3099B0-96AB-4F7F-BE86-75E1F8469328}" presName="sibTrans" presStyleCnt="0"/>
      <dgm:spPr/>
    </dgm:pt>
    <dgm:pt modelId="{0BBF462F-DAB9-4F1C-AA2B-3CBA3BA18968}" type="pres">
      <dgm:prSet presAssocID="{1AB68D31-9E4E-4FBD-B361-82AE4F864DF3}" presName="node" presStyleLbl="node1" presStyleIdx="4" presStyleCnt="6">
        <dgm:presLayoutVars>
          <dgm:bulletEnabled val="1"/>
        </dgm:presLayoutVars>
      </dgm:prSet>
      <dgm:spPr/>
    </dgm:pt>
    <dgm:pt modelId="{09A30399-CDA2-47E4-81B0-E324CECD6F67}" type="pres">
      <dgm:prSet presAssocID="{28277DA9-968D-4B35-A144-2EA9C5347091}" presName="sibTrans" presStyleCnt="0"/>
      <dgm:spPr/>
    </dgm:pt>
    <dgm:pt modelId="{68258CA4-49C2-449E-AC92-E601AC71C019}" type="pres">
      <dgm:prSet presAssocID="{1D9D2995-0CDD-4DD7-9507-CF1F927B6884}" presName="node" presStyleLbl="node1" presStyleIdx="5" presStyleCnt="6">
        <dgm:presLayoutVars>
          <dgm:bulletEnabled val="1"/>
        </dgm:presLayoutVars>
      </dgm:prSet>
      <dgm:spPr/>
    </dgm:pt>
  </dgm:ptLst>
  <dgm:cxnLst>
    <dgm:cxn modelId="{B5806A06-9E14-4185-A849-18D098D6DC60}" type="presOf" srcId="{F8F14019-CDAD-4973-84BC-85A8BA90B819}" destId="{1FE5AFE1-BC55-4287-9CA8-DFDB21D393B5}" srcOrd="0" destOrd="0" presId="urn:microsoft.com/office/officeart/2005/8/layout/default"/>
    <dgm:cxn modelId="{41DAEC26-AB3C-435F-8CDF-2C59F6FBDCB8}" type="presOf" srcId="{06C681BC-0868-43B2-9AFB-07BC9AEAC7E5}" destId="{9691FB11-3FDC-4470-B133-87D0BC095A17}" srcOrd="0" destOrd="0" presId="urn:microsoft.com/office/officeart/2005/8/layout/default"/>
    <dgm:cxn modelId="{10E48C2D-294B-4F83-BA2C-8AA3CCEE3644}" srcId="{F8F14019-CDAD-4973-84BC-85A8BA90B819}" destId="{1AB68D31-9E4E-4FBD-B361-82AE4F864DF3}" srcOrd="4" destOrd="0" parTransId="{AC5CAB8E-B893-4B6B-8303-BE7D4B37361E}" sibTransId="{28277DA9-968D-4B35-A144-2EA9C5347091}"/>
    <dgm:cxn modelId="{F4CAD73D-F4B7-4C6E-85AE-CF40C47F8CBC}" type="presOf" srcId="{1AB68D31-9E4E-4FBD-B361-82AE4F864DF3}" destId="{0BBF462F-DAB9-4F1C-AA2B-3CBA3BA18968}" srcOrd="0" destOrd="0" presId="urn:microsoft.com/office/officeart/2005/8/layout/default"/>
    <dgm:cxn modelId="{5A424541-9FD3-4A6A-B18D-D34A86EE1392}" type="presOf" srcId="{FE840817-ABE7-410A-B29F-EAD212C7887E}" destId="{FE3862EF-3655-4353-96D9-1292DE7E6D6A}" srcOrd="0" destOrd="0" presId="urn:microsoft.com/office/officeart/2005/8/layout/default"/>
    <dgm:cxn modelId="{14CAC977-37B1-480D-8E50-48CB0ACE5E74}" srcId="{F8F14019-CDAD-4973-84BC-85A8BA90B819}" destId="{FE840817-ABE7-410A-B29F-EAD212C7887E}" srcOrd="3" destOrd="0" parTransId="{26E7EA0E-AF0A-44BF-8141-DC72EC83061C}" sibTransId="{4A3099B0-96AB-4F7F-BE86-75E1F8469328}"/>
    <dgm:cxn modelId="{0323917A-8CA2-48EF-9A7E-110551738CB7}" srcId="{F8F14019-CDAD-4973-84BC-85A8BA90B819}" destId="{06C681BC-0868-43B2-9AFB-07BC9AEAC7E5}" srcOrd="2" destOrd="0" parTransId="{6B19DB1B-48EA-4FA1-807B-52F689F93D79}" sibTransId="{E5A506DB-5D19-496C-A12E-198223E154EC}"/>
    <dgm:cxn modelId="{651FA57A-0839-4081-B7F5-763E3CC931CB}" type="presOf" srcId="{CB91528A-36B6-4E9A-A440-B32B65D919D7}" destId="{7D0F7B2A-0271-4E84-9E43-1CFB3158D67D}" srcOrd="0" destOrd="0" presId="urn:microsoft.com/office/officeart/2005/8/layout/default"/>
    <dgm:cxn modelId="{8F3E058C-3568-4028-8A94-3B46C6CADE04}" type="presOf" srcId="{FFFFF17B-196F-43B9-A56C-C212D2877E85}" destId="{582DC885-416D-4A9C-8BBC-92215E281847}" srcOrd="0" destOrd="0" presId="urn:microsoft.com/office/officeart/2005/8/layout/default"/>
    <dgm:cxn modelId="{4226C091-FD0C-4040-AFB3-A64353D1C74E}" type="presOf" srcId="{1D9D2995-0CDD-4DD7-9507-CF1F927B6884}" destId="{68258CA4-49C2-449E-AC92-E601AC71C019}" srcOrd="0" destOrd="0" presId="urn:microsoft.com/office/officeart/2005/8/layout/default"/>
    <dgm:cxn modelId="{8486C9A6-576E-4346-8581-0D795A03CDD1}" srcId="{F8F14019-CDAD-4973-84BC-85A8BA90B819}" destId="{CB91528A-36B6-4E9A-A440-B32B65D919D7}" srcOrd="0" destOrd="0" parTransId="{3D10A1CF-D6EE-47E4-842C-A6492912D438}" sibTransId="{8D67158D-0A17-44BD-8342-2CA972B0E188}"/>
    <dgm:cxn modelId="{56AA03A7-48FF-440F-BE60-21A2B5751616}" srcId="{F8F14019-CDAD-4973-84BC-85A8BA90B819}" destId="{FFFFF17B-196F-43B9-A56C-C212D2877E85}" srcOrd="1" destOrd="0" parTransId="{012E3F18-AB16-4894-B03C-3364E1F4F8F7}" sibTransId="{29FB4ABE-F457-4F1F-923F-EA3997618662}"/>
    <dgm:cxn modelId="{8ED4A0C2-6710-4B01-BDE7-D67E4E066F52}" srcId="{F8F14019-CDAD-4973-84BC-85A8BA90B819}" destId="{1D9D2995-0CDD-4DD7-9507-CF1F927B6884}" srcOrd="5" destOrd="0" parTransId="{2E71E96B-F922-4C3F-BEB4-212546C39B61}" sibTransId="{5CEC5ECE-F4C0-4D9D-B3C9-CF063F49D8FB}"/>
    <dgm:cxn modelId="{0DBCF042-C9D7-4220-A618-F6C735A0EAD5}" type="presParOf" srcId="{1FE5AFE1-BC55-4287-9CA8-DFDB21D393B5}" destId="{7D0F7B2A-0271-4E84-9E43-1CFB3158D67D}" srcOrd="0" destOrd="0" presId="urn:microsoft.com/office/officeart/2005/8/layout/default"/>
    <dgm:cxn modelId="{9F0E9DCF-AE6C-45D5-BB54-FA1C0DB0AC9B}" type="presParOf" srcId="{1FE5AFE1-BC55-4287-9CA8-DFDB21D393B5}" destId="{1235DFAD-0F29-43D4-A83F-71BFCAEC829D}" srcOrd="1" destOrd="0" presId="urn:microsoft.com/office/officeart/2005/8/layout/default"/>
    <dgm:cxn modelId="{5A4528C6-75D8-425A-8F89-57513DD0E1DF}" type="presParOf" srcId="{1FE5AFE1-BC55-4287-9CA8-DFDB21D393B5}" destId="{582DC885-416D-4A9C-8BBC-92215E281847}" srcOrd="2" destOrd="0" presId="urn:microsoft.com/office/officeart/2005/8/layout/default"/>
    <dgm:cxn modelId="{5FE35334-5500-49BA-AA8B-BE41E84566CC}" type="presParOf" srcId="{1FE5AFE1-BC55-4287-9CA8-DFDB21D393B5}" destId="{CCC8B45A-5503-476D-86E7-B8DEDAE0BBDF}" srcOrd="3" destOrd="0" presId="urn:microsoft.com/office/officeart/2005/8/layout/default"/>
    <dgm:cxn modelId="{76EA040E-39D5-40BE-936C-0729B4899275}" type="presParOf" srcId="{1FE5AFE1-BC55-4287-9CA8-DFDB21D393B5}" destId="{9691FB11-3FDC-4470-B133-87D0BC095A17}" srcOrd="4" destOrd="0" presId="urn:microsoft.com/office/officeart/2005/8/layout/default"/>
    <dgm:cxn modelId="{2C5332DC-76A9-451C-885C-3DF11FBE6D3E}" type="presParOf" srcId="{1FE5AFE1-BC55-4287-9CA8-DFDB21D393B5}" destId="{77D2CF9F-5404-4301-9B2B-5ECCA3FD7396}" srcOrd="5" destOrd="0" presId="urn:microsoft.com/office/officeart/2005/8/layout/default"/>
    <dgm:cxn modelId="{24093A33-69A0-47C7-B036-5F6AED0AE447}" type="presParOf" srcId="{1FE5AFE1-BC55-4287-9CA8-DFDB21D393B5}" destId="{FE3862EF-3655-4353-96D9-1292DE7E6D6A}" srcOrd="6" destOrd="0" presId="urn:microsoft.com/office/officeart/2005/8/layout/default"/>
    <dgm:cxn modelId="{9A57AA45-0CE6-4BB9-B928-46EC9E35345F}" type="presParOf" srcId="{1FE5AFE1-BC55-4287-9CA8-DFDB21D393B5}" destId="{BFCAC9CD-C91C-478B-9A33-3EDEA152152F}" srcOrd="7" destOrd="0" presId="urn:microsoft.com/office/officeart/2005/8/layout/default"/>
    <dgm:cxn modelId="{86462EB0-721A-49F4-AFD9-B85E514ED80D}" type="presParOf" srcId="{1FE5AFE1-BC55-4287-9CA8-DFDB21D393B5}" destId="{0BBF462F-DAB9-4F1C-AA2B-3CBA3BA18968}" srcOrd="8" destOrd="0" presId="urn:microsoft.com/office/officeart/2005/8/layout/default"/>
    <dgm:cxn modelId="{A7EEAFA9-5767-4AFC-BF30-4432390A7F60}" type="presParOf" srcId="{1FE5AFE1-BC55-4287-9CA8-DFDB21D393B5}" destId="{09A30399-CDA2-47E4-81B0-E324CECD6F67}" srcOrd="9" destOrd="0" presId="urn:microsoft.com/office/officeart/2005/8/layout/default"/>
    <dgm:cxn modelId="{4C954390-B018-4CD5-BD15-A91DA6D65D09}" type="presParOf" srcId="{1FE5AFE1-BC55-4287-9CA8-DFDB21D393B5}" destId="{68258CA4-49C2-449E-AC92-E601AC71C01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D8B71E-647C-451D-9A02-7FCAB90B2395}" type="doc">
      <dgm:prSet loTypeId="urn:microsoft.com/office/officeart/2005/8/layout/chevron1" loCatId="process" qsTypeId="urn:microsoft.com/office/officeart/2005/8/quickstyle/simple1" qsCatId="simple" csTypeId="urn:microsoft.com/office/officeart/2005/8/colors/colorful1" csCatId="colorful" phldr="1"/>
      <dgm:spPr/>
    </dgm:pt>
    <dgm:pt modelId="{4AF61C97-3920-4A6E-8FC9-575ECDDBC584}">
      <dgm:prSet phldrT="[Text]"/>
      <dgm:spPr/>
      <dgm:t>
        <a:bodyPr/>
        <a:lstStyle/>
        <a:p>
          <a:r>
            <a:rPr lang="en-US"/>
            <a:t>Outreach</a:t>
          </a:r>
          <a:endParaRPr lang="en-US" dirty="0"/>
        </a:p>
      </dgm:t>
    </dgm:pt>
    <dgm:pt modelId="{3A908E53-19B5-4D33-ABB4-F5350703B322}" type="parTrans" cxnId="{9018105B-D60E-47B1-96FE-A98B4E43E372}">
      <dgm:prSet/>
      <dgm:spPr/>
      <dgm:t>
        <a:bodyPr/>
        <a:lstStyle/>
        <a:p>
          <a:endParaRPr lang="en-US">
            <a:solidFill>
              <a:schemeClr val="tx2">
                <a:lumMod val="75000"/>
              </a:schemeClr>
            </a:solidFill>
          </a:endParaRPr>
        </a:p>
      </dgm:t>
    </dgm:pt>
    <dgm:pt modelId="{09906511-E9C4-4F29-9C71-D8627F60EC48}" type="sibTrans" cxnId="{9018105B-D60E-47B1-96FE-A98B4E43E372}">
      <dgm:prSet/>
      <dgm:spPr/>
      <dgm:t>
        <a:bodyPr/>
        <a:lstStyle/>
        <a:p>
          <a:endParaRPr lang="en-US">
            <a:solidFill>
              <a:schemeClr val="tx2">
                <a:lumMod val="75000"/>
              </a:schemeClr>
            </a:solidFill>
          </a:endParaRPr>
        </a:p>
      </dgm:t>
    </dgm:pt>
    <dgm:pt modelId="{9116EB70-7DD4-48D3-B07E-FE14BB51D959}">
      <dgm:prSet phldrT="[Text]"/>
      <dgm:spPr/>
      <dgm:t>
        <a:bodyPr/>
        <a:lstStyle/>
        <a:p>
          <a:r>
            <a:rPr lang="en-US"/>
            <a:t>Prevention &amp; Promotion </a:t>
          </a:r>
          <a:endParaRPr lang="en-US" dirty="0"/>
        </a:p>
      </dgm:t>
    </dgm:pt>
    <dgm:pt modelId="{CA712D14-C7AE-4C3C-B319-BE9B66F51D42}" type="parTrans" cxnId="{AFA9DF3D-4E07-41B8-A604-EF413641486A}">
      <dgm:prSet/>
      <dgm:spPr/>
      <dgm:t>
        <a:bodyPr/>
        <a:lstStyle/>
        <a:p>
          <a:endParaRPr lang="en-US">
            <a:solidFill>
              <a:schemeClr val="tx2">
                <a:lumMod val="75000"/>
              </a:schemeClr>
            </a:solidFill>
          </a:endParaRPr>
        </a:p>
      </dgm:t>
    </dgm:pt>
    <dgm:pt modelId="{1A98F415-BAE8-43A4-B109-E539CDDF7FDA}" type="sibTrans" cxnId="{AFA9DF3D-4E07-41B8-A604-EF413641486A}">
      <dgm:prSet/>
      <dgm:spPr/>
      <dgm:t>
        <a:bodyPr/>
        <a:lstStyle/>
        <a:p>
          <a:endParaRPr lang="en-US">
            <a:solidFill>
              <a:schemeClr val="tx2">
                <a:lumMod val="75000"/>
              </a:schemeClr>
            </a:solidFill>
          </a:endParaRPr>
        </a:p>
      </dgm:t>
    </dgm:pt>
    <dgm:pt modelId="{2392BCA3-66C9-4E1C-B10F-762806D18124}">
      <dgm:prSet phldrT="[Text]"/>
      <dgm:spPr/>
      <dgm:t>
        <a:bodyPr/>
        <a:lstStyle/>
        <a:p>
          <a:r>
            <a:rPr lang="en-US"/>
            <a:t>Intake &amp; Assessment</a:t>
          </a:r>
          <a:endParaRPr lang="en-US" dirty="0"/>
        </a:p>
      </dgm:t>
    </dgm:pt>
    <dgm:pt modelId="{5A93F09A-FAD8-4CE0-910B-51C57F505383}" type="parTrans" cxnId="{EC4B8A2B-754C-428F-A6E6-223D4AF3AFE3}">
      <dgm:prSet/>
      <dgm:spPr/>
      <dgm:t>
        <a:bodyPr/>
        <a:lstStyle/>
        <a:p>
          <a:endParaRPr lang="en-US">
            <a:solidFill>
              <a:schemeClr val="tx2">
                <a:lumMod val="75000"/>
              </a:schemeClr>
            </a:solidFill>
          </a:endParaRPr>
        </a:p>
      </dgm:t>
    </dgm:pt>
    <dgm:pt modelId="{F126D0AA-9B1B-4306-9B69-AA500E4A3910}" type="sibTrans" cxnId="{EC4B8A2B-754C-428F-A6E6-223D4AF3AFE3}">
      <dgm:prSet/>
      <dgm:spPr/>
      <dgm:t>
        <a:bodyPr/>
        <a:lstStyle/>
        <a:p>
          <a:endParaRPr lang="en-US">
            <a:solidFill>
              <a:schemeClr val="tx2">
                <a:lumMod val="75000"/>
              </a:schemeClr>
            </a:solidFill>
          </a:endParaRPr>
        </a:p>
      </dgm:t>
    </dgm:pt>
    <dgm:pt modelId="{D2510E6A-92B6-4CD9-8934-ACE2E8E2FDE7}">
      <dgm:prSet/>
      <dgm:spPr/>
      <dgm:t>
        <a:bodyPr/>
        <a:lstStyle/>
        <a:p>
          <a:r>
            <a:rPr lang="en-US"/>
            <a:t>Triage &amp; Referral</a:t>
          </a:r>
          <a:endParaRPr lang="en-US" dirty="0"/>
        </a:p>
      </dgm:t>
    </dgm:pt>
    <dgm:pt modelId="{B32C5EAF-3AFB-4CE7-BEAB-DF41822E049E}" type="parTrans" cxnId="{8102744D-D915-47BD-AE77-F4B30B9E74DC}">
      <dgm:prSet/>
      <dgm:spPr/>
      <dgm:t>
        <a:bodyPr/>
        <a:lstStyle/>
        <a:p>
          <a:endParaRPr lang="en-US">
            <a:solidFill>
              <a:schemeClr val="tx2">
                <a:lumMod val="75000"/>
              </a:schemeClr>
            </a:solidFill>
          </a:endParaRPr>
        </a:p>
      </dgm:t>
    </dgm:pt>
    <dgm:pt modelId="{6F4439CC-CF1F-400E-A3BF-B520D95D2B91}" type="sibTrans" cxnId="{8102744D-D915-47BD-AE77-F4B30B9E74DC}">
      <dgm:prSet/>
      <dgm:spPr/>
      <dgm:t>
        <a:bodyPr/>
        <a:lstStyle/>
        <a:p>
          <a:endParaRPr lang="en-US">
            <a:solidFill>
              <a:schemeClr val="tx2">
                <a:lumMod val="75000"/>
              </a:schemeClr>
            </a:solidFill>
          </a:endParaRPr>
        </a:p>
      </dgm:t>
    </dgm:pt>
    <dgm:pt modelId="{F7F66CE8-90F3-49F3-8AAB-1DD65A3CD0EF}" type="pres">
      <dgm:prSet presAssocID="{F1D8B71E-647C-451D-9A02-7FCAB90B2395}" presName="Name0" presStyleCnt="0">
        <dgm:presLayoutVars>
          <dgm:dir/>
          <dgm:animLvl val="lvl"/>
          <dgm:resizeHandles val="exact"/>
        </dgm:presLayoutVars>
      </dgm:prSet>
      <dgm:spPr/>
    </dgm:pt>
    <dgm:pt modelId="{1F682F37-64CB-4EC6-8D25-BDB81267F9A2}" type="pres">
      <dgm:prSet presAssocID="{4AF61C97-3920-4A6E-8FC9-575ECDDBC584}" presName="parTxOnly" presStyleLbl="node1" presStyleIdx="0" presStyleCnt="4">
        <dgm:presLayoutVars>
          <dgm:chMax val="0"/>
          <dgm:chPref val="0"/>
          <dgm:bulletEnabled val="1"/>
        </dgm:presLayoutVars>
      </dgm:prSet>
      <dgm:spPr/>
    </dgm:pt>
    <dgm:pt modelId="{3FA13D13-B572-44B0-9894-D4424FE7AB49}" type="pres">
      <dgm:prSet presAssocID="{09906511-E9C4-4F29-9C71-D8627F60EC48}" presName="parTxOnlySpace" presStyleCnt="0"/>
      <dgm:spPr/>
    </dgm:pt>
    <dgm:pt modelId="{31165402-0B26-4C6F-9EF7-0B61972C1BC9}" type="pres">
      <dgm:prSet presAssocID="{9116EB70-7DD4-48D3-B07E-FE14BB51D959}" presName="parTxOnly" presStyleLbl="node1" presStyleIdx="1" presStyleCnt="4">
        <dgm:presLayoutVars>
          <dgm:chMax val="0"/>
          <dgm:chPref val="0"/>
          <dgm:bulletEnabled val="1"/>
        </dgm:presLayoutVars>
      </dgm:prSet>
      <dgm:spPr/>
    </dgm:pt>
    <dgm:pt modelId="{92D2C70A-5F41-4AF2-8C68-2CFC07CE28C0}" type="pres">
      <dgm:prSet presAssocID="{1A98F415-BAE8-43A4-B109-E539CDDF7FDA}" presName="parTxOnlySpace" presStyleCnt="0"/>
      <dgm:spPr/>
    </dgm:pt>
    <dgm:pt modelId="{763A42FB-9C09-44AE-870E-FFC55B0ED271}" type="pres">
      <dgm:prSet presAssocID="{D2510E6A-92B6-4CD9-8934-ACE2E8E2FDE7}" presName="parTxOnly" presStyleLbl="node1" presStyleIdx="2" presStyleCnt="4">
        <dgm:presLayoutVars>
          <dgm:chMax val="0"/>
          <dgm:chPref val="0"/>
          <dgm:bulletEnabled val="1"/>
        </dgm:presLayoutVars>
      </dgm:prSet>
      <dgm:spPr/>
    </dgm:pt>
    <dgm:pt modelId="{5F271CD4-6D72-42D1-897C-37A312C7F96B}" type="pres">
      <dgm:prSet presAssocID="{6F4439CC-CF1F-400E-A3BF-B520D95D2B91}" presName="parTxOnlySpace" presStyleCnt="0"/>
      <dgm:spPr/>
    </dgm:pt>
    <dgm:pt modelId="{BAA1444E-B65E-4C91-BDE6-6558271A7F17}" type="pres">
      <dgm:prSet presAssocID="{2392BCA3-66C9-4E1C-B10F-762806D18124}" presName="parTxOnly" presStyleLbl="node1" presStyleIdx="3" presStyleCnt="4">
        <dgm:presLayoutVars>
          <dgm:chMax val="0"/>
          <dgm:chPref val="0"/>
          <dgm:bulletEnabled val="1"/>
        </dgm:presLayoutVars>
      </dgm:prSet>
      <dgm:spPr/>
    </dgm:pt>
  </dgm:ptLst>
  <dgm:cxnLst>
    <dgm:cxn modelId="{EC4B8A2B-754C-428F-A6E6-223D4AF3AFE3}" srcId="{F1D8B71E-647C-451D-9A02-7FCAB90B2395}" destId="{2392BCA3-66C9-4E1C-B10F-762806D18124}" srcOrd="3" destOrd="0" parTransId="{5A93F09A-FAD8-4CE0-910B-51C57F505383}" sibTransId="{F126D0AA-9B1B-4306-9B69-AA500E4A3910}"/>
    <dgm:cxn modelId="{F24F4533-71EF-45D7-AE8C-DAD29FD8FC37}" type="presOf" srcId="{F1D8B71E-647C-451D-9A02-7FCAB90B2395}" destId="{F7F66CE8-90F3-49F3-8AAB-1DD65A3CD0EF}" srcOrd="0" destOrd="0" presId="urn:microsoft.com/office/officeart/2005/8/layout/chevron1"/>
    <dgm:cxn modelId="{AFA9DF3D-4E07-41B8-A604-EF413641486A}" srcId="{F1D8B71E-647C-451D-9A02-7FCAB90B2395}" destId="{9116EB70-7DD4-48D3-B07E-FE14BB51D959}" srcOrd="1" destOrd="0" parTransId="{CA712D14-C7AE-4C3C-B319-BE9B66F51D42}" sibTransId="{1A98F415-BAE8-43A4-B109-E539CDDF7FDA}"/>
    <dgm:cxn modelId="{9018105B-D60E-47B1-96FE-A98B4E43E372}" srcId="{F1D8B71E-647C-451D-9A02-7FCAB90B2395}" destId="{4AF61C97-3920-4A6E-8FC9-575ECDDBC584}" srcOrd="0" destOrd="0" parTransId="{3A908E53-19B5-4D33-ABB4-F5350703B322}" sibTransId="{09906511-E9C4-4F29-9C71-D8627F60EC48}"/>
    <dgm:cxn modelId="{E37B7446-C68D-4B95-98B6-DC694BB53ECB}" type="presOf" srcId="{4AF61C97-3920-4A6E-8FC9-575ECDDBC584}" destId="{1F682F37-64CB-4EC6-8D25-BDB81267F9A2}" srcOrd="0" destOrd="0" presId="urn:microsoft.com/office/officeart/2005/8/layout/chevron1"/>
    <dgm:cxn modelId="{8102744D-D915-47BD-AE77-F4B30B9E74DC}" srcId="{F1D8B71E-647C-451D-9A02-7FCAB90B2395}" destId="{D2510E6A-92B6-4CD9-8934-ACE2E8E2FDE7}" srcOrd="2" destOrd="0" parTransId="{B32C5EAF-3AFB-4CE7-BEAB-DF41822E049E}" sibTransId="{6F4439CC-CF1F-400E-A3BF-B520D95D2B91}"/>
    <dgm:cxn modelId="{F111C450-ED27-400F-8302-21935BDDAFC1}" type="presOf" srcId="{9116EB70-7DD4-48D3-B07E-FE14BB51D959}" destId="{31165402-0B26-4C6F-9EF7-0B61972C1BC9}" srcOrd="0" destOrd="0" presId="urn:microsoft.com/office/officeart/2005/8/layout/chevron1"/>
    <dgm:cxn modelId="{BD986FAE-4ACE-4DA0-95AE-80BCC00F790B}" type="presOf" srcId="{2392BCA3-66C9-4E1C-B10F-762806D18124}" destId="{BAA1444E-B65E-4C91-BDE6-6558271A7F17}" srcOrd="0" destOrd="0" presId="urn:microsoft.com/office/officeart/2005/8/layout/chevron1"/>
    <dgm:cxn modelId="{AC3D0FB5-13EB-4E9D-BD36-40105ACFC9ED}" type="presOf" srcId="{D2510E6A-92B6-4CD9-8934-ACE2E8E2FDE7}" destId="{763A42FB-9C09-44AE-870E-FFC55B0ED271}" srcOrd="0" destOrd="0" presId="urn:microsoft.com/office/officeart/2005/8/layout/chevron1"/>
    <dgm:cxn modelId="{D49B3EB0-8CD5-4A6F-99B2-6DF4AE931B20}" type="presParOf" srcId="{F7F66CE8-90F3-49F3-8AAB-1DD65A3CD0EF}" destId="{1F682F37-64CB-4EC6-8D25-BDB81267F9A2}" srcOrd="0" destOrd="0" presId="urn:microsoft.com/office/officeart/2005/8/layout/chevron1"/>
    <dgm:cxn modelId="{2E3A16EE-D1D1-4DD0-93DE-C7CD61CC3594}" type="presParOf" srcId="{F7F66CE8-90F3-49F3-8AAB-1DD65A3CD0EF}" destId="{3FA13D13-B572-44B0-9894-D4424FE7AB49}" srcOrd="1" destOrd="0" presId="urn:microsoft.com/office/officeart/2005/8/layout/chevron1"/>
    <dgm:cxn modelId="{4065258D-97F2-4B1E-AE23-2514E71F7E42}" type="presParOf" srcId="{F7F66CE8-90F3-49F3-8AAB-1DD65A3CD0EF}" destId="{31165402-0B26-4C6F-9EF7-0B61972C1BC9}" srcOrd="2" destOrd="0" presId="urn:microsoft.com/office/officeart/2005/8/layout/chevron1"/>
    <dgm:cxn modelId="{97B86D07-AB04-4014-BD9C-64398B4A5D1D}" type="presParOf" srcId="{F7F66CE8-90F3-49F3-8AAB-1DD65A3CD0EF}" destId="{92D2C70A-5F41-4AF2-8C68-2CFC07CE28C0}" srcOrd="3" destOrd="0" presId="urn:microsoft.com/office/officeart/2005/8/layout/chevron1"/>
    <dgm:cxn modelId="{75B95B4A-D93B-4FB4-94F0-FE44AB3E919D}" type="presParOf" srcId="{F7F66CE8-90F3-49F3-8AAB-1DD65A3CD0EF}" destId="{763A42FB-9C09-44AE-870E-FFC55B0ED271}" srcOrd="4" destOrd="0" presId="urn:microsoft.com/office/officeart/2005/8/layout/chevron1"/>
    <dgm:cxn modelId="{C4946579-096B-4538-A2E4-3F879FF914BF}" type="presParOf" srcId="{F7F66CE8-90F3-49F3-8AAB-1DD65A3CD0EF}" destId="{5F271CD4-6D72-42D1-897C-37A312C7F96B}" srcOrd="5" destOrd="0" presId="urn:microsoft.com/office/officeart/2005/8/layout/chevron1"/>
    <dgm:cxn modelId="{7891119B-7595-48FA-9EED-ECFEF8457869}" type="presParOf" srcId="{F7F66CE8-90F3-49F3-8AAB-1DD65A3CD0EF}" destId="{BAA1444E-B65E-4C91-BDE6-6558271A7F17}"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D8B71E-647C-451D-9A02-7FCAB90B2395}" type="doc">
      <dgm:prSet loTypeId="urn:microsoft.com/office/officeart/2005/8/layout/chevron1" loCatId="process" qsTypeId="urn:microsoft.com/office/officeart/2005/8/quickstyle/simple1" qsCatId="simple" csTypeId="urn:microsoft.com/office/officeart/2005/8/colors/colorful3" csCatId="colorful" phldr="1"/>
      <dgm:spPr/>
    </dgm:pt>
    <dgm:pt modelId="{4AF61C97-3920-4A6E-8FC9-575ECDDBC584}">
      <dgm:prSet phldrT="[Text]"/>
      <dgm:spPr/>
      <dgm:t>
        <a:bodyPr/>
        <a:lstStyle/>
        <a:p>
          <a:r>
            <a:rPr lang="en-US"/>
            <a:t>Service Planning</a:t>
          </a:r>
          <a:endParaRPr lang="en-US" dirty="0"/>
        </a:p>
      </dgm:t>
    </dgm:pt>
    <dgm:pt modelId="{3A908E53-19B5-4D33-ABB4-F5350703B322}" type="parTrans" cxnId="{9018105B-D60E-47B1-96FE-A98B4E43E372}">
      <dgm:prSet/>
      <dgm:spPr/>
      <dgm:t>
        <a:bodyPr/>
        <a:lstStyle/>
        <a:p>
          <a:endParaRPr lang="en-US">
            <a:solidFill>
              <a:schemeClr val="tx2">
                <a:lumMod val="75000"/>
              </a:schemeClr>
            </a:solidFill>
          </a:endParaRPr>
        </a:p>
      </dgm:t>
    </dgm:pt>
    <dgm:pt modelId="{09906511-E9C4-4F29-9C71-D8627F60EC48}" type="sibTrans" cxnId="{9018105B-D60E-47B1-96FE-A98B4E43E372}">
      <dgm:prSet/>
      <dgm:spPr/>
      <dgm:t>
        <a:bodyPr/>
        <a:lstStyle/>
        <a:p>
          <a:endParaRPr lang="en-US">
            <a:solidFill>
              <a:schemeClr val="tx2">
                <a:lumMod val="75000"/>
              </a:schemeClr>
            </a:solidFill>
          </a:endParaRPr>
        </a:p>
      </dgm:t>
    </dgm:pt>
    <dgm:pt modelId="{9116EB70-7DD4-48D3-B07E-FE14BB51D959}">
      <dgm:prSet phldrT="[Text]"/>
      <dgm:spPr/>
      <dgm:t>
        <a:bodyPr/>
        <a:lstStyle/>
        <a:p>
          <a:r>
            <a:rPr lang="en-US"/>
            <a:t>Service Delivery</a:t>
          </a:r>
          <a:endParaRPr lang="en-US" dirty="0"/>
        </a:p>
      </dgm:t>
    </dgm:pt>
    <dgm:pt modelId="{CA712D14-C7AE-4C3C-B319-BE9B66F51D42}" type="parTrans" cxnId="{AFA9DF3D-4E07-41B8-A604-EF413641486A}">
      <dgm:prSet/>
      <dgm:spPr/>
      <dgm:t>
        <a:bodyPr/>
        <a:lstStyle/>
        <a:p>
          <a:endParaRPr lang="en-US">
            <a:solidFill>
              <a:schemeClr val="tx2">
                <a:lumMod val="75000"/>
              </a:schemeClr>
            </a:solidFill>
          </a:endParaRPr>
        </a:p>
      </dgm:t>
    </dgm:pt>
    <dgm:pt modelId="{1A98F415-BAE8-43A4-B109-E539CDDF7FDA}" type="sibTrans" cxnId="{AFA9DF3D-4E07-41B8-A604-EF413641486A}">
      <dgm:prSet/>
      <dgm:spPr/>
      <dgm:t>
        <a:bodyPr/>
        <a:lstStyle/>
        <a:p>
          <a:endParaRPr lang="en-US">
            <a:solidFill>
              <a:schemeClr val="tx2">
                <a:lumMod val="75000"/>
              </a:schemeClr>
            </a:solidFill>
          </a:endParaRPr>
        </a:p>
      </dgm:t>
    </dgm:pt>
    <dgm:pt modelId="{2392BCA3-66C9-4E1C-B10F-762806D18124}">
      <dgm:prSet phldrT="[Text]"/>
      <dgm:spPr/>
      <dgm:t>
        <a:bodyPr/>
        <a:lstStyle/>
        <a:p>
          <a:r>
            <a:rPr lang="en-US"/>
            <a:t>Service Completion</a:t>
          </a:r>
          <a:endParaRPr lang="en-US" dirty="0"/>
        </a:p>
      </dgm:t>
    </dgm:pt>
    <dgm:pt modelId="{5A93F09A-FAD8-4CE0-910B-51C57F505383}" type="parTrans" cxnId="{EC4B8A2B-754C-428F-A6E6-223D4AF3AFE3}">
      <dgm:prSet/>
      <dgm:spPr/>
      <dgm:t>
        <a:bodyPr/>
        <a:lstStyle/>
        <a:p>
          <a:endParaRPr lang="en-US">
            <a:solidFill>
              <a:schemeClr val="tx2">
                <a:lumMod val="75000"/>
              </a:schemeClr>
            </a:solidFill>
          </a:endParaRPr>
        </a:p>
      </dgm:t>
    </dgm:pt>
    <dgm:pt modelId="{F126D0AA-9B1B-4306-9B69-AA500E4A3910}" type="sibTrans" cxnId="{EC4B8A2B-754C-428F-A6E6-223D4AF3AFE3}">
      <dgm:prSet/>
      <dgm:spPr/>
      <dgm:t>
        <a:bodyPr/>
        <a:lstStyle/>
        <a:p>
          <a:endParaRPr lang="en-US">
            <a:solidFill>
              <a:schemeClr val="tx2">
                <a:lumMod val="75000"/>
              </a:schemeClr>
            </a:solidFill>
          </a:endParaRPr>
        </a:p>
      </dgm:t>
    </dgm:pt>
    <dgm:pt modelId="{D2510E6A-92B6-4CD9-8934-ACE2E8E2FDE7}">
      <dgm:prSet/>
      <dgm:spPr/>
      <dgm:t>
        <a:bodyPr/>
        <a:lstStyle/>
        <a:p>
          <a:r>
            <a:rPr lang="en-US"/>
            <a:t>Post-Service Planning</a:t>
          </a:r>
          <a:endParaRPr lang="en-US" dirty="0"/>
        </a:p>
      </dgm:t>
    </dgm:pt>
    <dgm:pt modelId="{B32C5EAF-3AFB-4CE7-BEAB-DF41822E049E}" type="parTrans" cxnId="{8102744D-D915-47BD-AE77-F4B30B9E74DC}">
      <dgm:prSet/>
      <dgm:spPr/>
      <dgm:t>
        <a:bodyPr/>
        <a:lstStyle/>
        <a:p>
          <a:endParaRPr lang="en-US">
            <a:solidFill>
              <a:schemeClr val="tx2">
                <a:lumMod val="75000"/>
              </a:schemeClr>
            </a:solidFill>
          </a:endParaRPr>
        </a:p>
      </dgm:t>
    </dgm:pt>
    <dgm:pt modelId="{6F4439CC-CF1F-400E-A3BF-B520D95D2B91}" type="sibTrans" cxnId="{8102744D-D915-47BD-AE77-F4B30B9E74DC}">
      <dgm:prSet/>
      <dgm:spPr/>
      <dgm:t>
        <a:bodyPr/>
        <a:lstStyle/>
        <a:p>
          <a:endParaRPr lang="en-US">
            <a:solidFill>
              <a:schemeClr val="tx2">
                <a:lumMod val="75000"/>
              </a:schemeClr>
            </a:solidFill>
          </a:endParaRPr>
        </a:p>
      </dgm:t>
    </dgm:pt>
    <dgm:pt modelId="{F7F66CE8-90F3-49F3-8AAB-1DD65A3CD0EF}" type="pres">
      <dgm:prSet presAssocID="{F1D8B71E-647C-451D-9A02-7FCAB90B2395}" presName="Name0" presStyleCnt="0">
        <dgm:presLayoutVars>
          <dgm:dir val="rev"/>
          <dgm:animLvl val="lvl"/>
          <dgm:resizeHandles val="exact"/>
        </dgm:presLayoutVars>
      </dgm:prSet>
      <dgm:spPr/>
    </dgm:pt>
    <dgm:pt modelId="{1F682F37-64CB-4EC6-8D25-BDB81267F9A2}" type="pres">
      <dgm:prSet presAssocID="{4AF61C97-3920-4A6E-8FC9-575ECDDBC584}" presName="parTxOnly" presStyleLbl="node1" presStyleIdx="0" presStyleCnt="4" custLinFactNeighborX="1718" custLinFactNeighborY="-764">
        <dgm:presLayoutVars>
          <dgm:chMax val="0"/>
          <dgm:chPref val="0"/>
          <dgm:bulletEnabled val="1"/>
        </dgm:presLayoutVars>
      </dgm:prSet>
      <dgm:spPr/>
    </dgm:pt>
    <dgm:pt modelId="{3FA13D13-B572-44B0-9894-D4424FE7AB49}" type="pres">
      <dgm:prSet presAssocID="{09906511-E9C4-4F29-9C71-D8627F60EC48}" presName="parTxOnlySpace" presStyleCnt="0"/>
      <dgm:spPr/>
    </dgm:pt>
    <dgm:pt modelId="{31165402-0B26-4C6F-9EF7-0B61972C1BC9}" type="pres">
      <dgm:prSet presAssocID="{9116EB70-7DD4-48D3-B07E-FE14BB51D959}" presName="parTxOnly" presStyleLbl="node1" presStyleIdx="1" presStyleCnt="4">
        <dgm:presLayoutVars>
          <dgm:chMax val="0"/>
          <dgm:chPref val="0"/>
          <dgm:bulletEnabled val="1"/>
        </dgm:presLayoutVars>
      </dgm:prSet>
      <dgm:spPr/>
    </dgm:pt>
    <dgm:pt modelId="{92D2C70A-5F41-4AF2-8C68-2CFC07CE28C0}" type="pres">
      <dgm:prSet presAssocID="{1A98F415-BAE8-43A4-B109-E539CDDF7FDA}" presName="parTxOnlySpace" presStyleCnt="0"/>
      <dgm:spPr/>
    </dgm:pt>
    <dgm:pt modelId="{763A42FB-9C09-44AE-870E-FFC55B0ED271}" type="pres">
      <dgm:prSet presAssocID="{D2510E6A-92B6-4CD9-8934-ACE2E8E2FDE7}" presName="parTxOnly" presStyleLbl="node1" presStyleIdx="2" presStyleCnt="4">
        <dgm:presLayoutVars>
          <dgm:chMax val="0"/>
          <dgm:chPref val="0"/>
          <dgm:bulletEnabled val="1"/>
        </dgm:presLayoutVars>
      </dgm:prSet>
      <dgm:spPr/>
    </dgm:pt>
    <dgm:pt modelId="{5F271CD4-6D72-42D1-897C-37A312C7F96B}" type="pres">
      <dgm:prSet presAssocID="{6F4439CC-CF1F-400E-A3BF-B520D95D2B91}" presName="parTxOnlySpace" presStyleCnt="0"/>
      <dgm:spPr/>
    </dgm:pt>
    <dgm:pt modelId="{BAA1444E-B65E-4C91-BDE6-6558271A7F17}" type="pres">
      <dgm:prSet presAssocID="{2392BCA3-66C9-4E1C-B10F-762806D18124}" presName="parTxOnly" presStyleLbl="node1" presStyleIdx="3" presStyleCnt="4">
        <dgm:presLayoutVars>
          <dgm:chMax val="0"/>
          <dgm:chPref val="0"/>
          <dgm:bulletEnabled val="1"/>
        </dgm:presLayoutVars>
      </dgm:prSet>
      <dgm:spPr/>
    </dgm:pt>
  </dgm:ptLst>
  <dgm:cxnLst>
    <dgm:cxn modelId="{EC4B8A2B-754C-428F-A6E6-223D4AF3AFE3}" srcId="{F1D8B71E-647C-451D-9A02-7FCAB90B2395}" destId="{2392BCA3-66C9-4E1C-B10F-762806D18124}" srcOrd="3" destOrd="0" parTransId="{5A93F09A-FAD8-4CE0-910B-51C57F505383}" sibTransId="{F126D0AA-9B1B-4306-9B69-AA500E4A3910}"/>
    <dgm:cxn modelId="{F24F4533-71EF-45D7-AE8C-DAD29FD8FC37}" type="presOf" srcId="{F1D8B71E-647C-451D-9A02-7FCAB90B2395}" destId="{F7F66CE8-90F3-49F3-8AAB-1DD65A3CD0EF}" srcOrd="0" destOrd="0" presId="urn:microsoft.com/office/officeart/2005/8/layout/chevron1"/>
    <dgm:cxn modelId="{AFA9DF3D-4E07-41B8-A604-EF413641486A}" srcId="{F1D8B71E-647C-451D-9A02-7FCAB90B2395}" destId="{9116EB70-7DD4-48D3-B07E-FE14BB51D959}" srcOrd="1" destOrd="0" parTransId="{CA712D14-C7AE-4C3C-B319-BE9B66F51D42}" sibTransId="{1A98F415-BAE8-43A4-B109-E539CDDF7FDA}"/>
    <dgm:cxn modelId="{9018105B-D60E-47B1-96FE-A98B4E43E372}" srcId="{F1D8B71E-647C-451D-9A02-7FCAB90B2395}" destId="{4AF61C97-3920-4A6E-8FC9-575ECDDBC584}" srcOrd="0" destOrd="0" parTransId="{3A908E53-19B5-4D33-ABB4-F5350703B322}" sibTransId="{09906511-E9C4-4F29-9C71-D8627F60EC48}"/>
    <dgm:cxn modelId="{E37B7446-C68D-4B95-98B6-DC694BB53ECB}" type="presOf" srcId="{4AF61C97-3920-4A6E-8FC9-575ECDDBC584}" destId="{1F682F37-64CB-4EC6-8D25-BDB81267F9A2}" srcOrd="0" destOrd="0" presId="urn:microsoft.com/office/officeart/2005/8/layout/chevron1"/>
    <dgm:cxn modelId="{8102744D-D915-47BD-AE77-F4B30B9E74DC}" srcId="{F1D8B71E-647C-451D-9A02-7FCAB90B2395}" destId="{D2510E6A-92B6-4CD9-8934-ACE2E8E2FDE7}" srcOrd="2" destOrd="0" parTransId="{B32C5EAF-3AFB-4CE7-BEAB-DF41822E049E}" sibTransId="{6F4439CC-CF1F-400E-A3BF-B520D95D2B91}"/>
    <dgm:cxn modelId="{F111C450-ED27-400F-8302-21935BDDAFC1}" type="presOf" srcId="{9116EB70-7DD4-48D3-B07E-FE14BB51D959}" destId="{31165402-0B26-4C6F-9EF7-0B61972C1BC9}" srcOrd="0" destOrd="0" presId="urn:microsoft.com/office/officeart/2005/8/layout/chevron1"/>
    <dgm:cxn modelId="{BD986FAE-4ACE-4DA0-95AE-80BCC00F790B}" type="presOf" srcId="{2392BCA3-66C9-4E1C-B10F-762806D18124}" destId="{BAA1444E-B65E-4C91-BDE6-6558271A7F17}" srcOrd="0" destOrd="0" presId="urn:microsoft.com/office/officeart/2005/8/layout/chevron1"/>
    <dgm:cxn modelId="{AC3D0FB5-13EB-4E9D-BD36-40105ACFC9ED}" type="presOf" srcId="{D2510E6A-92B6-4CD9-8934-ACE2E8E2FDE7}" destId="{763A42FB-9C09-44AE-870E-FFC55B0ED271}" srcOrd="0" destOrd="0" presId="urn:microsoft.com/office/officeart/2005/8/layout/chevron1"/>
    <dgm:cxn modelId="{D49B3EB0-8CD5-4A6F-99B2-6DF4AE931B20}" type="presParOf" srcId="{F7F66CE8-90F3-49F3-8AAB-1DD65A3CD0EF}" destId="{1F682F37-64CB-4EC6-8D25-BDB81267F9A2}" srcOrd="0" destOrd="0" presId="urn:microsoft.com/office/officeart/2005/8/layout/chevron1"/>
    <dgm:cxn modelId="{2E3A16EE-D1D1-4DD0-93DE-C7CD61CC3594}" type="presParOf" srcId="{F7F66CE8-90F3-49F3-8AAB-1DD65A3CD0EF}" destId="{3FA13D13-B572-44B0-9894-D4424FE7AB49}" srcOrd="1" destOrd="0" presId="urn:microsoft.com/office/officeart/2005/8/layout/chevron1"/>
    <dgm:cxn modelId="{4065258D-97F2-4B1E-AE23-2514E71F7E42}" type="presParOf" srcId="{F7F66CE8-90F3-49F3-8AAB-1DD65A3CD0EF}" destId="{31165402-0B26-4C6F-9EF7-0B61972C1BC9}" srcOrd="2" destOrd="0" presId="urn:microsoft.com/office/officeart/2005/8/layout/chevron1"/>
    <dgm:cxn modelId="{97B86D07-AB04-4014-BD9C-64398B4A5D1D}" type="presParOf" srcId="{F7F66CE8-90F3-49F3-8AAB-1DD65A3CD0EF}" destId="{92D2C70A-5F41-4AF2-8C68-2CFC07CE28C0}" srcOrd="3" destOrd="0" presId="urn:microsoft.com/office/officeart/2005/8/layout/chevron1"/>
    <dgm:cxn modelId="{75B95B4A-D93B-4FB4-94F0-FE44AB3E919D}" type="presParOf" srcId="{F7F66CE8-90F3-49F3-8AAB-1DD65A3CD0EF}" destId="{763A42FB-9C09-44AE-870E-FFC55B0ED271}" srcOrd="4" destOrd="0" presId="urn:microsoft.com/office/officeart/2005/8/layout/chevron1"/>
    <dgm:cxn modelId="{C4946579-096B-4538-A2E4-3F879FF914BF}" type="presParOf" srcId="{F7F66CE8-90F3-49F3-8AAB-1DD65A3CD0EF}" destId="{5F271CD4-6D72-42D1-897C-37A312C7F96B}" srcOrd="5" destOrd="0" presId="urn:microsoft.com/office/officeart/2005/8/layout/chevron1"/>
    <dgm:cxn modelId="{7891119B-7595-48FA-9EED-ECFEF8457869}" type="presParOf" srcId="{F7F66CE8-90F3-49F3-8AAB-1DD65A3CD0EF}" destId="{BAA1444E-B65E-4C91-BDE6-6558271A7F17}" srcOrd="6"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F631D1-20CC-484B-BEC9-32BC5E3B76EF}" type="doc">
      <dgm:prSet loTypeId="urn:microsoft.com/office/officeart/2005/8/layout/chevron1" loCatId="process" qsTypeId="urn:microsoft.com/office/officeart/2005/8/quickstyle/simple1" qsCatId="simple" csTypeId="urn:microsoft.com/office/officeart/2005/8/colors/colorful3" csCatId="colorful" phldr="1"/>
      <dgm:spPr/>
    </dgm:pt>
    <dgm:pt modelId="{9207E43D-0001-41D4-91BD-FE2AA1BC28C9}">
      <dgm:prSet phldrT="[Text]"/>
      <dgm:spPr/>
      <dgm:t>
        <a:bodyPr/>
        <a:lstStyle/>
        <a:p>
          <a:r>
            <a:rPr lang="en-US" dirty="0"/>
            <a:t>Normal Stress</a:t>
          </a:r>
        </a:p>
      </dgm:t>
    </dgm:pt>
    <dgm:pt modelId="{1E98F60F-7285-4958-9D61-67C6A67F9A18}" type="parTrans" cxnId="{5DC1715C-F4F4-430C-B76A-C1282776FA93}">
      <dgm:prSet/>
      <dgm:spPr/>
      <dgm:t>
        <a:bodyPr/>
        <a:lstStyle/>
        <a:p>
          <a:endParaRPr lang="en-US"/>
        </a:p>
      </dgm:t>
    </dgm:pt>
    <dgm:pt modelId="{626C686B-E62F-4E7A-A8D3-65267AD1C442}" type="sibTrans" cxnId="{5DC1715C-F4F4-430C-B76A-C1282776FA93}">
      <dgm:prSet/>
      <dgm:spPr/>
      <dgm:t>
        <a:bodyPr/>
        <a:lstStyle/>
        <a:p>
          <a:endParaRPr lang="en-US"/>
        </a:p>
      </dgm:t>
    </dgm:pt>
    <dgm:pt modelId="{4290A4D2-6498-49EA-A213-00B492A7AB21}">
      <dgm:prSet phldrT="[Text]"/>
      <dgm:spPr/>
      <dgm:t>
        <a:bodyPr/>
        <a:lstStyle/>
        <a:p>
          <a:r>
            <a:rPr lang="en-US" dirty="0"/>
            <a:t>Tolerable Stress</a:t>
          </a:r>
        </a:p>
      </dgm:t>
    </dgm:pt>
    <dgm:pt modelId="{9D930EFD-988C-4008-B1A6-6E1632B351EF}" type="parTrans" cxnId="{D5864D50-6944-4E44-AFEC-DD840BAF267A}">
      <dgm:prSet/>
      <dgm:spPr/>
      <dgm:t>
        <a:bodyPr/>
        <a:lstStyle/>
        <a:p>
          <a:endParaRPr lang="en-US"/>
        </a:p>
      </dgm:t>
    </dgm:pt>
    <dgm:pt modelId="{466733D5-7262-42F9-BCFF-3C45C28D2495}" type="sibTrans" cxnId="{D5864D50-6944-4E44-AFEC-DD840BAF267A}">
      <dgm:prSet/>
      <dgm:spPr/>
      <dgm:t>
        <a:bodyPr/>
        <a:lstStyle/>
        <a:p>
          <a:endParaRPr lang="en-US"/>
        </a:p>
      </dgm:t>
    </dgm:pt>
    <dgm:pt modelId="{067A3002-DD10-475C-A58C-CC53916F6AC3}">
      <dgm:prSet phldrT="[Text]"/>
      <dgm:spPr/>
      <dgm:t>
        <a:bodyPr/>
        <a:lstStyle/>
        <a:p>
          <a:r>
            <a:rPr lang="en-US" dirty="0"/>
            <a:t>Toxic Stress</a:t>
          </a:r>
        </a:p>
      </dgm:t>
    </dgm:pt>
    <dgm:pt modelId="{577749F4-4FCA-4781-A9DB-491E4BDDE72D}" type="parTrans" cxnId="{16F59859-9477-4716-9557-C4149388BA7C}">
      <dgm:prSet/>
      <dgm:spPr/>
      <dgm:t>
        <a:bodyPr/>
        <a:lstStyle/>
        <a:p>
          <a:endParaRPr lang="en-US"/>
        </a:p>
      </dgm:t>
    </dgm:pt>
    <dgm:pt modelId="{1A272BD5-8524-4FF3-8A4A-F4C6BECDDD29}" type="sibTrans" cxnId="{16F59859-9477-4716-9557-C4149388BA7C}">
      <dgm:prSet/>
      <dgm:spPr/>
      <dgm:t>
        <a:bodyPr/>
        <a:lstStyle/>
        <a:p>
          <a:endParaRPr lang="en-US"/>
        </a:p>
      </dgm:t>
    </dgm:pt>
    <dgm:pt modelId="{007DB5EF-2B47-46B8-BA3E-B92BA2ABDC1C}" type="pres">
      <dgm:prSet presAssocID="{CBF631D1-20CC-484B-BEC9-32BC5E3B76EF}" presName="Name0" presStyleCnt="0">
        <dgm:presLayoutVars>
          <dgm:dir/>
          <dgm:animLvl val="lvl"/>
          <dgm:resizeHandles val="exact"/>
        </dgm:presLayoutVars>
      </dgm:prSet>
      <dgm:spPr/>
    </dgm:pt>
    <dgm:pt modelId="{9FD99015-6E98-4E16-B3D4-4B67BE1D6A98}" type="pres">
      <dgm:prSet presAssocID="{9207E43D-0001-41D4-91BD-FE2AA1BC28C9}" presName="parTxOnly" presStyleLbl="node1" presStyleIdx="0" presStyleCnt="3">
        <dgm:presLayoutVars>
          <dgm:chMax val="0"/>
          <dgm:chPref val="0"/>
          <dgm:bulletEnabled val="1"/>
        </dgm:presLayoutVars>
      </dgm:prSet>
      <dgm:spPr/>
    </dgm:pt>
    <dgm:pt modelId="{61394CE5-24F8-457C-981F-10E5DD97EAD2}" type="pres">
      <dgm:prSet presAssocID="{626C686B-E62F-4E7A-A8D3-65267AD1C442}" presName="parTxOnlySpace" presStyleCnt="0"/>
      <dgm:spPr/>
    </dgm:pt>
    <dgm:pt modelId="{8AD3DB4A-ABD7-4295-BEF1-7296107D286D}" type="pres">
      <dgm:prSet presAssocID="{4290A4D2-6498-49EA-A213-00B492A7AB21}" presName="parTxOnly" presStyleLbl="node1" presStyleIdx="1" presStyleCnt="3">
        <dgm:presLayoutVars>
          <dgm:chMax val="0"/>
          <dgm:chPref val="0"/>
          <dgm:bulletEnabled val="1"/>
        </dgm:presLayoutVars>
      </dgm:prSet>
      <dgm:spPr/>
    </dgm:pt>
    <dgm:pt modelId="{4607C9D1-640B-4D57-9C6A-3BF8E77D9580}" type="pres">
      <dgm:prSet presAssocID="{466733D5-7262-42F9-BCFF-3C45C28D2495}" presName="parTxOnlySpace" presStyleCnt="0"/>
      <dgm:spPr/>
    </dgm:pt>
    <dgm:pt modelId="{BA02FB76-9181-4AC4-B00D-0B5D7E7182C1}" type="pres">
      <dgm:prSet presAssocID="{067A3002-DD10-475C-A58C-CC53916F6AC3}" presName="parTxOnly" presStyleLbl="node1" presStyleIdx="2" presStyleCnt="3">
        <dgm:presLayoutVars>
          <dgm:chMax val="0"/>
          <dgm:chPref val="0"/>
          <dgm:bulletEnabled val="1"/>
        </dgm:presLayoutVars>
      </dgm:prSet>
      <dgm:spPr/>
    </dgm:pt>
  </dgm:ptLst>
  <dgm:cxnLst>
    <dgm:cxn modelId="{13783719-CC00-4DE4-AC76-33C9570E96E1}" type="presOf" srcId="{4290A4D2-6498-49EA-A213-00B492A7AB21}" destId="{8AD3DB4A-ABD7-4295-BEF1-7296107D286D}" srcOrd="0" destOrd="0" presId="urn:microsoft.com/office/officeart/2005/8/layout/chevron1"/>
    <dgm:cxn modelId="{5DC1715C-F4F4-430C-B76A-C1282776FA93}" srcId="{CBF631D1-20CC-484B-BEC9-32BC5E3B76EF}" destId="{9207E43D-0001-41D4-91BD-FE2AA1BC28C9}" srcOrd="0" destOrd="0" parTransId="{1E98F60F-7285-4958-9D61-67C6A67F9A18}" sibTransId="{626C686B-E62F-4E7A-A8D3-65267AD1C442}"/>
    <dgm:cxn modelId="{B089AF6B-75B3-4209-9F6D-989151A55522}" type="presOf" srcId="{CBF631D1-20CC-484B-BEC9-32BC5E3B76EF}" destId="{007DB5EF-2B47-46B8-BA3E-B92BA2ABDC1C}" srcOrd="0" destOrd="0" presId="urn:microsoft.com/office/officeart/2005/8/layout/chevron1"/>
    <dgm:cxn modelId="{D5864D50-6944-4E44-AFEC-DD840BAF267A}" srcId="{CBF631D1-20CC-484B-BEC9-32BC5E3B76EF}" destId="{4290A4D2-6498-49EA-A213-00B492A7AB21}" srcOrd="1" destOrd="0" parTransId="{9D930EFD-988C-4008-B1A6-6E1632B351EF}" sibTransId="{466733D5-7262-42F9-BCFF-3C45C28D2495}"/>
    <dgm:cxn modelId="{16F59859-9477-4716-9557-C4149388BA7C}" srcId="{CBF631D1-20CC-484B-BEC9-32BC5E3B76EF}" destId="{067A3002-DD10-475C-A58C-CC53916F6AC3}" srcOrd="2" destOrd="0" parTransId="{577749F4-4FCA-4781-A9DB-491E4BDDE72D}" sibTransId="{1A272BD5-8524-4FF3-8A4A-F4C6BECDDD29}"/>
    <dgm:cxn modelId="{83C58288-F5B7-4429-A326-61C3CF2700BB}" type="presOf" srcId="{9207E43D-0001-41D4-91BD-FE2AA1BC28C9}" destId="{9FD99015-6E98-4E16-B3D4-4B67BE1D6A98}" srcOrd="0" destOrd="0" presId="urn:microsoft.com/office/officeart/2005/8/layout/chevron1"/>
    <dgm:cxn modelId="{8C3678C8-66CE-4DCF-A02B-9320080EE550}" type="presOf" srcId="{067A3002-DD10-475C-A58C-CC53916F6AC3}" destId="{BA02FB76-9181-4AC4-B00D-0B5D7E7182C1}" srcOrd="0" destOrd="0" presId="urn:microsoft.com/office/officeart/2005/8/layout/chevron1"/>
    <dgm:cxn modelId="{ED7B0471-38F1-4CD2-9BBB-86264A5F6ED4}" type="presParOf" srcId="{007DB5EF-2B47-46B8-BA3E-B92BA2ABDC1C}" destId="{9FD99015-6E98-4E16-B3D4-4B67BE1D6A98}" srcOrd="0" destOrd="0" presId="urn:microsoft.com/office/officeart/2005/8/layout/chevron1"/>
    <dgm:cxn modelId="{41977985-F1BE-48F7-94C7-A626B23B7C81}" type="presParOf" srcId="{007DB5EF-2B47-46B8-BA3E-B92BA2ABDC1C}" destId="{61394CE5-24F8-457C-981F-10E5DD97EAD2}" srcOrd="1" destOrd="0" presId="urn:microsoft.com/office/officeart/2005/8/layout/chevron1"/>
    <dgm:cxn modelId="{4FA924FE-AC9F-49E0-A334-0A98C472B273}" type="presParOf" srcId="{007DB5EF-2B47-46B8-BA3E-B92BA2ABDC1C}" destId="{8AD3DB4A-ABD7-4295-BEF1-7296107D286D}" srcOrd="2" destOrd="0" presId="urn:microsoft.com/office/officeart/2005/8/layout/chevron1"/>
    <dgm:cxn modelId="{DF85FAE3-62C2-44B0-B69D-B81DC6EF2537}" type="presParOf" srcId="{007DB5EF-2B47-46B8-BA3E-B92BA2ABDC1C}" destId="{4607C9D1-640B-4D57-9C6A-3BF8E77D9580}" srcOrd="3" destOrd="0" presId="urn:microsoft.com/office/officeart/2005/8/layout/chevron1"/>
    <dgm:cxn modelId="{AA40931B-CDA4-42A2-907F-10A03976C659}" type="presParOf" srcId="{007DB5EF-2B47-46B8-BA3E-B92BA2ABDC1C}" destId="{BA02FB76-9181-4AC4-B00D-0B5D7E7182C1}"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21E73-2324-43A7-8CD4-1F323A747B87}">
      <dsp:nvSpPr>
        <dsp:cNvPr id="0" name=""/>
        <dsp:cNvSpPr/>
      </dsp:nvSpPr>
      <dsp:spPr>
        <a:xfrm>
          <a:off x="0" y="458439"/>
          <a:ext cx="9610556" cy="604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1ED4F0-5774-4902-95B9-AB8119CA308E}">
      <dsp:nvSpPr>
        <dsp:cNvPr id="0" name=""/>
        <dsp:cNvSpPr/>
      </dsp:nvSpPr>
      <dsp:spPr>
        <a:xfrm>
          <a:off x="509128" y="409865"/>
          <a:ext cx="7801551" cy="708480"/>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79" tIns="0" rIns="254279" bIns="0" numCol="1" spcCol="1270" anchor="ctr" anchorCtr="0">
          <a:noAutofit/>
        </a:bodyPr>
        <a:lstStyle/>
        <a:p>
          <a:pPr marL="0" lvl="0" indent="0" algn="l" defTabSz="1066800">
            <a:lnSpc>
              <a:spcPct val="90000"/>
            </a:lnSpc>
            <a:spcBef>
              <a:spcPct val="0"/>
            </a:spcBef>
            <a:spcAft>
              <a:spcPct val="35000"/>
            </a:spcAft>
            <a:buNone/>
          </a:pPr>
          <a:r>
            <a:rPr lang="en-US" sz="2400" kern="1200" dirty="0"/>
            <a:t>Six Principles of Trauma-Informed Systems</a:t>
          </a:r>
        </a:p>
      </dsp:txBody>
      <dsp:txXfrm>
        <a:off x="543713" y="444450"/>
        <a:ext cx="7732381" cy="639310"/>
      </dsp:txXfrm>
    </dsp:sp>
    <dsp:sp modelId="{EF0C4670-1493-42C7-B981-E2C257D7009A}">
      <dsp:nvSpPr>
        <dsp:cNvPr id="0" name=""/>
        <dsp:cNvSpPr/>
      </dsp:nvSpPr>
      <dsp:spPr>
        <a:xfrm>
          <a:off x="0" y="1547079"/>
          <a:ext cx="9610556" cy="604800"/>
        </a:xfrm>
        <a:prstGeom prst="rect">
          <a:avLst/>
        </a:prstGeom>
        <a:solidFill>
          <a:schemeClr val="lt1">
            <a:alpha val="90000"/>
            <a:hueOff val="0"/>
            <a:satOff val="0"/>
            <a:lumOff val="0"/>
            <a:alphaOff val="0"/>
          </a:schemeClr>
        </a:solidFill>
        <a:ln w="19050"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345710-3812-4846-8520-DE41612D3C8E}">
      <dsp:nvSpPr>
        <dsp:cNvPr id="0" name=""/>
        <dsp:cNvSpPr/>
      </dsp:nvSpPr>
      <dsp:spPr>
        <a:xfrm>
          <a:off x="508018" y="1442223"/>
          <a:ext cx="7803771" cy="708480"/>
        </a:xfrm>
        <a:prstGeom prst="round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79" tIns="0" rIns="254279" bIns="0" numCol="1" spcCol="1270" anchor="ctr" anchorCtr="0">
          <a:noAutofit/>
        </a:bodyPr>
        <a:lstStyle/>
        <a:p>
          <a:pPr marL="0" lvl="0" indent="0" algn="l" defTabSz="1066800">
            <a:lnSpc>
              <a:spcPct val="90000"/>
            </a:lnSpc>
            <a:spcBef>
              <a:spcPct val="0"/>
            </a:spcBef>
            <a:spcAft>
              <a:spcPct val="35000"/>
            </a:spcAft>
            <a:buNone/>
          </a:pPr>
          <a:r>
            <a:rPr lang="en-US" sz="2400" kern="1200" dirty="0"/>
            <a:t>Three Core Principles of Child Development from a Trauma-Informed Perspective</a:t>
          </a:r>
        </a:p>
      </dsp:txBody>
      <dsp:txXfrm>
        <a:off x="542603" y="1476808"/>
        <a:ext cx="7734601" cy="639310"/>
      </dsp:txXfrm>
    </dsp:sp>
    <dsp:sp modelId="{AB1C30DF-A8FB-4FED-918F-91D35F5E8689}">
      <dsp:nvSpPr>
        <dsp:cNvPr id="0" name=""/>
        <dsp:cNvSpPr/>
      </dsp:nvSpPr>
      <dsp:spPr>
        <a:xfrm>
          <a:off x="0" y="2635719"/>
          <a:ext cx="9610556" cy="604800"/>
        </a:xfrm>
        <a:prstGeom prst="rect">
          <a:avLst/>
        </a:prstGeom>
        <a:solidFill>
          <a:schemeClr val="lt1">
            <a:alpha val="90000"/>
            <a:hueOff val="0"/>
            <a:satOff val="0"/>
            <a:lumOff val="0"/>
            <a:alphaOff val="0"/>
          </a:schemeClr>
        </a:solidFill>
        <a:ln w="19050"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B3D4B7-9C29-4FD5-B8AC-C6B3B2BF9D96}">
      <dsp:nvSpPr>
        <dsp:cNvPr id="0" name=""/>
        <dsp:cNvSpPr/>
      </dsp:nvSpPr>
      <dsp:spPr>
        <a:xfrm>
          <a:off x="505966" y="2530863"/>
          <a:ext cx="7807875" cy="708480"/>
        </a:xfrm>
        <a:prstGeom prst="round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79" tIns="0" rIns="254279" bIns="0" numCol="1" spcCol="1270" anchor="ctr" anchorCtr="0">
          <a:noAutofit/>
        </a:bodyPr>
        <a:lstStyle/>
        <a:p>
          <a:pPr marL="0" lvl="0" indent="0" algn="l" defTabSz="1066800">
            <a:lnSpc>
              <a:spcPct val="90000"/>
            </a:lnSpc>
            <a:spcBef>
              <a:spcPct val="0"/>
            </a:spcBef>
            <a:spcAft>
              <a:spcPct val="35000"/>
            </a:spcAft>
            <a:buNone/>
          </a:pPr>
          <a:r>
            <a:rPr lang="en-US" sz="2400" kern="1200" dirty="0"/>
            <a:t>Traumatic Stress Assessment Tools</a:t>
          </a:r>
        </a:p>
      </dsp:txBody>
      <dsp:txXfrm>
        <a:off x="540551" y="2565448"/>
        <a:ext cx="7738705" cy="639310"/>
      </dsp:txXfrm>
    </dsp:sp>
    <dsp:sp modelId="{3A1300B5-5B39-4E3C-BB26-0E244F946B03}">
      <dsp:nvSpPr>
        <dsp:cNvPr id="0" name=""/>
        <dsp:cNvSpPr/>
      </dsp:nvSpPr>
      <dsp:spPr>
        <a:xfrm>
          <a:off x="0" y="3724358"/>
          <a:ext cx="9610556" cy="604800"/>
        </a:xfrm>
        <a:prstGeom prst="rect">
          <a:avLst/>
        </a:prstGeom>
        <a:solidFill>
          <a:schemeClr val="lt1">
            <a:alpha val="90000"/>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F70D10-0107-4499-8F9A-9A3C55913BDE}">
      <dsp:nvSpPr>
        <dsp:cNvPr id="0" name=""/>
        <dsp:cNvSpPr/>
      </dsp:nvSpPr>
      <dsp:spPr>
        <a:xfrm>
          <a:off x="518244" y="3628735"/>
          <a:ext cx="7783320" cy="708480"/>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279" tIns="0" rIns="254279" bIns="0" numCol="1" spcCol="1270" anchor="ctr" anchorCtr="0">
          <a:noAutofit/>
        </a:bodyPr>
        <a:lstStyle/>
        <a:p>
          <a:pPr marL="0" lvl="0" indent="0" algn="l" defTabSz="1066800">
            <a:lnSpc>
              <a:spcPct val="90000"/>
            </a:lnSpc>
            <a:spcBef>
              <a:spcPct val="0"/>
            </a:spcBef>
            <a:spcAft>
              <a:spcPct val="35000"/>
            </a:spcAft>
            <a:buNone/>
          </a:pPr>
          <a:r>
            <a:rPr lang="en-US" sz="2400" kern="1200" dirty="0"/>
            <a:t>Trauma-Informed Evidence Based Practices (EBP) for Families with Young Children </a:t>
          </a:r>
        </a:p>
      </dsp:txBody>
      <dsp:txXfrm>
        <a:off x="552829" y="3663320"/>
        <a:ext cx="7714150"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5F3D6-17BA-4E72-BE5D-8191BF3894BD}">
      <dsp:nvSpPr>
        <dsp:cNvPr id="0" name=""/>
        <dsp:cNvSpPr/>
      </dsp:nvSpPr>
      <dsp:spPr>
        <a:xfrm>
          <a:off x="4720229" y="3153803"/>
          <a:ext cx="2717999" cy="2918590"/>
        </a:xfrm>
        <a:prstGeom prst="gear9">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Resilience</a:t>
          </a:r>
        </a:p>
      </dsp:txBody>
      <dsp:txXfrm>
        <a:off x="5266668" y="3824142"/>
        <a:ext cx="1625121" cy="1525992"/>
      </dsp:txXfrm>
    </dsp:sp>
    <dsp:sp modelId="{0C8056E6-2F23-461A-A2BD-90B67B7E8C00}">
      <dsp:nvSpPr>
        <dsp:cNvPr id="0" name=""/>
        <dsp:cNvSpPr/>
      </dsp:nvSpPr>
      <dsp:spPr>
        <a:xfrm>
          <a:off x="1997440" y="2009239"/>
          <a:ext cx="3099894" cy="2987677"/>
        </a:xfrm>
        <a:prstGeom prst="gear6">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Regulation</a:t>
          </a:r>
        </a:p>
      </dsp:txBody>
      <dsp:txXfrm>
        <a:off x="2765909" y="2765942"/>
        <a:ext cx="1562956" cy="1474271"/>
      </dsp:txXfrm>
    </dsp:sp>
    <dsp:sp modelId="{C05ACBCE-14DE-4092-B6D6-4109E01CC060}">
      <dsp:nvSpPr>
        <dsp:cNvPr id="0" name=""/>
        <dsp:cNvSpPr/>
      </dsp:nvSpPr>
      <dsp:spPr>
        <a:xfrm rot="20700000">
          <a:off x="3815777" y="300221"/>
          <a:ext cx="2695720" cy="2854404"/>
        </a:xfrm>
        <a:prstGeom prst="gear6">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Relation-ships</a:t>
          </a:r>
        </a:p>
      </dsp:txBody>
      <dsp:txXfrm rot="-20700000">
        <a:off x="4397616" y="935687"/>
        <a:ext cx="1532043" cy="1583471"/>
      </dsp:txXfrm>
    </dsp:sp>
    <dsp:sp modelId="{14CD6BBC-E25B-4234-A52E-F4CAD8DFF935}">
      <dsp:nvSpPr>
        <dsp:cNvPr id="0" name=""/>
        <dsp:cNvSpPr/>
      </dsp:nvSpPr>
      <dsp:spPr>
        <a:xfrm rot="280881">
          <a:off x="3863476" y="2532805"/>
          <a:ext cx="4498898" cy="4498898"/>
        </a:xfrm>
        <a:prstGeom prst="circularArrow">
          <a:avLst>
            <a:gd name="adj1" fmla="val 4687"/>
            <a:gd name="adj2" fmla="val 299029"/>
            <a:gd name="adj3" fmla="val 2551859"/>
            <a:gd name="adj4" fmla="val 15786422"/>
            <a:gd name="adj5" fmla="val 5469"/>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E4FAA-7F51-43D7-9D5B-B4222A4AD06B}">
      <dsp:nvSpPr>
        <dsp:cNvPr id="0" name=""/>
        <dsp:cNvSpPr/>
      </dsp:nvSpPr>
      <dsp:spPr>
        <a:xfrm>
          <a:off x="1717732" y="1542079"/>
          <a:ext cx="3268731" cy="3268731"/>
        </a:xfrm>
        <a:prstGeom prst="leftCircularArrow">
          <a:avLst>
            <a:gd name="adj1" fmla="val 6452"/>
            <a:gd name="adj2" fmla="val 429999"/>
            <a:gd name="adj3" fmla="val 10489124"/>
            <a:gd name="adj4" fmla="val 14837806"/>
            <a:gd name="adj5" fmla="val 752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9F8FB0-F094-4870-9BAE-CFDB642BA015}">
      <dsp:nvSpPr>
        <dsp:cNvPr id="0" name=""/>
        <dsp:cNvSpPr/>
      </dsp:nvSpPr>
      <dsp:spPr>
        <a:xfrm>
          <a:off x="3367385" y="-110769"/>
          <a:ext cx="3524350" cy="3524350"/>
        </a:xfrm>
        <a:prstGeom prst="circularArrow">
          <a:avLst>
            <a:gd name="adj1" fmla="val 5984"/>
            <a:gd name="adj2" fmla="val 394124"/>
            <a:gd name="adj3" fmla="val 13313824"/>
            <a:gd name="adj4" fmla="val 10508221"/>
            <a:gd name="adj5" fmla="val 6981"/>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F7B2A-0271-4E84-9E43-1CFB3158D67D}">
      <dsp:nvSpPr>
        <dsp:cNvPr id="0" name=""/>
        <dsp:cNvSpPr/>
      </dsp:nvSpPr>
      <dsp:spPr>
        <a:xfrm>
          <a:off x="0" y="558805"/>
          <a:ext cx="3015008" cy="180900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Safety</a:t>
          </a:r>
        </a:p>
      </dsp:txBody>
      <dsp:txXfrm>
        <a:off x="0" y="558805"/>
        <a:ext cx="3015008" cy="1809005"/>
      </dsp:txXfrm>
    </dsp:sp>
    <dsp:sp modelId="{582DC885-416D-4A9C-8BBC-92215E281847}">
      <dsp:nvSpPr>
        <dsp:cNvPr id="0" name=""/>
        <dsp:cNvSpPr/>
      </dsp:nvSpPr>
      <dsp:spPr>
        <a:xfrm>
          <a:off x="3380065" y="553378"/>
          <a:ext cx="3015008" cy="1809005"/>
        </a:xfrm>
        <a:prstGeom prst="rect">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Trustworthiness &amp; Transparency</a:t>
          </a:r>
        </a:p>
      </dsp:txBody>
      <dsp:txXfrm>
        <a:off x="3380065" y="553378"/>
        <a:ext cx="3015008" cy="1809005"/>
      </dsp:txXfrm>
    </dsp:sp>
    <dsp:sp modelId="{9691FB11-3FDC-4470-B133-87D0BC095A17}">
      <dsp:nvSpPr>
        <dsp:cNvPr id="0" name=""/>
        <dsp:cNvSpPr/>
      </dsp:nvSpPr>
      <dsp:spPr>
        <a:xfrm>
          <a:off x="6633018" y="558805"/>
          <a:ext cx="3015008" cy="1809005"/>
        </a:xfrm>
        <a:prstGeom prst="rect">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Peer Support </a:t>
          </a:r>
        </a:p>
      </dsp:txBody>
      <dsp:txXfrm>
        <a:off x="6633018" y="558805"/>
        <a:ext cx="3015008" cy="1809005"/>
      </dsp:txXfrm>
    </dsp:sp>
    <dsp:sp modelId="{FE3862EF-3655-4353-96D9-1292DE7E6D6A}">
      <dsp:nvSpPr>
        <dsp:cNvPr id="0" name=""/>
        <dsp:cNvSpPr/>
      </dsp:nvSpPr>
      <dsp:spPr>
        <a:xfrm>
          <a:off x="0" y="2669311"/>
          <a:ext cx="3015008" cy="1809005"/>
        </a:xfrm>
        <a:prstGeom prst="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Collaboration &amp; Mutuality</a:t>
          </a:r>
        </a:p>
      </dsp:txBody>
      <dsp:txXfrm>
        <a:off x="0" y="2669311"/>
        <a:ext cx="3015008" cy="1809005"/>
      </dsp:txXfrm>
    </dsp:sp>
    <dsp:sp modelId="{0BBF462F-DAB9-4F1C-AA2B-3CBA3BA18968}">
      <dsp:nvSpPr>
        <dsp:cNvPr id="0" name=""/>
        <dsp:cNvSpPr/>
      </dsp:nvSpPr>
      <dsp:spPr>
        <a:xfrm>
          <a:off x="3316509" y="2669311"/>
          <a:ext cx="3015008" cy="1809005"/>
        </a:xfrm>
        <a:prstGeom prst="rect">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Empowerment, Voice &amp; Choice </a:t>
          </a:r>
        </a:p>
      </dsp:txBody>
      <dsp:txXfrm>
        <a:off x="3316509" y="2669311"/>
        <a:ext cx="3015008" cy="1809005"/>
      </dsp:txXfrm>
    </dsp:sp>
    <dsp:sp modelId="{68258CA4-49C2-449E-AC92-E601AC71C019}">
      <dsp:nvSpPr>
        <dsp:cNvPr id="0" name=""/>
        <dsp:cNvSpPr/>
      </dsp:nvSpPr>
      <dsp:spPr>
        <a:xfrm>
          <a:off x="6633018" y="2669311"/>
          <a:ext cx="3015008" cy="1809005"/>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Cultural, Historic &amp; Gender Issues</a:t>
          </a:r>
        </a:p>
      </dsp:txBody>
      <dsp:txXfrm>
        <a:off x="6633018" y="2669311"/>
        <a:ext cx="3015008" cy="18090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82F37-64CB-4EC6-8D25-BDB81267F9A2}">
      <dsp:nvSpPr>
        <dsp:cNvPr id="0" name=""/>
        <dsp:cNvSpPr/>
      </dsp:nvSpPr>
      <dsp:spPr>
        <a:xfrm>
          <a:off x="5118" y="541213"/>
          <a:ext cx="2979435" cy="1191774"/>
        </a:xfrm>
        <a:prstGeom prst="chevron">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Outreach</a:t>
          </a:r>
          <a:endParaRPr lang="en-US" sz="2500" kern="1200" dirty="0"/>
        </a:p>
      </dsp:txBody>
      <dsp:txXfrm>
        <a:off x="601005" y="541213"/>
        <a:ext cx="1787661" cy="1191774"/>
      </dsp:txXfrm>
    </dsp:sp>
    <dsp:sp modelId="{31165402-0B26-4C6F-9EF7-0B61972C1BC9}">
      <dsp:nvSpPr>
        <dsp:cNvPr id="0" name=""/>
        <dsp:cNvSpPr/>
      </dsp:nvSpPr>
      <dsp:spPr>
        <a:xfrm>
          <a:off x="2686610" y="541213"/>
          <a:ext cx="2979435" cy="1191774"/>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Prevention &amp; Promotion </a:t>
          </a:r>
          <a:endParaRPr lang="en-US" sz="2500" kern="1200" dirty="0"/>
        </a:p>
      </dsp:txBody>
      <dsp:txXfrm>
        <a:off x="3282497" y="541213"/>
        <a:ext cx="1787661" cy="1191774"/>
      </dsp:txXfrm>
    </dsp:sp>
    <dsp:sp modelId="{763A42FB-9C09-44AE-870E-FFC55B0ED271}">
      <dsp:nvSpPr>
        <dsp:cNvPr id="0" name=""/>
        <dsp:cNvSpPr/>
      </dsp:nvSpPr>
      <dsp:spPr>
        <a:xfrm>
          <a:off x="5368102" y="541213"/>
          <a:ext cx="2979435" cy="1191774"/>
        </a:xfrm>
        <a:prstGeom prst="chevron">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Triage &amp; Referral</a:t>
          </a:r>
          <a:endParaRPr lang="en-US" sz="2500" kern="1200" dirty="0"/>
        </a:p>
      </dsp:txBody>
      <dsp:txXfrm>
        <a:off x="5963989" y="541213"/>
        <a:ext cx="1787661" cy="1191774"/>
      </dsp:txXfrm>
    </dsp:sp>
    <dsp:sp modelId="{BAA1444E-B65E-4C91-BDE6-6558271A7F17}">
      <dsp:nvSpPr>
        <dsp:cNvPr id="0" name=""/>
        <dsp:cNvSpPr/>
      </dsp:nvSpPr>
      <dsp:spPr>
        <a:xfrm>
          <a:off x="8049594" y="541213"/>
          <a:ext cx="2979435" cy="1191774"/>
        </a:xfrm>
        <a:prstGeom prst="chevron">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en-US" sz="2500" kern="1200"/>
            <a:t>Intake &amp; Assessment</a:t>
          </a:r>
          <a:endParaRPr lang="en-US" sz="2500" kern="1200" dirty="0"/>
        </a:p>
      </dsp:txBody>
      <dsp:txXfrm>
        <a:off x="8645481" y="541213"/>
        <a:ext cx="1787661" cy="11917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82F37-64CB-4EC6-8D25-BDB81267F9A2}">
      <dsp:nvSpPr>
        <dsp:cNvPr id="0" name=""/>
        <dsp:cNvSpPr/>
      </dsp:nvSpPr>
      <dsp:spPr>
        <a:xfrm rot="10800000">
          <a:off x="8054713" y="532108"/>
          <a:ext cx="2979435" cy="1191774"/>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38" tIns="33338" rIns="100013" bIns="33338" numCol="1" spcCol="1270" anchor="ctr" anchorCtr="0">
          <a:noAutofit/>
        </a:bodyPr>
        <a:lstStyle/>
        <a:p>
          <a:pPr marL="0" lvl="0" indent="0" algn="ctr" defTabSz="1111250">
            <a:lnSpc>
              <a:spcPct val="90000"/>
            </a:lnSpc>
            <a:spcBef>
              <a:spcPct val="0"/>
            </a:spcBef>
            <a:spcAft>
              <a:spcPct val="35000"/>
            </a:spcAft>
            <a:buNone/>
          </a:pPr>
          <a:r>
            <a:rPr lang="en-US" sz="2500" kern="1200"/>
            <a:t>Service Planning</a:t>
          </a:r>
          <a:endParaRPr lang="en-US" sz="2500" kern="1200" dirty="0"/>
        </a:p>
      </dsp:txBody>
      <dsp:txXfrm rot="10800000">
        <a:off x="8650600" y="532108"/>
        <a:ext cx="1787661" cy="1191774"/>
      </dsp:txXfrm>
    </dsp:sp>
    <dsp:sp modelId="{31165402-0B26-4C6F-9EF7-0B61972C1BC9}">
      <dsp:nvSpPr>
        <dsp:cNvPr id="0" name=""/>
        <dsp:cNvSpPr/>
      </dsp:nvSpPr>
      <dsp:spPr>
        <a:xfrm rot="10800000">
          <a:off x="5368102" y="541213"/>
          <a:ext cx="2979435" cy="1191774"/>
        </a:xfrm>
        <a:prstGeom prst="chevron">
          <a:avLst/>
        </a:prstGeom>
        <a:solidFill>
          <a:schemeClr val="accent3">
            <a:hueOff val="-93612"/>
            <a:satOff val="-2531"/>
            <a:lumOff val="-522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38" tIns="33338" rIns="100013" bIns="33338" numCol="1" spcCol="1270" anchor="ctr" anchorCtr="0">
          <a:noAutofit/>
        </a:bodyPr>
        <a:lstStyle/>
        <a:p>
          <a:pPr marL="0" lvl="0" indent="0" algn="ctr" defTabSz="1111250">
            <a:lnSpc>
              <a:spcPct val="90000"/>
            </a:lnSpc>
            <a:spcBef>
              <a:spcPct val="0"/>
            </a:spcBef>
            <a:spcAft>
              <a:spcPct val="35000"/>
            </a:spcAft>
            <a:buNone/>
          </a:pPr>
          <a:r>
            <a:rPr lang="en-US" sz="2500" kern="1200"/>
            <a:t>Service Delivery</a:t>
          </a:r>
          <a:endParaRPr lang="en-US" sz="2500" kern="1200" dirty="0"/>
        </a:p>
      </dsp:txBody>
      <dsp:txXfrm rot="10800000">
        <a:off x="5963989" y="541213"/>
        <a:ext cx="1787661" cy="1191774"/>
      </dsp:txXfrm>
    </dsp:sp>
    <dsp:sp modelId="{763A42FB-9C09-44AE-870E-FFC55B0ED271}">
      <dsp:nvSpPr>
        <dsp:cNvPr id="0" name=""/>
        <dsp:cNvSpPr/>
      </dsp:nvSpPr>
      <dsp:spPr>
        <a:xfrm rot="10800000">
          <a:off x="2686610" y="541213"/>
          <a:ext cx="2979435" cy="1191774"/>
        </a:xfrm>
        <a:prstGeom prst="chevron">
          <a:avLst/>
        </a:prstGeom>
        <a:solidFill>
          <a:schemeClr val="accent3">
            <a:hueOff val="-187225"/>
            <a:satOff val="-5061"/>
            <a:lumOff val="-104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38" tIns="33338" rIns="100013" bIns="33338" numCol="1" spcCol="1270" anchor="ctr" anchorCtr="0">
          <a:noAutofit/>
        </a:bodyPr>
        <a:lstStyle/>
        <a:p>
          <a:pPr marL="0" lvl="0" indent="0" algn="ctr" defTabSz="1111250">
            <a:lnSpc>
              <a:spcPct val="90000"/>
            </a:lnSpc>
            <a:spcBef>
              <a:spcPct val="0"/>
            </a:spcBef>
            <a:spcAft>
              <a:spcPct val="35000"/>
            </a:spcAft>
            <a:buNone/>
          </a:pPr>
          <a:r>
            <a:rPr lang="en-US" sz="2500" kern="1200"/>
            <a:t>Post-Service Planning</a:t>
          </a:r>
          <a:endParaRPr lang="en-US" sz="2500" kern="1200" dirty="0"/>
        </a:p>
      </dsp:txBody>
      <dsp:txXfrm rot="10800000">
        <a:off x="3282497" y="541213"/>
        <a:ext cx="1787661" cy="1191774"/>
      </dsp:txXfrm>
    </dsp:sp>
    <dsp:sp modelId="{BAA1444E-B65E-4C91-BDE6-6558271A7F17}">
      <dsp:nvSpPr>
        <dsp:cNvPr id="0" name=""/>
        <dsp:cNvSpPr/>
      </dsp:nvSpPr>
      <dsp:spPr>
        <a:xfrm rot="10800000">
          <a:off x="5118" y="541213"/>
          <a:ext cx="2979435" cy="1191774"/>
        </a:xfrm>
        <a:prstGeom prst="chevron">
          <a:avLst/>
        </a:prstGeom>
        <a:solidFill>
          <a:schemeClr val="accent3">
            <a:hueOff val="-280837"/>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338" tIns="33338" rIns="100013" bIns="33338" numCol="1" spcCol="1270" anchor="ctr" anchorCtr="0">
          <a:noAutofit/>
        </a:bodyPr>
        <a:lstStyle/>
        <a:p>
          <a:pPr marL="0" lvl="0" indent="0" algn="ctr" defTabSz="1111250">
            <a:lnSpc>
              <a:spcPct val="90000"/>
            </a:lnSpc>
            <a:spcBef>
              <a:spcPct val="0"/>
            </a:spcBef>
            <a:spcAft>
              <a:spcPct val="35000"/>
            </a:spcAft>
            <a:buNone/>
          </a:pPr>
          <a:r>
            <a:rPr lang="en-US" sz="2500" kern="1200"/>
            <a:t>Service Completion</a:t>
          </a:r>
          <a:endParaRPr lang="en-US" sz="2500" kern="1200" dirty="0"/>
        </a:p>
      </dsp:txBody>
      <dsp:txXfrm rot="10800000">
        <a:off x="601005" y="541213"/>
        <a:ext cx="1787661" cy="11917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D99015-6E98-4E16-B3D4-4B67BE1D6A98}">
      <dsp:nvSpPr>
        <dsp:cNvPr id="0" name=""/>
        <dsp:cNvSpPr/>
      </dsp:nvSpPr>
      <dsp:spPr>
        <a:xfrm>
          <a:off x="2575" y="1205023"/>
          <a:ext cx="3137630" cy="1255052"/>
        </a:xfrm>
        <a:prstGeom prst="chevron">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Normal Stress</a:t>
          </a:r>
        </a:p>
      </dsp:txBody>
      <dsp:txXfrm>
        <a:off x="630101" y="1205023"/>
        <a:ext cx="1882578" cy="1255052"/>
      </dsp:txXfrm>
    </dsp:sp>
    <dsp:sp modelId="{8AD3DB4A-ABD7-4295-BEF1-7296107D286D}">
      <dsp:nvSpPr>
        <dsp:cNvPr id="0" name=""/>
        <dsp:cNvSpPr/>
      </dsp:nvSpPr>
      <dsp:spPr>
        <a:xfrm>
          <a:off x="2826442" y="1205023"/>
          <a:ext cx="3137630" cy="1255052"/>
        </a:xfrm>
        <a:prstGeom prst="chevron">
          <a:avLst/>
        </a:prstGeom>
        <a:solidFill>
          <a:schemeClr val="accent3">
            <a:hueOff val="-140419"/>
            <a:satOff val="-3796"/>
            <a:lumOff val="-7844"/>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Tolerable Stress</a:t>
          </a:r>
        </a:p>
      </dsp:txBody>
      <dsp:txXfrm>
        <a:off x="3453968" y="1205023"/>
        <a:ext cx="1882578" cy="1255052"/>
      </dsp:txXfrm>
    </dsp:sp>
    <dsp:sp modelId="{BA02FB76-9181-4AC4-B00D-0B5D7E7182C1}">
      <dsp:nvSpPr>
        <dsp:cNvPr id="0" name=""/>
        <dsp:cNvSpPr/>
      </dsp:nvSpPr>
      <dsp:spPr>
        <a:xfrm>
          <a:off x="5650310" y="1205023"/>
          <a:ext cx="3137630" cy="1255052"/>
        </a:xfrm>
        <a:prstGeom prst="chevron">
          <a:avLst/>
        </a:prstGeom>
        <a:solidFill>
          <a:schemeClr val="accent3">
            <a:hueOff val="-280837"/>
            <a:satOff val="-7592"/>
            <a:lumOff val="-1568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42672" rIns="42672" bIns="42672" numCol="1" spcCol="1270" anchor="ctr" anchorCtr="0">
          <a:noAutofit/>
        </a:bodyPr>
        <a:lstStyle/>
        <a:p>
          <a:pPr marL="0" lvl="0" indent="0" algn="ctr" defTabSz="1422400">
            <a:lnSpc>
              <a:spcPct val="90000"/>
            </a:lnSpc>
            <a:spcBef>
              <a:spcPct val="0"/>
            </a:spcBef>
            <a:spcAft>
              <a:spcPct val="35000"/>
            </a:spcAft>
            <a:buNone/>
          </a:pPr>
          <a:r>
            <a:rPr lang="en-US" sz="3200" kern="1200" dirty="0"/>
            <a:t>Toxic Stress</a:t>
          </a:r>
        </a:p>
      </dsp:txBody>
      <dsp:txXfrm>
        <a:off x="6277836" y="1205023"/>
        <a:ext cx="1882578" cy="12550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EFD47-7E77-44A0-857C-BEAA6C9240E9}" type="datetimeFigureOut">
              <a:rPr lang="en-US" smtClean="0"/>
              <a:t>10/23/2020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A6E05-559D-4495-B86E-65D73636B361}" type="slidenum">
              <a:rPr lang="en-US" smtClean="0"/>
              <a:t>‹#›</a:t>
            </a:fld>
            <a:endParaRPr lang="en-US"/>
          </a:p>
        </p:txBody>
      </p:sp>
    </p:spTree>
    <p:extLst>
      <p:ext uri="{BB962C8B-B14F-4D97-AF65-F5344CB8AC3E}">
        <p14:creationId xmlns:p14="http://schemas.microsoft.com/office/powerpoint/2010/main" val="1761000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3F22CA-6320-4B75-AE8D-9DF2842AD365}" type="slidenum">
              <a:rPr lang="en-US" smtClean="0"/>
              <a:t>1</a:t>
            </a:fld>
            <a:endParaRPr lang="en-US"/>
          </a:p>
        </p:txBody>
      </p:sp>
    </p:spTree>
    <p:extLst>
      <p:ext uri="{BB962C8B-B14F-4D97-AF65-F5344CB8AC3E}">
        <p14:creationId xmlns:p14="http://schemas.microsoft.com/office/powerpoint/2010/main" val="324530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D38A2-C073-4619-952A-1FC435C5CBE7}" type="slidenum">
              <a:rPr lang="en-US" smtClean="0"/>
              <a:t>27</a:t>
            </a:fld>
            <a:endParaRPr lang="en-US" dirty="0"/>
          </a:p>
        </p:txBody>
      </p:sp>
    </p:spTree>
    <p:extLst>
      <p:ext uri="{BB962C8B-B14F-4D97-AF65-F5344CB8AC3E}">
        <p14:creationId xmlns:p14="http://schemas.microsoft.com/office/powerpoint/2010/main" val="2596722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pic>
        <p:nvPicPr>
          <p:cNvPr id="8" name="Picture 7">
            <a:extLst>
              <a:ext uri="{FF2B5EF4-FFF2-40B4-BE49-F238E27FC236}">
                <a16:creationId xmlns:a16="http://schemas.microsoft.com/office/drawing/2014/main" id="{FD2B96E0-3CA3-4410-BCB3-F09035366EED}"/>
              </a:ext>
            </a:extLst>
          </p:cNvPr>
          <p:cNvPicPr>
            <a:picLocks noChangeAspect="1"/>
          </p:cNvPicPr>
          <p:nvPr userDrawn="1"/>
        </p:nvPicPr>
        <p:blipFill>
          <a:blip r:embed="rId2"/>
          <a:stretch>
            <a:fillRect/>
          </a:stretch>
        </p:blipFill>
        <p:spPr>
          <a:xfrm>
            <a:off x="4310088" y="5942843"/>
            <a:ext cx="3468925" cy="713294"/>
          </a:xfrm>
          <a:prstGeom prst="rect">
            <a:avLst/>
          </a:prstGeom>
        </p:spPr>
      </p:pic>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pic>
        <p:nvPicPr>
          <p:cNvPr id="7" name="Picture 6">
            <a:extLst>
              <a:ext uri="{FF2B5EF4-FFF2-40B4-BE49-F238E27FC236}">
                <a16:creationId xmlns:a16="http://schemas.microsoft.com/office/drawing/2014/main" id="{173998D2-26FF-49B7-B3B3-5452A122E518}"/>
              </a:ext>
            </a:extLst>
          </p:cNvPr>
          <p:cNvPicPr>
            <a:picLocks noChangeAspect="1"/>
          </p:cNvPicPr>
          <p:nvPr userDrawn="1"/>
        </p:nvPicPr>
        <p:blipFill>
          <a:blip r:embed="rId3"/>
          <a:stretch>
            <a:fillRect/>
          </a:stretch>
        </p:blipFill>
        <p:spPr>
          <a:xfrm>
            <a:off x="2515757" y="5611304"/>
            <a:ext cx="1085182" cy="1182727"/>
          </a:xfrm>
          <a:prstGeom prst="rect">
            <a:avLst/>
          </a:prstGeom>
        </p:spPr>
      </p:pic>
      <p:pic>
        <p:nvPicPr>
          <p:cNvPr id="9" name="Picture 8">
            <a:extLst>
              <a:ext uri="{FF2B5EF4-FFF2-40B4-BE49-F238E27FC236}">
                <a16:creationId xmlns:a16="http://schemas.microsoft.com/office/drawing/2014/main" id="{6BB3000A-0946-4B67-9DEA-F450755B210E}"/>
              </a:ext>
            </a:extLst>
          </p:cNvPr>
          <p:cNvPicPr>
            <a:picLocks noChangeAspect="1"/>
          </p:cNvPicPr>
          <p:nvPr userDrawn="1"/>
        </p:nvPicPr>
        <p:blipFill>
          <a:blip r:embed="rId4"/>
          <a:stretch>
            <a:fillRect/>
          </a:stretch>
        </p:blipFill>
        <p:spPr>
          <a:xfrm>
            <a:off x="8082470" y="5732513"/>
            <a:ext cx="1853345" cy="1133954"/>
          </a:xfrm>
          <a:prstGeom prst="rect">
            <a:avLst/>
          </a:prstGeom>
        </p:spPr>
      </p:pic>
    </p:spTree>
    <p:extLst>
      <p:ext uri="{BB962C8B-B14F-4D97-AF65-F5344CB8AC3E}">
        <p14:creationId xmlns:p14="http://schemas.microsoft.com/office/powerpoint/2010/main" val="51789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6E6E4-C293-462D-A3C5-3C62B4351E61}"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4076743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5A125E-B73B-4430-85A1-DFC34A117634}"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31937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CEA1DA-5CBD-40E0-A3B8-3AC2F2D54765}"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2459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E5F38C-3E5E-430E-BCBF-7B79C5E39360}"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0856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0EDE06-5E77-4C37-B566-50389702195F}"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2469057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1C11AA-0038-4593-B128-9801B140FC52}"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123331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875E6B-FC13-4B16-A9E0-477F561698B5}"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1701473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468C89-65E8-4469-B1B2-623596987B45}"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pic>
        <p:nvPicPr>
          <p:cNvPr id="7" name="Picture 6">
            <a:extLst>
              <a:ext uri="{FF2B5EF4-FFF2-40B4-BE49-F238E27FC236}">
                <a16:creationId xmlns:a16="http://schemas.microsoft.com/office/drawing/2014/main" id="{9B79FACD-E01A-4663-B62F-0C03C972FCFE}"/>
              </a:ext>
            </a:extLst>
          </p:cNvPr>
          <p:cNvPicPr>
            <a:picLocks noChangeAspect="1"/>
          </p:cNvPicPr>
          <p:nvPr userDrawn="1"/>
        </p:nvPicPr>
        <p:blipFill>
          <a:blip r:embed="rId2"/>
          <a:stretch>
            <a:fillRect/>
          </a:stretch>
        </p:blipFill>
        <p:spPr>
          <a:xfrm>
            <a:off x="606505" y="5632560"/>
            <a:ext cx="1085182" cy="1182727"/>
          </a:xfrm>
          <a:prstGeom prst="rect">
            <a:avLst/>
          </a:prstGeom>
        </p:spPr>
      </p:pic>
      <p:pic>
        <p:nvPicPr>
          <p:cNvPr id="8" name="Picture 7">
            <a:extLst>
              <a:ext uri="{FF2B5EF4-FFF2-40B4-BE49-F238E27FC236}">
                <a16:creationId xmlns:a16="http://schemas.microsoft.com/office/drawing/2014/main" id="{B8F05A12-5920-4878-900F-8F2D71802F87}"/>
              </a:ext>
            </a:extLst>
          </p:cNvPr>
          <p:cNvPicPr>
            <a:picLocks noChangeAspect="1"/>
          </p:cNvPicPr>
          <p:nvPr userDrawn="1"/>
        </p:nvPicPr>
        <p:blipFill>
          <a:blip r:embed="rId3"/>
          <a:stretch>
            <a:fillRect/>
          </a:stretch>
        </p:blipFill>
        <p:spPr>
          <a:xfrm>
            <a:off x="5610430" y="5856614"/>
            <a:ext cx="1594704" cy="972769"/>
          </a:xfrm>
          <a:prstGeom prst="rect">
            <a:avLst/>
          </a:prstGeom>
        </p:spPr>
      </p:pic>
      <p:pic>
        <p:nvPicPr>
          <p:cNvPr id="9" name="Picture 8">
            <a:extLst>
              <a:ext uri="{FF2B5EF4-FFF2-40B4-BE49-F238E27FC236}">
                <a16:creationId xmlns:a16="http://schemas.microsoft.com/office/drawing/2014/main" id="{CD6F0F08-32BC-4878-A4AE-5AF13A760C09}"/>
              </a:ext>
            </a:extLst>
          </p:cNvPr>
          <p:cNvPicPr>
            <a:picLocks noChangeAspect="1"/>
          </p:cNvPicPr>
          <p:nvPr userDrawn="1"/>
        </p:nvPicPr>
        <p:blipFill>
          <a:blip r:embed="rId4"/>
          <a:stretch>
            <a:fillRect/>
          </a:stretch>
        </p:blipFill>
        <p:spPr>
          <a:xfrm>
            <a:off x="2075184" y="6003553"/>
            <a:ext cx="3420152" cy="701101"/>
          </a:xfrm>
          <a:prstGeom prst="rect">
            <a:avLst/>
          </a:prstGeom>
        </p:spPr>
      </p:pic>
    </p:spTree>
    <p:extLst>
      <p:ext uri="{BB962C8B-B14F-4D97-AF65-F5344CB8AC3E}">
        <p14:creationId xmlns:p14="http://schemas.microsoft.com/office/powerpoint/2010/main" val="143430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470B86-94E9-4BE0-B513-236139DA769B}" type="datetime1">
              <a:rPr lang="en-US" smtClean="0"/>
              <a:t>10/23/2020</a:t>
            </a:fld>
            <a:endParaRPr lang="en-US"/>
          </a:p>
        </p:txBody>
      </p:sp>
      <p:sp>
        <p:nvSpPr>
          <p:cNvPr id="5" name="Footer Placeholder 4"/>
          <p:cNvSpPr>
            <a:spLocks noGrp="1"/>
          </p:cNvSpPr>
          <p:nvPr>
            <p:ph type="ftr" sz="quarter" idx="11"/>
          </p:nvPr>
        </p:nvSpPr>
        <p:spPr/>
        <p:txBody>
          <a:bodyPr/>
          <a:lstStyle/>
          <a:p>
            <a:r>
              <a:rPr lang="en-US"/>
              <a:t>HDI SCOPE 2020</a:t>
            </a:r>
          </a:p>
        </p:txBody>
      </p:sp>
      <p:sp>
        <p:nvSpPr>
          <p:cNvPr id="6" name="Slide Number Placeholder 5"/>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3281688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C847C6-AC27-4340-A995-087B646FDDF9}" type="datetime1">
              <a:rPr lang="en-US" smtClean="0"/>
              <a:t>10/23/2020</a:t>
            </a:fld>
            <a:endParaRPr lang="en-US"/>
          </a:p>
        </p:txBody>
      </p:sp>
      <p:sp>
        <p:nvSpPr>
          <p:cNvPr id="6" name="Footer Placeholder 5"/>
          <p:cNvSpPr>
            <a:spLocks noGrp="1"/>
          </p:cNvSpPr>
          <p:nvPr>
            <p:ph type="ftr" sz="quarter" idx="11"/>
          </p:nvPr>
        </p:nvSpPr>
        <p:spPr/>
        <p:txBody>
          <a:bodyPr/>
          <a:lstStyle/>
          <a:p>
            <a:r>
              <a:rPr lang="en-US"/>
              <a:t>HDI SCOPE 2020</a:t>
            </a:r>
          </a:p>
        </p:txBody>
      </p:sp>
      <p:sp>
        <p:nvSpPr>
          <p:cNvPr id="7" name="Slide Number Placeholder 6"/>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1126492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C04DA8-B47E-4E03-BC78-630B925DC0A6}" type="datetime1">
              <a:rPr lang="en-US" smtClean="0"/>
              <a:t>10/23/2020</a:t>
            </a:fld>
            <a:endParaRPr lang="en-US"/>
          </a:p>
        </p:txBody>
      </p:sp>
      <p:sp>
        <p:nvSpPr>
          <p:cNvPr id="8" name="Footer Placeholder 7"/>
          <p:cNvSpPr>
            <a:spLocks noGrp="1"/>
          </p:cNvSpPr>
          <p:nvPr>
            <p:ph type="ftr" sz="quarter" idx="11"/>
          </p:nvPr>
        </p:nvSpPr>
        <p:spPr/>
        <p:txBody>
          <a:bodyPr/>
          <a:lstStyle/>
          <a:p>
            <a:r>
              <a:rPr lang="en-US"/>
              <a:t>HDI SCOPE 2020</a:t>
            </a:r>
          </a:p>
        </p:txBody>
      </p:sp>
      <p:sp>
        <p:nvSpPr>
          <p:cNvPr id="9" name="Slide Number Placeholder 8"/>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1580036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4FA129AD-19C1-423F-A677-A5F5802C191F}" type="datetime1">
              <a:rPr lang="en-US" smtClean="0"/>
              <a:t>10/23/2020</a:t>
            </a:fld>
            <a:endParaRPr lang="en-US"/>
          </a:p>
        </p:txBody>
      </p:sp>
      <p:sp>
        <p:nvSpPr>
          <p:cNvPr id="4" name="Footer Placeholder 3"/>
          <p:cNvSpPr>
            <a:spLocks noGrp="1"/>
          </p:cNvSpPr>
          <p:nvPr>
            <p:ph type="ftr" sz="quarter" idx="11"/>
          </p:nvPr>
        </p:nvSpPr>
        <p:spPr/>
        <p:txBody>
          <a:bodyPr/>
          <a:lstStyle/>
          <a:p>
            <a:r>
              <a:rPr lang="en-US"/>
              <a:t>HDI SCOPE 2020</a:t>
            </a:r>
          </a:p>
        </p:txBody>
      </p:sp>
      <p:sp>
        <p:nvSpPr>
          <p:cNvPr id="5" name="Slide Number Placeholder 4"/>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179483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BC32A1-D8D0-4F5B-AECE-22E085C5B074}" type="datetime1">
              <a:rPr lang="en-US" smtClean="0"/>
              <a:t>10/23/2020</a:t>
            </a:fld>
            <a:endParaRPr lang="en-US"/>
          </a:p>
        </p:txBody>
      </p:sp>
      <p:sp>
        <p:nvSpPr>
          <p:cNvPr id="3" name="Footer Placeholder 2"/>
          <p:cNvSpPr>
            <a:spLocks noGrp="1"/>
          </p:cNvSpPr>
          <p:nvPr>
            <p:ph type="ftr" sz="quarter" idx="11"/>
          </p:nvPr>
        </p:nvSpPr>
        <p:spPr/>
        <p:txBody>
          <a:bodyPr/>
          <a:lstStyle/>
          <a:p>
            <a:r>
              <a:rPr lang="en-US"/>
              <a:t>HDI SCOPE 2020</a:t>
            </a:r>
          </a:p>
        </p:txBody>
      </p:sp>
      <p:sp>
        <p:nvSpPr>
          <p:cNvPr id="4" name="Slide Number Placeholder 3"/>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3370682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D6B49C-3DAA-4F62-AE0A-FF87078FE9BE}" type="datetime1">
              <a:rPr lang="en-US" smtClean="0"/>
              <a:t>10/23/2020</a:t>
            </a:fld>
            <a:endParaRPr lang="en-US"/>
          </a:p>
        </p:txBody>
      </p:sp>
      <p:sp>
        <p:nvSpPr>
          <p:cNvPr id="6" name="Footer Placeholder 5"/>
          <p:cNvSpPr>
            <a:spLocks noGrp="1"/>
          </p:cNvSpPr>
          <p:nvPr>
            <p:ph type="ftr" sz="quarter" idx="11"/>
          </p:nvPr>
        </p:nvSpPr>
        <p:spPr/>
        <p:txBody>
          <a:bodyPr/>
          <a:lstStyle/>
          <a:p>
            <a:r>
              <a:rPr lang="en-US"/>
              <a:t>HDI SCOPE 2020</a:t>
            </a:r>
          </a:p>
        </p:txBody>
      </p:sp>
      <p:sp>
        <p:nvSpPr>
          <p:cNvPr id="7" name="Slide Number Placeholder 6"/>
          <p:cNvSpPr>
            <a:spLocks noGrp="1"/>
          </p:cNvSpPr>
          <p:nvPr>
            <p:ph type="sldNum" sz="quarter" idx="12"/>
          </p:nvPr>
        </p:nvSpPr>
        <p:spPr/>
        <p:txBody>
          <a:bodyPr/>
          <a:lstStyle/>
          <a:p>
            <a:fld id="{FAB17FBB-E0CE-425B-9F37-69ECC1DEC292}" type="slidenum">
              <a:rPr lang="en-US" smtClean="0"/>
              <a:t>‹#›</a:t>
            </a:fld>
            <a:endParaRPr lang="en-US"/>
          </a:p>
        </p:txBody>
      </p:sp>
    </p:spTree>
    <p:extLst>
      <p:ext uri="{BB962C8B-B14F-4D97-AF65-F5344CB8AC3E}">
        <p14:creationId xmlns:p14="http://schemas.microsoft.com/office/powerpoint/2010/main" val="1745047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HDI SCOPE 2020</a:t>
            </a:r>
          </a:p>
        </p:txBody>
      </p:sp>
      <p:sp>
        <p:nvSpPr>
          <p:cNvPr id="7" name="Slide Number Placeholder 6"/>
          <p:cNvSpPr>
            <a:spLocks noGrp="1"/>
          </p:cNvSpPr>
          <p:nvPr>
            <p:ph type="sldNum" sz="quarter" idx="12"/>
          </p:nvPr>
        </p:nvSpPr>
        <p:spPr/>
        <p:txBody>
          <a:bodyPr/>
          <a:lstStyle/>
          <a:p>
            <a:fld id="{FAB17FBB-E0CE-425B-9F37-69ECC1DEC292}" type="slidenum">
              <a:rPr lang="en-US" smtClean="0"/>
              <a:t>‹#›</a:t>
            </a:fld>
            <a:endParaRPr lang="en-US"/>
          </a:p>
        </p:txBody>
      </p:sp>
      <p:sp>
        <p:nvSpPr>
          <p:cNvPr id="5" name="Date Placeholder 4"/>
          <p:cNvSpPr>
            <a:spLocks noGrp="1"/>
          </p:cNvSpPr>
          <p:nvPr>
            <p:ph type="dt" sz="half" idx="10"/>
          </p:nvPr>
        </p:nvSpPr>
        <p:spPr/>
        <p:txBody>
          <a:bodyPr/>
          <a:lstStyle/>
          <a:p>
            <a:fld id="{C5554C61-C075-4CDD-BA0B-5EFFF0A99782}" type="datetime1">
              <a:rPr lang="en-US" smtClean="0"/>
              <a:t>10/23/2020</a:t>
            </a:fld>
            <a:endParaRPr lang="en-US"/>
          </a:p>
        </p:txBody>
      </p:sp>
    </p:spTree>
    <p:extLst>
      <p:ext uri="{BB962C8B-B14F-4D97-AF65-F5344CB8AC3E}">
        <p14:creationId xmlns:p14="http://schemas.microsoft.com/office/powerpoint/2010/main" val="4003236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7123A7F-A61A-405A-B986-000D35F1ABF6}" type="datetime1">
              <a:rPr lang="en-US" smtClean="0"/>
              <a:t>10/23/2020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HDI SCOPE 2020</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B17FBB-E0CE-425B-9F37-69ECC1DEC292}" type="slidenum">
              <a:rPr lang="en-US" smtClean="0"/>
              <a:t>‹#›</a:t>
            </a:fld>
            <a:endParaRPr lang="en-US"/>
          </a:p>
        </p:txBody>
      </p:sp>
    </p:spTree>
    <p:extLst>
      <p:ext uri="{BB962C8B-B14F-4D97-AF65-F5344CB8AC3E}">
        <p14:creationId xmlns:p14="http://schemas.microsoft.com/office/powerpoint/2010/main" val="20080617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iriam.silman@ky.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velopingchild.harvard.edu/resources/three-early-childhood-development-principles-improve-child-family-outcomes/#strengthen-skill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dhcs.ca.gov/provgovpart/Documents/PEARLS_FAQ_1.15.19.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B1CB5-37AA-406A-942F-2B4ED198D684}"/>
              </a:ext>
            </a:extLst>
          </p:cNvPr>
          <p:cNvSpPr>
            <a:spLocks noGrp="1"/>
          </p:cNvSpPr>
          <p:nvPr>
            <p:ph type="title"/>
          </p:nvPr>
        </p:nvSpPr>
        <p:spPr/>
        <p:txBody>
          <a:bodyPr/>
          <a:lstStyle/>
          <a:p>
            <a:r>
              <a:rPr lang="en-US" dirty="0"/>
              <a:t>Trauma Informed Interventions for Families with Young Children</a:t>
            </a:r>
          </a:p>
        </p:txBody>
      </p:sp>
      <p:sp>
        <p:nvSpPr>
          <p:cNvPr id="3" name="Content Placeholder 2">
            <a:extLst>
              <a:ext uri="{FF2B5EF4-FFF2-40B4-BE49-F238E27FC236}">
                <a16:creationId xmlns:a16="http://schemas.microsoft.com/office/drawing/2014/main" id="{A3A26579-A39F-4DEF-A826-87172C61810B}"/>
              </a:ext>
            </a:extLst>
          </p:cNvPr>
          <p:cNvSpPr>
            <a:spLocks noGrp="1"/>
          </p:cNvSpPr>
          <p:nvPr>
            <p:ph idx="1"/>
          </p:nvPr>
        </p:nvSpPr>
        <p:spPr>
          <a:xfrm>
            <a:off x="677334" y="2160589"/>
            <a:ext cx="9270230" cy="3880773"/>
          </a:xfrm>
        </p:spPr>
        <p:txBody>
          <a:bodyPr vert="horz" lIns="91440" tIns="45720" rIns="91440" bIns="45720" rtlCol="0" anchor="t">
            <a:normAutofit/>
          </a:bodyPr>
          <a:lstStyle/>
          <a:p>
            <a:r>
              <a:rPr lang="en-US" sz="2400" dirty="0">
                <a:solidFill>
                  <a:schemeClr val="tx1"/>
                </a:solidFill>
              </a:rPr>
              <a:t>Miriam Silman, MSW</a:t>
            </a:r>
          </a:p>
          <a:p>
            <a:r>
              <a:rPr lang="en-US" sz="2400" dirty="0">
                <a:solidFill>
                  <a:schemeClr val="tx1"/>
                </a:solidFill>
              </a:rPr>
              <a:t>Project AWARE, Trauma Informed Care Program Administrator</a:t>
            </a:r>
          </a:p>
          <a:p>
            <a:r>
              <a:rPr lang="en-US" sz="2400" dirty="0">
                <a:hlinkClick r:id="rId3"/>
              </a:rPr>
              <a:t>miriam.silman@ky.gov</a:t>
            </a:r>
            <a:r>
              <a:rPr lang="en-US" sz="2400" dirty="0"/>
              <a:t> </a:t>
            </a:r>
          </a:p>
          <a:p>
            <a:r>
              <a:rPr lang="en-US" sz="2400" dirty="0">
                <a:solidFill>
                  <a:schemeClr val="tx1"/>
                </a:solidFill>
              </a:rPr>
              <a:t> </a:t>
            </a:r>
            <a:r>
              <a:rPr lang="en-US" sz="2400" dirty="0"/>
              <a:t>502-782-3662</a:t>
            </a:r>
          </a:p>
          <a:p>
            <a:endParaRPr lang="en-US" sz="2400" dirty="0">
              <a:solidFill>
                <a:schemeClr val="tx1"/>
              </a:solidFill>
            </a:endParaRPr>
          </a:p>
        </p:txBody>
      </p:sp>
      <p:sp>
        <p:nvSpPr>
          <p:cNvPr id="4" name="Slide Number Placeholder 3">
            <a:extLst>
              <a:ext uri="{FF2B5EF4-FFF2-40B4-BE49-F238E27FC236}">
                <a16:creationId xmlns:a16="http://schemas.microsoft.com/office/drawing/2014/main" id="{01D95F6C-2016-4D01-82A3-39AA3D26C83E}"/>
              </a:ext>
            </a:extLst>
          </p:cNvPr>
          <p:cNvSpPr>
            <a:spLocks noGrp="1"/>
          </p:cNvSpPr>
          <p:nvPr>
            <p:ph type="sldNum" sz="quarter" idx="12"/>
          </p:nvPr>
        </p:nvSpPr>
        <p:spPr/>
        <p:txBody>
          <a:bodyPr/>
          <a:lstStyle/>
          <a:p>
            <a:fld id="{2D3B59E9-E01E-4C1E-87C1-8F08B3BE2677}" type="slidenum">
              <a:rPr lang="en-US" smtClean="0"/>
              <a:t>1</a:t>
            </a:fld>
            <a:endParaRPr lang="en-US"/>
          </a:p>
        </p:txBody>
      </p:sp>
    </p:spTree>
    <p:extLst>
      <p:ext uri="{BB962C8B-B14F-4D97-AF65-F5344CB8AC3E}">
        <p14:creationId xmlns:p14="http://schemas.microsoft.com/office/powerpoint/2010/main" val="44888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0216" cy="1320800"/>
          </a:xfrm>
        </p:spPr>
        <p:txBody>
          <a:bodyPr>
            <a:noAutofit/>
          </a:bodyPr>
          <a:lstStyle/>
          <a:p>
            <a:r>
              <a:rPr lang="en-US" sz="4800" dirty="0"/>
              <a:t>Peer Support </a:t>
            </a:r>
          </a:p>
        </p:txBody>
      </p:sp>
      <p:sp>
        <p:nvSpPr>
          <p:cNvPr id="3" name="Content Placeholder 2"/>
          <p:cNvSpPr>
            <a:spLocks noGrp="1"/>
          </p:cNvSpPr>
          <p:nvPr>
            <p:ph idx="1"/>
          </p:nvPr>
        </p:nvSpPr>
        <p:spPr>
          <a:xfrm>
            <a:off x="1686094" y="1782354"/>
            <a:ext cx="7587908" cy="3327400"/>
          </a:xfrm>
        </p:spPr>
        <p:txBody>
          <a:bodyPr>
            <a:normAutofit/>
          </a:bodyPr>
          <a:lstStyle/>
          <a:p>
            <a:pPr>
              <a:spcBef>
                <a:spcPts val="1200"/>
              </a:spcBef>
              <a:spcAft>
                <a:spcPts val="600"/>
              </a:spcAft>
            </a:pPr>
            <a:r>
              <a:rPr lang="en-US" sz="2400" dirty="0"/>
              <a:t>Value lived experience</a:t>
            </a:r>
          </a:p>
          <a:p>
            <a:pPr>
              <a:spcBef>
                <a:spcPts val="1200"/>
              </a:spcBef>
              <a:spcAft>
                <a:spcPts val="600"/>
              </a:spcAft>
            </a:pPr>
            <a:r>
              <a:rPr lang="en-US" sz="2400" dirty="0"/>
              <a:t>Value all individuals as worthy</a:t>
            </a:r>
          </a:p>
          <a:p>
            <a:pPr>
              <a:spcBef>
                <a:spcPts val="1200"/>
              </a:spcBef>
              <a:spcAft>
                <a:spcPts val="600"/>
              </a:spcAft>
            </a:pPr>
            <a:r>
              <a:rPr lang="en-US" sz="2400" dirty="0"/>
              <a:t>De-stigmatization</a:t>
            </a:r>
          </a:p>
          <a:p>
            <a:pPr>
              <a:spcBef>
                <a:spcPts val="1200"/>
              </a:spcBef>
              <a:spcAft>
                <a:spcPts val="600"/>
              </a:spcAft>
            </a:pPr>
            <a:r>
              <a:rPr lang="en-US" sz="2400" dirty="0"/>
              <a:t>Avoid perfectionism, tolerate setbacks, normalize failure</a:t>
            </a:r>
          </a:p>
          <a:p>
            <a:pPr>
              <a:spcBef>
                <a:spcPts val="1200"/>
              </a:spcBef>
              <a:spcAft>
                <a:spcPts val="600"/>
              </a:spcAft>
            </a:pPr>
            <a:r>
              <a:rPr lang="en-US" sz="2400" dirty="0"/>
              <a:t>“Nothing about us without us”  </a:t>
            </a:r>
          </a:p>
          <a:p>
            <a:pPr>
              <a:spcBef>
                <a:spcPts val="1200"/>
              </a:spcBef>
              <a:spcAft>
                <a:spcPts val="600"/>
              </a:spcAft>
            </a:pPr>
            <a:endParaRPr lang="en-US" sz="2400" dirty="0"/>
          </a:p>
        </p:txBody>
      </p:sp>
    </p:spTree>
    <p:extLst>
      <p:ext uri="{BB962C8B-B14F-4D97-AF65-F5344CB8AC3E}">
        <p14:creationId xmlns:p14="http://schemas.microsoft.com/office/powerpoint/2010/main" val="87419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0216" cy="1320800"/>
          </a:xfrm>
        </p:spPr>
        <p:txBody>
          <a:bodyPr>
            <a:noAutofit/>
          </a:bodyPr>
          <a:lstStyle/>
          <a:p>
            <a:r>
              <a:rPr lang="en-US" sz="4800" dirty="0"/>
              <a:t>Collaboration &amp; Mutuality</a:t>
            </a:r>
          </a:p>
        </p:txBody>
      </p:sp>
      <p:sp>
        <p:nvSpPr>
          <p:cNvPr id="3" name="Content Placeholder 2"/>
          <p:cNvSpPr>
            <a:spLocks noGrp="1"/>
          </p:cNvSpPr>
          <p:nvPr>
            <p:ph idx="1"/>
          </p:nvPr>
        </p:nvSpPr>
        <p:spPr>
          <a:xfrm>
            <a:off x="1686094" y="1689463"/>
            <a:ext cx="8596668" cy="3762103"/>
          </a:xfrm>
        </p:spPr>
        <p:txBody>
          <a:bodyPr>
            <a:normAutofit lnSpcReduction="10000"/>
          </a:bodyPr>
          <a:lstStyle/>
          <a:p>
            <a:pPr>
              <a:spcBef>
                <a:spcPts val="1200"/>
              </a:spcBef>
              <a:spcAft>
                <a:spcPts val="600"/>
              </a:spcAft>
            </a:pPr>
            <a:r>
              <a:rPr lang="en-US" sz="2400" dirty="0"/>
              <a:t>True consumer collaboration</a:t>
            </a:r>
          </a:p>
          <a:p>
            <a:pPr>
              <a:spcBef>
                <a:spcPts val="1200"/>
              </a:spcBef>
              <a:spcAft>
                <a:spcPts val="600"/>
              </a:spcAft>
            </a:pPr>
            <a:r>
              <a:rPr lang="en-US" sz="2400" dirty="0"/>
              <a:t>Discussions, not lectures</a:t>
            </a:r>
          </a:p>
          <a:p>
            <a:pPr>
              <a:spcBef>
                <a:spcPts val="1200"/>
              </a:spcBef>
              <a:spcAft>
                <a:spcPts val="600"/>
              </a:spcAft>
            </a:pPr>
            <a:r>
              <a:rPr lang="en-US" sz="2400" dirty="0"/>
              <a:t>Active listening</a:t>
            </a:r>
          </a:p>
          <a:p>
            <a:pPr>
              <a:spcBef>
                <a:spcPts val="1200"/>
              </a:spcBef>
              <a:spcAft>
                <a:spcPts val="600"/>
              </a:spcAft>
            </a:pPr>
            <a:r>
              <a:rPr lang="en-US" sz="2400" dirty="0"/>
              <a:t>Reducing power differentials</a:t>
            </a:r>
          </a:p>
          <a:p>
            <a:pPr>
              <a:spcBef>
                <a:spcPts val="1200"/>
              </a:spcBef>
              <a:spcAft>
                <a:spcPts val="600"/>
              </a:spcAft>
            </a:pPr>
            <a:r>
              <a:rPr lang="en-US" sz="2400" dirty="0"/>
              <a:t>Consumers are the experts on themselves, their family, their needs</a:t>
            </a:r>
          </a:p>
          <a:p>
            <a:pPr>
              <a:spcBef>
                <a:spcPts val="1200"/>
              </a:spcBef>
              <a:spcAft>
                <a:spcPts val="600"/>
              </a:spcAft>
            </a:pPr>
            <a:r>
              <a:rPr lang="en-US" sz="2400" dirty="0"/>
              <a:t>Dignity for all</a:t>
            </a:r>
          </a:p>
        </p:txBody>
      </p:sp>
    </p:spTree>
    <p:extLst>
      <p:ext uri="{BB962C8B-B14F-4D97-AF65-F5344CB8AC3E}">
        <p14:creationId xmlns:p14="http://schemas.microsoft.com/office/powerpoint/2010/main" val="17856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0216" cy="1320800"/>
          </a:xfrm>
        </p:spPr>
        <p:txBody>
          <a:bodyPr>
            <a:noAutofit/>
          </a:bodyPr>
          <a:lstStyle/>
          <a:p>
            <a:r>
              <a:rPr lang="en-US" sz="4800" dirty="0"/>
              <a:t>Empowerment, Voice &amp; Choice</a:t>
            </a:r>
          </a:p>
        </p:txBody>
      </p:sp>
      <p:sp>
        <p:nvSpPr>
          <p:cNvPr id="3" name="Content Placeholder 2"/>
          <p:cNvSpPr>
            <a:spLocks noGrp="1"/>
          </p:cNvSpPr>
          <p:nvPr>
            <p:ph idx="1"/>
          </p:nvPr>
        </p:nvSpPr>
        <p:spPr>
          <a:xfrm>
            <a:off x="1686094" y="1698171"/>
            <a:ext cx="8596668" cy="4075612"/>
          </a:xfrm>
        </p:spPr>
        <p:txBody>
          <a:bodyPr>
            <a:normAutofit/>
          </a:bodyPr>
          <a:lstStyle/>
          <a:p>
            <a:pPr>
              <a:spcBef>
                <a:spcPts val="1200"/>
              </a:spcBef>
              <a:spcAft>
                <a:spcPts val="600"/>
              </a:spcAft>
            </a:pPr>
            <a:r>
              <a:rPr lang="en-US" sz="2400" dirty="0"/>
              <a:t>Authentic consumer voice</a:t>
            </a:r>
          </a:p>
          <a:p>
            <a:pPr>
              <a:spcBef>
                <a:spcPts val="1200"/>
              </a:spcBef>
              <a:spcAft>
                <a:spcPts val="600"/>
              </a:spcAft>
            </a:pPr>
            <a:r>
              <a:rPr lang="en-US" sz="2400" dirty="0"/>
              <a:t>Real choices</a:t>
            </a:r>
          </a:p>
          <a:p>
            <a:pPr>
              <a:spcBef>
                <a:spcPts val="1200"/>
              </a:spcBef>
              <a:spcAft>
                <a:spcPts val="600"/>
              </a:spcAft>
            </a:pPr>
            <a:r>
              <a:rPr lang="en-US" sz="2400" dirty="0"/>
              <a:t>Shared decision-making</a:t>
            </a:r>
          </a:p>
          <a:p>
            <a:pPr>
              <a:spcBef>
                <a:spcPts val="1200"/>
              </a:spcBef>
              <a:spcAft>
                <a:spcPts val="600"/>
              </a:spcAft>
            </a:pPr>
            <a:r>
              <a:rPr lang="en-US" sz="2400" dirty="0"/>
              <a:t>Strengths-focused</a:t>
            </a:r>
          </a:p>
          <a:p>
            <a:pPr>
              <a:spcBef>
                <a:spcPts val="1200"/>
              </a:spcBef>
              <a:spcAft>
                <a:spcPts val="600"/>
              </a:spcAft>
            </a:pPr>
            <a:r>
              <a:rPr lang="en-US" sz="2400" dirty="0"/>
              <a:t>Resilience-oriented</a:t>
            </a:r>
          </a:p>
          <a:p>
            <a:pPr>
              <a:spcBef>
                <a:spcPts val="1200"/>
              </a:spcBef>
              <a:spcAft>
                <a:spcPts val="600"/>
              </a:spcAft>
            </a:pPr>
            <a:r>
              <a:rPr lang="en-US" sz="2400" dirty="0"/>
              <a:t>Self-advocacy encouraged &amp; supported</a:t>
            </a:r>
          </a:p>
          <a:p>
            <a:pPr>
              <a:spcBef>
                <a:spcPts val="1200"/>
              </a:spcBef>
              <a:spcAft>
                <a:spcPts val="600"/>
              </a:spcAft>
            </a:pPr>
            <a:r>
              <a:rPr lang="en-US" sz="2400" dirty="0"/>
              <a:t>Providers = facilitators (not directors/ controllers)</a:t>
            </a:r>
          </a:p>
        </p:txBody>
      </p:sp>
    </p:spTree>
    <p:extLst>
      <p:ext uri="{BB962C8B-B14F-4D97-AF65-F5344CB8AC3E}">
        <p14:creationId xmlns:p14="http://schemas.microsoft.com/office/powerpoint/2010/main" val="3002024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051"/>
            <a:ext cx="10200216" cy="1480458"/>
          </a:xfrm>
        </p:spPr>
        <p:txBody>
          <a:bodyPr>
            <a:noAutofit/>
          </a:bodyPr>
          <a:lstStyle/>
          <a:p>
            <a:r>
              <a:rPr lang="en-US" sz="4800" dirty="0"/>
              <a:t>Cultural, Historical &amp; Gender Concerns </a:t>
            </a:r>
          </a:p>
        </p:txBody>
      </p:sp>
      <p:sp>
        <p:nvSpPr>
          <p:cNvPr id="3" name="Content Placeholder 2"/>
          <p:cNvSpPr>
            <a:spLocks noGrp="1"/>
          </p:cNvSpPr>
          <p:nvPr>
            <p:ph idx="1"/>
          </p:nvPr>
        </p:nvSpPr>
        <p:spPr>
          <a:xfrm>
            <a:off x="1686094" y="1930400"/>
            <a:ext cx="7587908" cy="3886926"/>
          </a:xfrm>
        </p:spPr>
        <p:txBody>
          <a:bodyPr>
            <a:noAutofit/>
          </a:bodyPr>
          <a:lstStyle/>
          <a:p>
            <a:pPr>
              <a:spcBef>
                <a:spcPts val="1200"/>
              </a:spcBef>
            </a:pPr>
            <a:r>
              <a:rPr lang="en-US" sz="2000" dirty="0"/>
              <a:t>Cultural humility</a:t>
            </a:r>
          </a:p>
          <a:p>
            <a:pPr>
              <a:spcBef>
                <a:spcPts val="1200"/>
              </a:spcBef>
            </a:pPr>
            <a:r>
              <a:rPr lang="en-US" sz="2000" dirty="0"/>
              <a:t>Recognition of racial &amp; historical trauma</a:t>
            </a:r>
          </a:p>
          <a:p>
            <a:pPr>
              <a:spcBef>
                <a:spcPts val="1200"/>
              </a:spcBef>
            </a:pPr>
            <a:r>
              <a:rPr lang="en-US" sz="2000" dirty="0"/>
              <a:t>Equity in policy, programming, practice</a:t>
            </a:r>
          </a:p>
          <a:p>
            <a:pPr>
              <a:spcBef>
                <a:spcPts val="1200"/>
              </a:spcBef>
            </a:pPr>
            <a:r>
              <a:rPr lang="en-US" sz="2000" dirty="0"/>
              <a:t>Recognition of intersectionality</a:t>
            </a:r>
          </a:p>
          <a:p>
            <a:pPr>
              <a:spcBef>
                <a:spcPts val="1200"/>
              </a:spcBef>
            </a:pPr>
            <a:r>
              <a:rPr lang="en-US" sz="2000" dirty="0"/>
              <a:t>Diversity in staff &amp; consumer domains</a:t>
            </a:r>
          </a:p>
          <a:p>
            <a:pPr>
              <a:spcBef>
                <a:spcPts val="1200"/>
              </a:spcBef>
            </a:pPr>
            <a:r>
              <a:rPr lang="en-US" sz="2000" dirty="0"/>
              <a:t>Active redress of disparities &amp; micro- and macro-aggressions</a:t>
            </a:r>
          </a:p>
          <a:p>
            <a:pPr>
              <a:spcBef>
                <a:spcPts val="1200"/>
              </a:spcBef>
            </a:pPr>
            <a:r>
              <a:rPr lang="en-US" sz="2000" dirty="0"/>
              <a:t>Advocacy on behalf of oppressed persons</a:t>
            </a:r>
          </a:p>
          <a:p>
            <a:pPr>
              <a:spcBef>
                <a:spcPts val="1200"/>
              </a:spcBef>
            </a:pPr>
            <a:r>
              <a:rPr lang="en-US" sz="2000" dirty="0"/>
              <a:t>Disaggregate data to understand disparities</a:t>
            </a:r>
          </a:p>
          <a:p>
            <a:pPr>
              <a:spcBef>
                <a:spcPts val="1200"/>
              </a:spcBef>
            </a:pPr>
            <a:endParaRPr lang="en-US" sz="2000" dirty="0"/>
          </a:p>
        </p:txBody>
      </p:sp>
    </p:spTree>
    <p:extLst>
      <p:ext uri="{BB962C8B-B14F-4D97-AF65-F5344CB8AC3E}">
        <p14:creationId xmlns:p14="http://schemas.microsoft.com/office/powerpoint/2010/main" val="4072405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051"/>
            <a:ext cx="10200216" cy="1480458"/>
          </a:xfrm>
        </p:spPr>
        <p:txBody>
          <a:bodyPr>
            <a:noAutofit/>
          </a:bodyPr>
          <a:lstStyle/>
          <a:p>
            <a:r>
              <a:rPr lang="en-US" sz="4400" dirty="0"/>
              <a:t>Three Core Components of </a:t>
            </a:r>
            <a:br>
              <a:rPr lang="en-US" sz="4400" dirty="0"/>
            </a:br>
            <a:r>
              <a:rPr lang="en-US" sz="4400" dirty="0"/>
              <a:t>Child Development</a:t>
            </a:r>
          </a:p>
        </p:txBody>
      </p:sp>
      <p:pic>
        <p:nvPicPr>
          <p:cNvPr id="7" name="Picture 6"/>
          <p:cNvPicPr>
            <a:picLocks noChangeAspect="1"/>
          </p:cNvPicPr>
          <p:nvPr/>
        </p:nvPicPr>
        <p:blipFill>
          <a:blip r:embed="rId2"/>
          <a:stretch>
            <a:fillRect/>
          </a:stretch>
        </p:blipFill>
        <p:spPr>
          <a:xfrm>
            <a:off x="5938426" y="1247173"/>
            <a:ext cx="5815482" cy="4585726"/>
          </a:xfrm>
          <a:prstGeom prst="rect">
            <a:avLst/>
          </a:prstGeom>
        </p:spPr>
      </p:pic>
      <p:sp>
        <p:nvSpPr>
          <p:cNvPr id="8" name="Rectangle 7"/>
          <p:cNvSpPr/>
          <p:nvPr/>
        </p:nvSpPr>
        <p:spPr>
          <a:xfrm>
            <a:off x="496658" y="4058857"/>
            <a:ext cx="5280784" cy="1077218"/>
          </a:xfrm>
          <a:prstGeom prst="rect">
            <a:avLst/>
          </a:prstGeom>
        </p:spPr>
        <p:txBody>
          <a:bodyPr wrap="square">
            <a:spAutoFit/>
          </a:bodyPr>
          <a:lstStyle/>
          <a:p>
            <a:r>
              <a:rPr lang="en-US" sz="1600" dirty="0"/>
              <a:t>Center for the Developing Child at Harvard University:  </a:t>
            </a:r>
            <a:r>
              <a:rPr lang="en-US" sz="1600" dirty="0">
                <a:hlinkClick r:id="rId3"/>
              </a:rPr>
              <a:t>https://developingchild.harvard.edu/resources/three-early-childhood-development-principles-improve-child-family-outcomes/#strengthen-skills</a:t>
            </a:r>
            <a:r>
              <a:rPr lang="en-US" sz="1600" dirty="0"/>
              <a:t> </a:t>
            </a:r>
          </a:p>
        </p:txBody>
      </p:sp>
      <p:sp>
        <p:nvSpPr>
          <p:cNvPr id="9" name="Content Placeholder 2"/>
          <p:cNvSpPr>
            <a:spLocks noGrp="1"/>
          </p:cNvSpPr>
          <p:nvPr>
            <p:ph idx="1"/>
          </p:nvPr>
        </p:nvSpPr>
        <p:spPr>
          <a:xfrm>
            <a:off x="562688" y="2157880"/>
            <a:ext cx="5280784" cy="1889760"/>
          </a:xfrm>
        </p:spPr>
        <p:txBody>
          <a:bodyPr>
            <a:normAutofit/>
          </a:bodyPr>
          <a:lstStyle/>
          <a:p>
            <a:pPr marL="457200" indent="-457200">
              <a:spcBef>
                <a:spcPts val="1200"/>
              </a:spcBef>
              <a:spcAft>
                <a:spcPts val="600"/>
              </a:spcAft>
              <a:buFont typeface="+mj-lt"/>
              <a:buAutoNum type="arabicPeriod"/>
            </a:pPr>
            <a:r>
              <a:rPr lang="en-US" sz="2400" dirty="0"/>
              <a:t>Support Responsive Relationships</a:t>
            </a:r>
          </a:p>
          <a:p>
            <a:pPr marL="457200" indent="-457200">
              <a:spcBef>
                <a:spcPts val="1200"/>
              </a:spcBef>
              <a:spcAft>
                <a:spcPts val="600"/>
              </a:spcAft>
              <a:buFont typeface="+mj-lt"/>
              <a:buAutoNum type="arabicPeriod"/>
            </a:pPr>
            <a:r>
              <a:rPr lang="en-US" sz="2400" dirty="0"/>
              <a:t>Strengthen Core Life Skills</a:t>
            </a:r>
          </a:p>
          <a:p>
            <a:pPr marL="457200" indent="-457200">
              <a:spcBef>
                <a:spcPts val="1200"/>
              </a:spcBef>
              <a:spcAft>
                <a:spcPts val="600"/>
              </a:spcAft>
              <a:buFont typeface="+mj-lt"/>
              <a:buAutoNum type="arabicPeriod"/>
            </a:pPr>
            <a:r>
              <a:rPr lang="en-US" sz="2400" dirty="0"/>
              <a:t>Reduce Sources of Stress</a:t>
            </a:r>
          </a:p>
        </p:txBody>
      </p:sp>
    </p:spTree>
    <p:extLst>
      <p:ext uri="{BB962C8B-B14F-4D97-AF65-F5344CB8AC3E}">
        <p14:creationId xmlns:p14="http://schemas.microsoft.com/office/powerpoint/2010/main" val="717404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9304"/>
            <a:ext cx="10200216" cy="1093136"/>
          </a:xfrm>
        </p:spPr>
        <p:txBody>
          <a:bodyPr>
            <a:noAutofit/>
          </a:bodyPr>
          <a:lstStyle/>
          <a:p>
            <a:r>
              <a:rPr lang="en-US" sz="4800" dirty="0"/>
              <a:t>Support Responsive Relationships</a:t>
            </a:r>
          </a:p>
        </p:txBody>
      </p:sp>
      <p:sp>
        <p:nvSpPr>
          <p:cNvPr id="3" name="Content Placeholder 2"/>
          <p:cNvSpPr>
            <a:spLocks noGrp="1"/>
          </p:cNvSpPr>
          <p:nvPr>
            <p:ph idx="1"/>
          </p:nvPr>
        </p:nvSpPr>
        <p:spPr>
          <a:xfrm>
            <a:off x="2447365" y="3805006"/>
            <a:ext cx="9331152" cy="2087001"/>
          </a:xfrm>
          <a:solidFill>
            <a:schemeClr val="accent6">
              <a:lumMod val="20000"/>
              <a:lumOff val="80000"/>
            </a:schemeClr>
          </a:solidFill>
        </p:spPr>
        <p:txBody>
          <a:bodyPr anchor="ctr">
            <a:noAutofit/>
          </a:bodyPr>
          <a:lstStyle/>
          <a:p>
            <a:pPr>
              <a:lnSpc>
                <a:spcPct val="120000"/>
              </a:lnSpc>
              <a:buFont typeface="Wingdings" panose="05000000000000000000" pitchFamily="2" charset="2"/>
              <a:buChar char="Ø"/>
            </a:pPr>
            <a:r>
              <a:rPr lang="en-US" sz="2000" b="1" dirty="0"/>
              <a:t>Adult–Provider relationships </a:t>
            </a:r>
            <a:r>
              <a:rPr lang="en-US" sz="2000" dirty="0"/>
              <a:t>build resilience through support &amp; hope</a:t>
            </a:r>
          </a:p>
          <a:p>
            <a:pPr>
              <a:lnSpc>
                <a:spcPct val="120000"/>
              </a:lnSpc>
              <a:buFont typeface="Wingdings" panose="05000000000000000000" pitchFamily="2" charset="2"/>
              <a:buChar char="Ø"/>
            </a:pPr>
            <a:r>
              <a:rPr lang="en-US" sz="2000" dirty="0"/>
              <a:t>“[W]hen adults are supported and can model responsive relationships with each other and with children, the benefits come full circle, ultimately helping children become healthy, responsive parents themselves.” </a:t>
            </a:r>
            <a:r>
              <a:rPr lang="en-US" sz="2000" i="1" dirty="0"/>
              <a:t>Center for the Developing Child at Harvard University </a:t>
            </a:r>
            <a:endParaRPr lang="en-US" sz="2000" dirty="0"/>
          </a:p>
        </p:txBody>
      </p:sp>
      <p:sp>
        <p:nvSpPr>
          <p:cNvPr id="5" name="Content Placeholder 2"/>
          <p:cNvSpPr txBox="1">
            <a:spLocks/>
          </p:cNvSpPr>
          <p:nvPr/>
        </p:nvSpPr>
        <p:spPr>
          <a:xfrm>
            <a:off x="677334" y="1502440"/>
            <a:ext cx="8790516" cy="2171700"/>
          </a:xfrm>
          <a:prstGeom prst="rect">
            <a:avLst/>
          </a:prstGeom>
          <a:solidFill>
            <a:schemeClr val="accent3">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buFont typeface="Wingdings" panose="05000000000000000000" pitchFamily="2" charset="2"/>
              <a:buChar char="Ø"/>
            </a:pPr>
            <a:r>
              <a:rPr lang="en-US" sz="2000" b="1" dirty="0"/>
              <a:t>Child–Adult relationships</a:t>
            </a:r>
            <a:r>
              <a:rPr lang="en-US" sz="2000" dirty="0"/>
              <a:t>, “serve &amp; return”, promote healthy brain development </a:t>
            </a:r>
            <a:r>
              <a:rPr lang="en-US" sz="2000" i="1" dirty="0"/>
              <a:t>and </a:t>
            </a:r>
            <a:r>
              <a:rPr lang="en-US" sz="2000" dirty="0"/>
              <a:t>buffers challenges &amp; stress</a:t>
            </a:r>
          </a:p>
          <a:p>
            <a:pPr>
              <a:lnSpc>
                <a:spcPct val="120000"/>
              </a:lnSpc>
              <a:buFont typeface="Wingdings" panose="05000000000000000000" pitchFamily="2" charset="2"/>
              <a:buChar char="Ø"/>
            </a:pPr>
            <a:r>
              <a:rPr lang="en-US" sz="2000" dirty="0"/>
              <a:t>“The more healthy relationships a child has, the more likely he will be to recover from trauma and thrive. Relationships are the agents of change and the most powerful therapy is human love.” </a:t>
            </a:r>
            <a:r>
              <a:rPr lang="en-US" sz="2000" i="1" dirty="0"/>
              <a:t>Bruce Perry, MD</a:t>
            </a:r>
            <a:endParaRPr lang="en-US" sz="2000" dirty="0"/>
          </a:p>
        </p:txBody>
      </p:sp>
    </p:spTree>
    <p:extLst>
      <p:ext uri="{BB962C8B-B14F-4D97-AF65-F5344CB8AC3E}">
        <p14:creationId xmlns:p14="http://schemas.microsoft.com/office/powerpoint/2010/main" val="958296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0216" cy="1320800"/>
          </a:xfrm>
        </p:spPr>
        <p:txBody>
          <a:bodyPr>
            <a:noAutofit/>
          </a:bodyPr>
          <a:lstStyle/>
          <a:p>
            <a:r>
              <a:rPr lang="en-US" sz="4800" dirty="0"/>
              <a:t>Brain/ Body Response to Trauma</a:t>
            </a:r>
          </a:p>
        </p:txBody>
      </p:sp>
      <p:sp>
        <p:nvSpPr>
          <p:cNvPr id="3" name="Content Placeholder 2"/>
          <p:cNvSpPr>
            <a:spLocks noGrp="1"/>
          </p:cNvSpPr>
          <p:nvPr>
            <p:ph idx="1"/>
          </p:nvPr>
        </p:nvSpPr>
        <p:spPr>
          <a:xfrm>
            <a:off x="577730" y="4252915"/>
            <a:ext cx="9268233" cy="1550125"/>
          </a:xfrm>
        </p:spPr>
        <p:txBody>
          <a:bodyPr>
            <a:normAutofit fontScale="92500"/>
          </a:bodyPr>
          <a:lstStyle/>
          <a:p>
            <a:pPr>
              <a:spcBef>
                <a:spcPts val="600"/>
              </a:spcBef>
              <a:spcAft>
                <a:spcPts val="600"/>
              </a:spcAft>
            </a:pPr>
            <a:r>
              <a:rPr lang="en-US" sz="2000" i="1" dirty="0"/>
              <a:t>What happens when the frontal lobe goes offline? </a:t>
            </a:r>
          </a:p>
          <a:p>
            <a:pPr>
              <a:spcBef>
                <a:spcPts val="600"/>
              </a:spcBef>
              <a:spcAft>
                <a:spcPts val="600"/>
              </a:spcAft>
            </a:pPr>
            <a:r>
              <a:rPr lang="en-US" sz="2000" i="1" dirty="0"/>
              <a:t>How do we learn to calm &amp; re-regulate?</a:t>
            </a:r>
          </a:p>
          <a:p>
            <a:pPr>
              <a:spcBef>
                <a:spcPts val="600"/>
              </a:spcBef>
              <a:spcAft>
                <a:spcPts val="600"/>
              </a:spcAft>
            </a:pPr>
            <a:r>
              <a:rPr lang="en-US" sz="2000" i="1" dirty="0"/>
              <a:t>How does Substance Use Disorder impact stress response &amp; recovery processes?</a:t>
            </a:r>
          </a:p>
          <a:p>
            <a:pPr>
              <a:spcBef>
                <a:spcPts val="600"/>
              </a:spcBef>
              <a:spcAft>
                <a:spcPts val="600"/>
              </a:spcAft>
            </a:pPr>
            <a:endParaRPr lang="en-US" sz="2000" dirty="0"/>
          </a:p>
        </p:txBody>
      </p:sp>
      <p:pic>
        <p:nvPicPr>
          <p:cNvPr id="5" name="Picture 4"/>
          <p:cNvPicPr>
            <a:picLocks noChangeAspect="1"/>
          </p:cNvPicPr>
          <p:nvPr/>
        </p:nvPicPr>
        <p:blipFill>
          <a:blip r:embed="rId2"/>
          <a:stretch>
            <a:fillRect/>
          </a:stretch>
        </p:blipFill>
        <p:spPr>
          <a:xfrm>
            <a:off x="2113523" y="1518425"/>
            <a:ext cx="7327838" cy="2600728"/>
          </a:xfrm>
          <a:prstGeom prst="rect">
            <a:avLst/>
          </a:prstGeom>
        </p:spPr>
      </p:pic>
    </p:spTree>
    <p:extLst>
      <p:ext uri="{BB962C8B-B14F-4D97-AF65-F5344CB8AC3E}">
        <p14:creationId xmlns:p14="http://schemas.microsoft.com/office/powerpoint/2010/main" val="2757326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9303"/>
            <a:ext cx="10200216" cy="1521097"/>
          </a:xfrm>
        </p:spPr>
        <p:txBody>
          <a:bodyPr>
            <a:noAutofit/>
          </a:bodyPr>
          <a:lstStyle/>
          <a:p>
            <a:r>
              <a:rPr lang="en-US" sz="4800" dirty="0"/>
              <a:t>Strengthen Core Life Skills</a:t>
            </a:r>
          </a:p>
        </p:txBody>
      </p:sp>
      <p:sp>
        <p:nvSpPr>
          <p:cNvPr id="3" name="Content Placeholder 2"/>
          <p:cNvSpPr>
            <a:spLocks noGrp="1"/>
          </p:cNvSpPr>
          <p:nvPr>
            <p:ph idx="1"/>
          </p:nvPr>
        </p:nvSpPr>
        <p:spPr>
          <a:xfrm>
            <a:off x="2342861" y="3724182"/>
            <a:ext cx="9331152" cy="2076994"/>
          </a:xfrm>
          <a:solidFill>
            <a:schemeClr val="accent6">
              <a:lumMod val="20000"/>
              <a:lumOff val="80000"/>
            </a:schemeClr>
          </a:solidFill>
        </p:spPr>
        <p:txBody>
          <a:bodyPr anchor="ctr">
            <a:noAutofit/>
          </a:bodyPr>
          <a:lstStyle/>
          <a:p>
            <a:pPr>
              <a:lnSpc>
                <a:spcPct val="120000"/>
              </a:lnSpc>
              <a:buFont typeface="Wingdings" panose="05000000000000000000" pitchFamily="2" charset="2"/>
              <a:buChar char="Ø"/>
            </a:pPr>
            <a:r>
              <a:rPr lang="en-US" sz="2000" b="1" dirty="0"/>
              <a:t>Self-Regulation:</a:t>
            </a:r>
            <a:r>
              <a:rPr lang="en-US" sz="2000" dirty="0"/>
              <a:t> Managing thoughts, feelings and behaviors to facilitate adaptive &amp; successful navigation of required and desired goal-directed activities, including those necessary for successful school, relational, workplace functioning </a:t>
            </a:r>
            <a:r>
              <a:rPr lang="en-US" sz="2000" i="1" dirty="0"/>
              <a:t>(McClelland &amp; </a:t>
            </a:r>
            <a:r>
              <a:rPr lang="en-US" sz="2000" i="1" dirty="0" err="1"/>
              <a:t>Tominey</a:t>
            </a:r>
            <a:r>
              <a:rPr lang="en-US" sz="2000" i="1" dirty="0"/>
              <a:t>, 2014; Murray, </a:t>
            </a:r>
            <a:r>
              <a:rPr lang="en-US" sz="2000" i="1" dirty="0" err="1"/>
              <a:t>Rosanbalm</a:t>
            </a:r>
            <a:r>
              <a:rPr lang="en-US" sz="2000" i="1" dirty="0"/>
              <a:t>, </a:t>
            </a:r>
            <a:r>
              <a:rPr lang="en-US" sz="2000" i="1" dirty="0" err="1"/>
              <a:t>Christopoulos</a:t>
            </a:r>
            <a:r>
              <a:rPr lang="en-US" sz="2000" i="1" dirty="0"/>
              <a:t>, &amp; </a:t>
            </a:r>
            <a:r>
              <a:rPr lang="en-US" sz="2000" i="1" dirty="0" err="1"/>
              <a:t>Hamoudi</a:t>
            </a:r>
            <a:r>
              <a:rPr lang="en-US" sz="2000" i="1" dirty="0"/>
              <a:t>, 2015).</a:t>
            </a:r>
            <a:endParaRPr lang="en-US" sz="2000" dirty="0"/>
          </a:p>
        </p:txBody>
      </p:sp>
      <p:sp>
        <p:nvSpPr>
          <p:cNvPr id="5" name="Content Placeholder 2"/>
          <p:cNvSpPr txBox="1">
            <a:spLocks/>
          </p:cNvSpPr>
          <p:nvPr/>
        </p:nvSpPr>
        <p:spPr>
          <a:xfrm>
            <a:off x="677334" y="1592892"/>
            <a:ext cx="8790516" cy="2057399"/>
          </a:xfrm>
          <a:prstGeom prst="rect">
            <a:avLst/>
          </a:prstGeom>
          <a:solidFill>
            <a:schemeClr val="accent3">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buFont typeface="Wingdings" panose="05000000000000000000" pitchFamily="2" charset="2"/>
              <a:buChar char="Ø"/>
            </a:pPr>
            <a:r>
              <a:rPr lang="en-US" sz="2000" b="1" dirty="0"/>
              <a:t>Executive Function:  </a:t>
            </a:r>
            <a:r>
              <a:rPr lang="en-US" sz="2000" dirty="0"/>
              <a:t>The set of skills that enable us to focus on multiple streams of information simultaneously, monitor mistakes, make decisions, adapt and revise plans as necessary, and exert control over impulses to allow frustration to result in hasty actions (</a:t>
            </a:r>
            <a:r>
              <a:rPr lang="en-US" sz="2000" i="1" dirty="0"/>
              <a:t>Center for the Developing Child at Harvard University). </a:t>
            </a:r>
            <a:endParaRPr lang="en-US" sz="2000" dirty="0"/>
          </a:p>
        </p:txBody>
      </p:sp>
    </p:spTree>
    <p:extLst>
      <p:ext uri="{BB962C8B-B14F-4D97-AF65-F5344CB8AC3E}">
        <p14:creationId xmlns:p14="http://schemas.microsoft.com/office/powerpoint/2010/main" val="134860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525"/>
            <a:ext cx="10200216" cy="1743075"/>
          </a:xfrm>
        </p:spPr>
        <p:txBody>
          <a:bodyPr>
            <a:noAutofit/>
          </a:bodyPr>
          <a:lstStyle/>
          <a:p>
            <a:r>
              <a:rPr lang="en-US" sz="5400" dirty="0"/>
              <a:t>Self-Regulation requires </a:t>
            </a:r>
            <a:br>
              <a:rPr lang="en-US" sz="5400" dirty="0"/>
            </a:br>
            <a:r>
              <a:rPr lang="en-US" sz="5400" dirty="0"/>
              <a:t>Co-Regulation</a:t>
            </a:r>
          </a:p>
        </p:txBody>
      </p:sp>
      <p:sp>
        <p:nvSpPr>
          <p:cNvPr id="6" name="Content Placeholder 2"/>
          <p:cNvSpPr txBox="1">
            <a:spLocks/>
          </p:cNvSpPr>
          <p:nvPr/>
        </p:nvSpPr>
        <p:spPr>
          <a:xfrm>
            <a:off x="1417019" y="2583543"/>
            <a:ext cx="8928764" cy="2371634"/>
          </a:xfrm>
          <a:prstGeom prst="rect">
            <a:avLst/>
          </a:prstGeom>
          <a:solidFill>
            <a:schemeClr val="accent3">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buFont typeface="Wingdings" panose="05000000000000000000" pitchFamily="2" charset="2"/>
              <a:buChar char="Ø"/>
            </a:pPr>
            <a:r>
              <a:rPr lang="en-US" sz="2000" b="1" dirty="0"/>
              <a:t>Co-Regulation:</a:t>
            </a:r>
            <a:r>
              <a:rPr lang="en-US" sz="2000" dirty="0"/>
              <a:t>  The interactive process between caring adults and children, youth, or young adults to facilitate a child’s ability to understand, express, and modulate their thoughts, feelings, and behavior through support, coaching, and modeling </a:t>
            </a:r>
            <a:r>
              <a:rPr lang="en-US" sz="2000" i="1" dirty="0"/>
              <a:t>(Murray, </a:t>
            </a:r>
            <a:r>
              <a:rPr lang="en-US" sz="2000" i="1" dirty="0" err="1"/>
              <a:t>Rosanbalm</a:t>
            </a:r>
            <a:r>
              <a:rPr lang="en-US" sz="2000" i="1" dirty="0"/>
              <a:t>, </a:t>
            </a:r>
            <a:r>
              <a:rPr lang="en-US" sz="2000" i="1" dirty="0" err="1"/>
              <a:t>Christopoulos</a:t>
            </a:r>
            <a:r>
              <a:rPr lang="en-US" sz="2000" i="1" dirty="0"/>
              <a:t>, &amp; </a:t>
            </a:r>
            <a:r>
              <a:rPr lang="en-US" sz="2000" i="1" dirty="0" err="1"/>
              <a:t>Hamoudi</a:t>
            </a:r>
            <a:r>
              <a:rPr lang="en-US" sz="2000" i="1" dirty="0"/>
              <a:t>, 2015)</a:t>
            </a:r>
            <a:endParaRPr lang="en-US" sz="2000" dirty="0"/>
          </a:p>
        </p:txBody>
      </p:sp>
    </p:spTree>
    <p:extLst>
      <p:ext uri="{BB962C8B-B14F-4D97-AF65-F5344CB8AC3E}">
        <p14:creationId xmlns:p14="http://schemas.microsoft.com/office/powerpoint/2010/main" val="12690228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525"/>
            <a:ext cx="10200216" cy="1539875"/>
          </a:xfrm>
        </p:spPr>
        <p:txBody>
          <a:bodyPr>
            <a:noAutofit/>
          </a:bodyPr>
          <a:lstStyle/>
          <a:p>
            <a:r>
              <a:rPr lang="en-US" sz="4400" dirty="0"/>
              <a:t>Reduce or Buffer Sources of Stress</a:t>
            </a:r>
          </a:p>
        </p:txBody>
      </p:sp>
      <p:sp>
        <p:nvSpPr>
          <p:cNvPr id="6" name="Content Placeholder 2"/>
          <p:cNvSpPr txBox="1">
            <a:spLocks/>
          </p:cNvSpPr>
          <p:nvPr/>
        </p:nvSpPr>
        <p:spPr>
          <a:xfrm>
            <a:off x="790002" y="3419477"/>
            <a:ext cx="8790516" cy="1718491"/>
          </a:xfrm>
          <a:prstGeom prst="rect">
            <a:avLst/>
          </a:prstGeom>
          <a:solidFill>
            <a:schemeClr val="accent3">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buFont typeface="Wingdings" panose="05000000000000000000" pitchFamily="2" charset="2"/>
              <a:buChar char="Ø"/>
            </a:pPr>
            <a:r>
              <a:rPr lang="en-US" sz="2400" dirty="0"/>
              <a:t>Constant stress depletes precious energy the brain needs for healthy development in childhood </a:t>
            </a:r>
            <a:r>
              <a:rPr lang="en-US" sz="2000" i="1" dirty="0"/>
              <a:t>(Center for the Developing Child at Harvard University)</a:t>
            </a:r>
            <a:endParaRPr lang="en-US" sz="2000" dirty="0"/>
          </a:p>
        </p:txBody>
      </p:sp>
      <p:graphicFrame>
        <p:nvGraphicFramePr>
          <p:cNvPr id="3" name="Diagram 2"/>
          <p:cNvGraphicFramePr/>
          <p:nvPr/>
        </p:nvGraphicFramePr>
        <p:xfrm>
          <a:off x="790002" y="569476"/>
          <a:ext cx="8790516" cy="3665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1524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4" y="400050"/>
            <a:ext cx="8309593" cy="1320800"/>
          </a:xfrm>
        </p:spPr>
        <p:txBody>
          <a:bodyPr>
            <a:normAutofit/>
          </a:bodyPr>
          <a:lstStyle/>
          <a:p>
            <a:r>
              <a:rPr lang="en-US" sz="4800" dirty="0"/>
              <a:t>Road Map</a:t>
            </a:r>
          </a:p>
        </p:txBody>
      </p:sp>
      <p:graphicFrame>
        <p:nvGraphicFramePr>
          <p:cNvPr id="5" name="Diagram 4"/>
          <p:cNvGraphicFramePr/>
          <p:nvPr>
            <p:extLst>
              <p:ext uri="{D42A27DB-BD31-4B8C-83A1-F6EECF244321}">
                <p14:modId xmlns:p14="http://schemas.microsoft.com/office/powerpoint/2010/main" val="1700163163"/>
              </p:ext>
            </p:extLst>
          </p:nvPr>
        </p:nvGraphicFramePr>
        <p:xfrm>
          <a:off x="1686094" y="1403350"/>
          <a:ext cx="9610556" cy="4433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2298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40" y="269966"/>
            <a:ext cx="10687352" cy="809897"/>
          </a:xfrm>
        </p:spPr>
        <p:txBody>
          <a:bodyPr>
            <a:normAutofit/>
          </a:bodyPr>
          <a:lstStyle/>
          <a:p>
            <a:r>
              <a:rPr lang="en-US" dirty="0">
                <a:solidFill>
                  <a:schemeClr val="tx1"/>
                </a:solidFill>
              </a:rPr>
              <a:t>Traumatic Stress Assessment for Young* Children </a:t>
            </a:r>
          </a:p>
        </p:txBody>
      </p:sp>
      <p:graphicFrame>
        <p:nvGraphicFramePr>
          <p:cNvPr id="6" name="Table 5"/>
          <p:cNvGraphicFramePr>
            <a:graphicFrameLocks noGrp="1"/>
          </p:cNvGraphicFramePr>
          <p:nvPr/>
        </p:nvGraphicFramePr>
        <p:xfrm>
          <a:off x="346408" y="966652"/>
          <a:ext cx="11662710" cy="4452014"/>
        </p:xfrm>
        <a:graphic>
          <a:graphicData uri="http://schemas.openxmlformats.org/drawingml/2006/table">
            <a:tbl>
              <a:tblPr firstRow="1" bandRow="1">
                <a:tableStyleId>{5C22544A-7EE6-4342-B048-85BDC9FD1C3A}</a:tableStyleId>
              </a:tblPr>
              <a:tblGrid>
                <a:gridCol w="6446277">
                  <a:extLst>
                    <a:ext uri="{9D8B030D-6E8A-4147-A177-3AD203B41FA5}">
                      <a16:colId xmlns:a16="http://schemas.microsoft.com/office/drawing/2014/main" val="2704065113"/>
                    </a:ext>
                  </a:extLst>
                </a:gridCol>
                <a:gridCol w="3508838">
                  <a:extLst>
                    <a:ext uri="{9D8B030D-6E8A-4147-A177-3AD203B41FA5}">
                      <a16:colId xmlns:a16="http://schemas.microsoft.com/office/drawing/2014/main" val="2590718512"/>
                    </a:ext>
                  </a:extLst>
                </a:gridCol>
                <a:gridCol w="1707595">
                  <a:extLst>
                    <a:ext uri="{9D8B030D-6E8A-4147-A177-3AD203B41FA5}">
                      <a16:colId xmlns:a16="http://schemas.microsoft.com/office/drawing/2014/main" val="129986697"/>
                    </a:ext>
                  </a:extLst>
                </a:gridCol>
              </a:tblGrid>
              <a:tr h="428654">
                <a:tc>
                  <a:txBody>
                    <a:bodyPr/>
                    <a:lstStyle/>
                    <a:p>
                      <a:r>
                        <a:rPr lang="en-US" dirty="0"/>
                        <a:t>Measure</a:t>
                      </a:r>
                    </a:p>
                  </a:txBody>
                  <a:tcPr/>
                </a:tc>
                <a:tc>
                  <a:txBody>
                    <a:bodyPr/>
                    <a:lstStyle/>
                    <a:p>
                      <a:r>
                        <a:rPr lang="en-US" dirty="0"/>
                        <a:t>Authors</a:t>
                      </a:r>
                    </a:p>
                  </a:txBody>
                  <a:tcPr/>
                </a:tc>
                <a:tc>
                  <a:txBody>
                    <a:bodyPr/>
                    <a:lstStyle/>
                    <a:p>
                      <a:r>
                        <a:rPr lang="en-US" dirty="0"/>
                        <a:t>Ages</a:t>
                      </a:r>
                    </a:p>
                  </a:txBody>
                  <a:tcPr/>
                </a:tc>
                <a:extLst>
                  <a:ext uri="{0D108BD9-81ED-4DB2-BD59-A6C34878D82A}">
                    <a16:rowId xmlns:a16="http://schemas.microsoft.com/office/drawing/2014/main" val="3453370286"/>
                  </a:ext>
                </a:extLst>
              </a:tr>
              <a:tr h="370840">
                <a:tc>
                  <a:txBody>
                    <a:bodyPr/>
                    <a:lstStyle/>
                    <a:p>
                      <a:r>
                        <a:rPr lang="en-US" sz="1700" dirty="0"/>
                        <a:t>Child Behavior Checklist (CBCL)</a:t>
                      </a:r>
                    </a:p>
                  </a:txBody>
                  <a:tcPr/>
                </a:tc>
                <a:tc>
                  <a:txBody>
                    <a:bodyPr/>
                    <a:lstStyle/>
                    <a:p>
                      <a:r>
                        <a:rPr lang="en-US" sz="1700" dirty="0"/>
                        <a:t>Achenbach &amp; </a:t>
                      </a:r>
                      <a:r>
                        <a:rPr lang="en-US" sz="1700" dirty="0" err="1"/>
                        <a:t>Rescoria</a:t>
                      </a:r>
                      <a:r>
                        <a:rPr lang="en-US" sz="1700" dirty="0"/>
                        <a:t> (2001)</a:t>
                      </a:r>
                    </a:p>
                  </a:txBody>
                  <a:tcPr/>
                </a:tc>
                <a:tc>
                  <a:txBody>
                    <a:bodyPr/>
                    <a:lstStyle/>
                    <a:p>
                      <a:r>
                        <a:rPr lang="en-US" sz="1700" dirty="0"/>
                        <a:t>1.5 – 6 years</a:t>
                      </a:r>
                    </a:p>
                  </a:txBody>
                  <a:tcPr/>
                </a:tc>
                <a:extLst>
                  <a:ext uri="{0D108BD9-81ED-4DB2-BD59-A6C34878D82A}">
                    <a16:rowId xmlns:a16="http://schemas.microsoft.com/office/drawing/2014/main" val="3267283361"/>
                  </a:ext>
                </a:extLst>
              </a:tr>
              <a:tr h="370840">
                <a:tc>
                  <a:txBody>
                    <a:bodyPr/>
                    <a:lstStyle/>
                    <a:p>
                      <a:r>
                        <a:rPr lang="en-US" sz="1700" dirty="0"/>
                        <a:t>PTSD Semi-Structured Interview &amp; Observation Record</a:t>
                      </a:r>
                    </a:p>
                  </a:txBody>
                  <a:tcPr/>
                </a:tc>
                <a:tc>
                  <a:txBody>
                    <a:bodyPr/>
                    <a:lstStyle/>
                    <a:p>
                      <a:r>
                        <a:rPr lang="en-US" sz="1700" dirty="0" err="1"/>
                        <a:t>Scheeringa</a:t>
                      </a:r>
                      <a:r>
                        <a:rPr lang="en-US" sz="1700" dirty="0"/>
                        <a:t> &amp; </a:t>
                      </a:r>
                      <a:r>
                        <a:rPr lang="en-US" sz="1700" dirty="0" err="1"/>
                        <a:t>Zeanah</a:t>
                      </a:r>
                      <a:r>
                        <a:rPr lang="en-US" sz="1700" dirty="0"/>
                        <a:t> (1994)</a:t>
                      </a:r>
                    </a:p>
                  </a:txBody>
                  <a:tcPr/>
                </a:tc>
                <a:tc>
                  <a:txBody>
                    <a:bodyPr/>
                    <a:lstStyle/>
                    <a:p>
                      <a:r>
                        <a:rPr lang="en-US" sz="1700" dirty="0"/>
                        <a:t>Birth – 4 years</a:t>
                      </a:r>
                    </a:p>
                  </a:txBody>
                  <a:tcPr/>
                </a:tc>
                <a:extLst>
                  <a:ext uri="{0D108BD9-81ED-4DB2-BD59-A6C34878D82A}">
                    <a16:rowId xmlns:a16="http://schemas.microsoft.com/office/drawing/2014/main" val="386607779"/>
                  </a:ext>
                </a:extLst>
              </a:tr>
              <a:tr h="370840">
                <a:tc>
                  <a:txBody>
                    <a:bodyPr/>
                    <a:lstStyle/>
                    <a:p>
                      <a:r>
                        <a:rPr lang="en-US" sz="1700" dirty="0"/>
                        <a:t>Posttraumatic Symptom Inventory for Children (PT-SIC)</a:t>
                      </a:r>
                    </a:p>
                  </a:txBody>
                  <a:tcPr/>
                </a:tc>
                <a:tc>
                  <a:txBody>
                    <a:bodyPr/>
                    <a:lstStyle/>
                    <a:p>
                      <a:r>
                        <a:rPr lang="en-US" sz="1700" dirty="0" err="1"/>
                        <a:t>Eisen</a:t>
                      </a:r>
                      <a:r>
                        <a:rPr lang="en-US" sz="1700" dirty="0"/>
                        <a:t> (1997)</a:t>
                      </a:r>
                    </a:p>
                  </a:txBody>
                  <a:tcPr/>
                </a:tc>
                <a:tc>
                  <a:txBody>
                    <a:bodyPr/>
                    <a:lstStyle/>
                    <a:p>
                      <a:r>
                        <a:rPr lang="en-US" sz="1700" dirty="0"/>
                        <a:t>4</a:t>
                      </a:r>
                      <a:r>
                        <a:rPr lang="en-US" sz="1700" baseline="0" dirty="0"/>
                        <a:t> – 8 years</a:t>
                      </a:r>
                      <a:endParaRPr lang="en-US" sz="1700" dirty="0"/>
                    </a:p>
                  </a:txBody>
                  <a:tcPr/>
                </a:tc>
                <a:extLst>
                  <a:ext uri="{0D108BD9-81ED-4DB2-BD59-A6C34878D82A}">
                    <a16:rowId xmlns:a16="http://schemas.microsoft.com/office/drawing/2014/main" val="1731059987"/>
                  </a:ext>
                </a:extLst>
              </a:tr>
              <a:tr h="370840">
                <a:tc>
                  <a:txBody>
                    <a:bodyPr/>
                    <a:lstStyle/>
                    <a:p>
                      <a:r>
                        <a:rPr lang="en-US" sz="1700" dirty="0"/>
                        <a:t>Preschool Age Psychiatric Assessment (PAPA)</a:t>
                      </a:r>
                    </a:p>
                  </a:txBody>
                  <a:tcPr/>
                </a:tc>
                <a:tc>
                  <a:txBody>
                    <a:bodyPr/>
                    <a:lstStyle/>
                    <a:p>
                      <a:r>
                        <a:rPr lang="en-US" sz="1700" dirty="0"/>
                        <a:t>Egger &amp; </a:t>
                      </a:r>
                      <a:r>
                        <a:rPr lang="en-US" sz="1700" dirty="0" err="1"/>
                        <a:t>Angold</a:t>
                      </a:r>
                      <a:r>
                        <a:rPr lang="en-US" sz="1700" dirty="0"/>
                        <a:t> (1999)</a:t>
                      </a:r>
                    </a:p>
                  </a:txBody>
                  <a:tcPr/>
                </a:tc>
                <a:tc>
                  <a:txBody>
                    <a:bodyPr/>
                    <a:lstStyle/>
                    <a:p>
                      <a:r>
                        <a:rPr lang="en-US" sz="1700" dirty="0"/>
                        <a:t>2 – 5 years</a:t>
                      </a:r>
                    </a:p>
                  </a:txBody>
                  <a:tcPr/>
                </a:tc>
                <a:extLst>
                  <a:ext uri="{0D108BD9-81ED-4DB2-BD59-A6C34878D82A}">
                    <a16:rowId xmlns:a16="http://schemas.microsoft.com/office/drawing/2014/main" val="261371780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t>PTSD Symptoms in Preschool Aged Children (PTSD-PAC)</a:t>
                      </a:r>
                    </a:p>
                    <a:p>
                      <a:endParaRPr lang="en-US" sz="1700" dirty="0"/>
                    </a:p>
                  </a:txBody>
                  <a:tcPr/>
                </a:tc>
                <a:tc>
                  <a:txBody>
                    <a:bodyPr/>
                    <a:lstStyle/>
                    <a:p>
                      <a:r>
                        <a:rPr lang="en-US" sz="1700" dirty="0" err="1"/>
                        <a:t>Levendosky</a:t>
                      </a:r>
                      <a:r>
                        <a:rPr lang="en-US" sz="1700" dirty="0"/>
                        <a:t>, </a:t>
                      </a:r>
                      <a:r>
                        <a:rPr lang="en-US" sz="1700" dirty="0" err="1"/>
                        <a:t>Huth</a:t>
                      </a:r>
                      <a:r>
                        <a:rPr lang="en-US" sz="1700" dirty="0"/>
                        <a:t>-Bocks, </a:t>
                      </a:r>
                      <a:r>
                        <a:rPr lang="en-US" sz="1700" dirty="0" err="1"/>
                        <a:t>Semel</a:t>
                      </a:r>
                      <a:r>
                        <a:rPr lang="en-US" sz="1700" dirty="0"/>
                        <a:t>, &amp; Shapiro (2002)</a:t>
                      </a:r>
                    </a:p>
                  </a:txBody>
                  <a:tcPr/>
                </a:tc>
                <a:tc>
                  <a:txBody>
                    <a:bodyPr/>
                    <a:lstStyle/>
                    <a:p>
                      <a:r>
                        <a:rPr lang="en-US" sz="1700" dirty="0"/>
                        <a:t>3 – 5 years</a:t>
                      </a:r>
                    </a:p>
                  </a:txBody>
                  <a:tcPr/>
                </a:tc>
                <a:extLst>
                  <a:ext uri="{0D108BD9-81ED-4DB2-BD59-A6C34878D82A}">
                    <a16:rowId xmlns:a16="http://schemas.microsoft.com/office/drawing/2014/main" val="281556379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t>Traumatic Events Screening Inventory-Parent Report Revised (TESI-PRR)</a:t>
                      </a:r>
                    </a:p>
                  </a:txBody>
                  <a:tcPr/>
                </a:tc>
                <a:tc>
                  <a:txBody>
                    <a:bodyPr/>
                    <a:lstStyle/>
                    <a:p>
                      <a:r>
                        <a:rPr lang="en-US" sz="1700" dirty="0"/>
                        <a:t>Ghosh et al. (2002)</a:t>
                      </a:r>
                    </a:p>
                  </a:txBody>
                  <a:tcPr/>
                </a:tc>
                <a:tc>
                  <a:txBody>
                    <a:bodyPr/>
                    <a:lstStyle/>
                    <a:p>
                      <a:r>
                        <a:rPr lang="en-US" sz="1700" dirty="0"/>
                        <a:t>0 – 6 years</a:t>
                      </a:r>
                    </a:p>
                  </a:txBody>
                  <a:tcPr/>
                </a:tc>
                <a:extLst>
                  <a:ext uri="{0D108BD9-81ED-4DB2-BD59-A6C34878D82A}">
                    <a16:rowId xmlns:a16="http://schemas.microsoft.com/office/drawing/2014/main" val="395943823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t>Trauma Symptom Checklist for Young Children (TSCYC)</a:t>
                      </a:r>
                    </a:p>
                  </a:txBody>
                  <a:tcPr/>
                </a:tc>
                <a:tc>
                  <a:txBody>
                    <a:bodyPr/>
                    <a:lstStyle/>
                    <a:p>
                      <a:r>
                        <a:rPr lang="en-US" sz="1700" dirty="0" err="1"/>
                        <a:t>Briere</a:t>
                      </a:r>
                      <a:r>
                        <a:rPr lang="en-US" sz="1700" dirty="0"/>
                        <a:t> et al (2001)</a:t>
                      </a:r>
                    </a:p>
                  </a:txBody>
                  <a:tcPr/>
                </a:tc>
                <a:tc>
                  <a:txBody>
                    <a:bodyPr/>
                    <a:lstStyle/>
                    <a:p>
                      <a:r>
                        <a:rPr lang="en-US" sz="1700" dirty="0"/>
                        <a:t>3 – 12 years</a:t>
                      </a:r>
                    </a:p>
                  </a:txBody>
                  <a:tcPr/>
                </a:tc>
                <a:extLst>
                  <a:ext uri="{0D108BD9-81ED-4DB2-BD59-A6C34878D82A}">
                    <a16:rowId xmlns:a16="http://schemas.microsoft.com/office/drawing/2014/main" val="39355541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t>Violence Exposure Scale for Children-Preschool Version (VEX-PV)</a:t>
                      </a:r>
                    </a:p>
                  </a:txBody>
                  <a:tcPr/>
                </a:tc>
                <a:tc>
                  <a:txBody>
                    <a:bodyPr/>
                    <a:lstStyle/>
                    <a:p>
                      <a:r>
                        <a:rPr lang="en-US" sz="1700" dirty="0" err="1"/>
                        <a:t>Shahinfar</a:t>
                      </a:r>
                      <a:r>
                        <a:rPr lang="en-US" sz="1700" dirty="0"/>
                        <a:t>, Fox, and Leavitt (2000)</a:t>
                      </a:r>
                    </a:p>
                  </a:txBody>
                  <a:tcPr/>
                </a:tc>
                <a:tc>
                  <a:txBody>
                    <a:bodyPr/>
                    <a:lstStyle/>
                    <a:p>
                      <a:r>
                        <a:rPr lang="en-US" sz="1700" dirty="0"/>
                        <a:t>4 – 10 years</a:t>
                      </a:r>
                    </a:p>
                  </a:txBody>
                  <a:tcPr/>
                </a:tc>
                <a:extLst>
                  <a:ext uri="{0D108BD9-81ED-4DB2-BD59-A6C34878D82A}">
                    <a16:rowId xmlns:a16="http://schemas.microsoft.com/office/drawing/2014/main" val="15346898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Violence Exposure Scale for Children-Revised Parent Report (VEX-RPR)</a:t>
                      </a:r>
                    </a:p>
                  </a:txBody>
                  <a:tcPr/>
                </a:tc>
                <a:tc>
                  <a:txBody>
                    <a:bodyPr/>
                    <a:lstStyle/>
                    <a:p>
                      <a:r>
                        <a:rPr lang="en-US" sz="1700" dirty="0" err="1"/>
                        <a:t>Shahinfar</a:t>
                      </a:r>
                      <a:r>
                        <a:rPr lang="en-US" sz="1700" dirty="0"/>
                        <a:t>, Fox, and Leavitt (2000)</a:t>
                      </a:r>
                    </a:p>
                  </a:txBody>
                  <a:tcPr/>
                </a:tc>
                <a:tc>
                  <a:txBody>
                    <a:bodyPr/>
                    <a:lstStyle/>
                    <a:p>
                      <a:r>
                        <a:rPr lang="en-US" sz="1700" dirty="0"/>
                        <a:t>4 – 10 years</a:t>
                      </a:r>
                    </a:p>
                  </a:txBody>
                  <a:tcPr/>
                </a:tc>
                <a:extLst>
                  <a:ext uri="{0D108BD9-81ED-4DB2-BD59-A6C34878D82A}">
                    <a16:rowId xmlns:a16="http://schemas.microsoft.com/office/drawing/2014/main" val="3559682456"/>
                  </a:ext>
                </a:extLst>
              </a:tr>
            </a:tbl>
          </a:graphicData>
        </a:graphic>
      </p:graphicFrame>
      <p:sp>
        <p:nvSpPr>
          <p:cNvPr id="3" name="TextBox 2"/>
          <p:cNvSpPr txBox="1"/>
          <p:nvPr/>
        </p:nvSpPr>
        <p:spPr>
          <a:xfrm>
            <a:off x="2708366" y="5545348"/>
            <a:ext cx="5739072" cy="369332"/>
          </a:xfrm>
          <a:prstGeom prst="rect">
            <a:avLst/>
          </a:prstGeom>
          <a:noFill/>
        </p:spPr>
        <p:txBody>
          <a:bodyPr wrap="none" rtlCol="0">
            <a:spAutoFit/>
          </a:bodyPr>
          <a:lstStyle/>
          <a:p>
            <a:r>
              <a:rPr lang="en-US" i="1" dirty="0"/>
              <a:t>*Note: There are additional measures for older youth</a:t>
            </a:r>
          </a:p>
        </p:txBody>
      </p:sp>
    </p:spTree>
    <p:extLst>
      <p:ext uri="{BB962C8B-B14F-4D97-AF65-F5344CB8AC3E}">
        <p14:creationId xmlns:p14="http://schemas.microsoft.com/office/powerpoint/2010/main" val="338777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40" y="269966"/>
            <a:ext cx="10687352" cy="809897"/>
          </a:xfrm>
        </p:spPr>
        <p:txBody>
          <a:bodyPr>
            <a:normAutofit/>
          </a:bodyPr>
          <a:lstStyle/>
          <a:p>
            <a:r>
              <a:rPr lang="en-US" dirty="0">
                <a:solidFill>
                  <a:schemeClr val="tx1"/>
                </a:solidFill>
              </a:rPr>
              <a:t>Trauma-Focused EBPs for Young Children (1)</a:t>
            </a:r>
          </a:p>
        </p:txBody>
      </p:sp>
      <p:graphicFrame>
        <p:nvGraphicFramePr>
          <p:cNvPr id="6" name="Table 5"/>
          <p:cNvGraphicFramePr>
            <a:graphicFrameLocks noGrp="1"/>
          </p:cNvGraphicFramePr>
          <p:nvPr/>
        </p:nvGraphicFramePr>
        <p:xfrm>
          <a:off x="276740" y="1201783"/>
          <a:ext cx="11662709" cy="4167118"/>
        </p:xfrm>
        <a:graphic>
          <a:graphicData uri="http://schemas.openxmlformats.org/drawingml/2006/table">
            <a:tbl>
              <a:tblPr firstRow="1" bandRow="1">
                <a:tableStyleId>{5C22544A-7EE6-4342-B048-85BDC9FD1C3A}</a:tableStyleId>
              </a:tblPr>
              <a:tblGrid>
                <a:gridCol w="4756815">
                  <a:extLst>
                    <a:ext uri="{9D8B030D-6E8A-4147-A177-3AD203B41FA5}">
                      <a16:colId xmlns:a16="http://schemas.microsoft.com/office/drawing/2014/main" val="2704065113"/>
                    </a:ext>
                  </a:extLst>
                </a:gridCol>
                <a:gridCol w="1358537">
                  <a:extLst>
                    <a:ext uri="{9D8B030D-6E8A-4147-A177-3AD203B41FA5}">
                      <a16:colId xmlns:a16="http://schemas.microsoft.com/office/drawing/2014/main" val="2590718512"/>
                    </a:ext>
                  </a:extLst>
                </a:gridCol>
                <a:gridCol w="3997234">
                  <a:extLst>
                    <a:ext uri="{9D8B030D-6E8A-4147-A177-3AD203B41FA5}">
                      <a16:colId xmlns:a16="http://schemas.microsoft.com/office/drawing/2014/main" val="1666607284"/>
                    </a:ext>
                  </a:extLst>
                </a:gridCol>
                <a:gridCol w="1550123">
                  <a:extLst>
                    <a:ext uri="{9D8B030D-6E8A-4147-A177-3AD203B41FA5}">
                      <a16:colId xmlns:a16="http://schemas.microsoft.com/office/drawing/2014/main" val="129986697"/>
                    </a:ext>
                  </a:extLst>
                </a:gridCol>
              </a:tblGrid>
              <a:tr h="509518">
                <a:tc>
                  <a:txBody>
                    <a:bodyPr/>
                    <a:lstStyle/>
                    <a:p>
                      <a:endParaRPr lang="en-US" sz="1800" dirty="0"/>
                    </a:p>
                  </a:txBody>
                  <a:tcPr/>
                </a:tc>
                <a:tc>
                  <a:txBody>
                    <a:bodyPr/>
                    <a:lstStyle/>
                    <a:p>
                      <a:r>
                        <a:rPr lang="en-US" sz="1800" dirty="0"/>
                        <a:t># Sessions</a:t>
                      </a:r>
                    </a:p>
                  </a:txBody>
                  <a:tcPr/>
                </a:tc>
                <a:tc>
                  <a:txBody>
                    <a:bodyPr/>
                    <a:lstStyle/>
                    <a:p>
                      <a:r>
                        <a:rPr lang="en-US" sz="1800" dirty="0"/>
                        <a:t>Notes</a:t>
                      </a:r>
                    </a:p>
                  </a:txBody>
                  <a:tcPr/>
                </a:tc>
                <a:tc>
                  <a:txBody>
                    <a:bodyPr/>
                    <a:lstStyle/>
                    <a:p>
                      <a:r>
                        <a:rPr lang="en-US" sz="1800" dirty="0"/>
                        <a:t>Ages</a:t>
                      </a:r>
                    </a:p>
                  </a:txBody>
                  <a:tcPr/>
                </a:tc>
                <a:extLst>
                  <a:ext uri="{0D108BD9-81ED-4DB2-BD59-A6C34878D82A}">
                    <a16:rowId xmlns:a16="http://schemas.microsoft.com/office/drawing/2014/main" val="3453370286"/>
                  </a:ext>
                </a:extLst>
              </a:tr>
              <a:tr h="605180">
                <a:tc>
                  <a:txBody>
                    <a:bodyPr/>
                    <a:lstStyle/>
                    <a:p>
                      <a:r>
                        <a:rPr lang="en-US" sz="1800" dirty="0"/>
                        <a:t>Alternatives for Families:</a:t>
                      </a:r>
                      <a:r>
                        <a:rPr lang="en-US" sz="1800" baseline="0" dirty="0"/>
                        <a:t> A Cognitive Behavioral Therapy (AF-CBT)</a:t>
                      </a:r>
                      <a:endParaRPr lang="en-US" sz="1800" dirty="0"/>
                    </a:p>
                  </a:txBody>
                  <a:tcPr/>
                </a:tc>
                <a:tc>
                  <a:txBody>
                    <a:bodyPr/>
                    <a:lstStyle/>
                    <a:p>
                      <a:r>
                        <a:rPr lang="en-US" sz="1800" dirty="0"/>
                        <a:t>20</a:t>
                      </a:r>
                    </a:p>
                  </a:txBody>
                  <a:tcPr/>
                </a:tc>
                <a:tc>
                  <a:txBody>
                    <a:bodyPr/>
                    <a:lstStyle/>
                    <a:p>
                      <a:r>
                        <a:rPr lang="en-US" sz="1800" dirty="0"/>
                        <a:t>Target: physically abusive/coercive parents with concurrent emotional abuse</a:t>
                      </a:r>
                    </a:p>
                  </a:txBody>
                  <a:tcPr/>
                </a:tc>
                <a:tc>
                  <a:txBody>
                    <a:bodyPr/>
                    <a:lstStyle/>
                    <a:p>
                      <a:r>
                        <a:rPr lang="en-US" sz="1800" dirty="0"/>
                        <a:t>5 – 17 years</a:t>
                      </a:r>
                    </a:p>
                  </a:txBody>
                  <a:tcPr/>
                </a:tc>
                <a:extLst>
                  <a:ext uri="{0D108BD9-81ED-4DB2-BD59-A6C34878D82A}">
                    <a16:rowId xmlns:a16="http://schemas.microsoft.com/office/drawing/2014/main" val="3267283361"/>
                  </a:ext>
                </a:extLst>
              </a:tr>
              <a:tr h="731520">
                <a:tc>
                  <a:txBody>
                    <a:bodyPr/>
                    <a:lstStyle/>
                    <a:p>
                      <a:r>
                        <a:rPr lang="en-US" sz="1800" dirty="0"/>
                        <a:t>Attachment, Self-Regulation &amp; Competence:</a:t>
                      </a:r>
                      <a:r>
                        <a:rPr lang="en-US" sz="1800" baseline="0" dirty="0"/>
                        <a:t>  A Comprehensive Framework </a:t>
                      </a:r>
                      <a:r>
                        <a:rPr lang="en-US" sz="1800" dirty="0"/>
                        <a:t>(ARC)</a:t>
                      </a:r>
                    </a:p>
                  </a:txBody>
                  <a:tcPr anchor="ctr"/>
                </a:tc>
                <a:tc>
                  <a:txBody>
                    <a:bodyPr/>
                    <a:lstStyle/>
                    <a:p>
                      <a:r>
                        <a:rPr lang="en-US" sz="1800" dirty="0"/>
                        <a:t>12 – 52+</a:t>
                      </a:r>
                    </a:p>
                  </a:txBody>
                  <a:tcPr/>
                </a:tc>
                <a:tc>
                  <a:txBody>
                    <a:bodyPr/>
                    <a:lstStyle/>
                    <a:p>
                      <a:r>
                        <a:rPr lang="en-US" sz="1800" dirty="0"/>
                        <a:t>Target: complex trauma </a:t>
                      </a:r>
                    </a:p>
                    <a:p>
                      <a:r>
                        <a:rPr lang="en-US" sz="1800" dirty="0"/>
                        <a:t>Multiple modalities: individual, family, group; home-based prevention; </a:t>
                      </a:r>
                    </a:p>
                  </a:txBody>
                  <a:tcPr/>
                </a:tc>
                <a:tc>
                  <a:txBody>
                    <a:bodyPr/>
                    <a:lstStyle/>
                    <a:p>
                      <a:r>
                        <a:rPr lang="en-US" sz="1800" dirty="0"/>
                        <a:t>2 – 21 years</a:t>
                      </a:r>
                    </a:p>
                  </a:txBody>
                  <a:tcPr/>
                </a:tc>
                <a:extLst>
                  <a:ext uri="{0D108BD9-81ED-4DB2-BD59-A6C34878D82A}">
                    <a16:rowId xmlns:a16="http://schemas.microsoft.com/office/drawing/2014/main" val="386607779"/>
                  </a:ext>
                </a:extLst>
              </a:tr>
              <a:tr h="535009">
                <a:tc>
                  <a:txBody>
                    <a:bodyPr/>
                    <a:lstStyle/>
                    <a:p>
                      <a:r>
                        <a:rPr lang="en-US" sz="1800" dirty="0"/>
                        <a:t>Bounce Back</a:t>
                      </a:r>
                    </a:p>
                  </a:txBody>
                  <a:tcPr anchor="ctr"/>
                </a:tc>
                <a:tc>
                  <a:txBody>
                    <a:bodyPr/>
                    <a:lstStyle/>
                    <a:p>
                      <a:r>
                        <a:rPr lang="en-US" sz="1800" dirty="0"/>
                        <a:t>10</a:t>
                      </a:r>
                    </a:p>
                  </a:txBody>
                  <a:tcPr/>
                </a:tc>
                <a:tc>
                  <a:txBody>
                    <a:bodyPr/>
                    <a:lstStyle/>
                    <a:p>
                      <a:r>
                        <a:rPr lang="en-US" sz="1800" dirty="0"/>
                        <a:t>Target: Any trauma</a:t>
                      </a:r>
                    </a:p>
                    <a:p>
                      <a:r>
                        <a:rPr lang="en-US" sz="1800" dirty="0"/>
                        <a:t>Modality:  School based group + caregiver &amp; individual sessions</a:t>
                      </a:r>
                    </a:p>
                  </a:txBody>
                  <a:tcPr/>
                </a:tc>
                <a:tc>
                  <a:txBody>
                    <a:bodyPr/>
                    <a:lstStyle/>
                    <a:p>
                      <a:r>
                        <a:rPr lang="en-US" sz="1800" dirty="0"/>
                        <a:t>5 – 9 years</a:t>
                      </a:r>
                    </a:p>
                    <a:p>
                      <a:r>
                        <a:rPr lang="en-US" sz="1800" dirty="0"/>
                        <a:t>(K – 4</a:t>
                      </a:r>
                      <a:r>
                        <a:rPr lang="en-US" sz="1800" baseline="30000" dirty="0"/>
                        <a:t>th</a:t>
                      </a:r>
                      <a:r>
                        <a:rPr lang="en-US" sz="1800" dirty="0"/>
                        <a:t> grade)</a:t>
                      </a:r>
                    </a:p>
                  </a:txBody>
                  <a:tcPr/>
                </a:tc>
                <a:extLst>
                  <a:ext uri="{0D108BD9-81ED-4DB2-BD59-A6C34878D82A}">
                    <a16:rowId xmlns:a16="http://schemas.microsoft.com/office/drawing/2014/main" val="2232631298"/>
                  </a:ext>
                </a:extLst>
              </a:tr>
              <a:tr h="526869">
                <a:tc>
                  <a:txBody>
                    <a:bodyPr/>
                    <a:lstStyle/>
                    <a:p>
                      <a:r>
                        <a:rPr lang="en-US" sz="1800" dirty="0"/>
                        <a:t>Child Parent Psychotherapy</a:t>
                      </a:r>
                      <a:r>
                        <a:rPr lang="en-US" sz="1800" baseline="0" dirty="0"/>
                        <a:t> (CPP) </a:t>
                      </a:r>
                      <a:endParaRPr lang="en-US" sz="1800" dirty="0"/>
                    </a:p>
                  </a:txBody>
                  <a:tcPr/>
                </a:tc>
                <a:tc>
                  <a:txBody>
                    <a:bodyPr/>
                    <a:lstStyle/>
                    <a:p>
                      <a:r>
                        <a:rPr lang="en-US" sz="1800" dirty="0"/>
                        <a:t>50</a:t>
                      </a:r>
                    </a:p>
                  </a:txBody>
                  <a:tcPr/>
                </a:tc>
                <a:tc>
                  <a:txBody>
                    <a:bodyPr/>
                    <a:lstStyle/>
                    <a:p>
                      <a:r>
                        <a:rPr lang="en-US" sz="1800" dirty="0"/>
                        <a:t>Target:</a:t>
                      </a:r>
                      <a:r>
                        <a:rPr lang="en-US" sz="1800" baseline="0" dirty="0"/>
                        <a:t>  DV &amp; child maltreatment; intergenerational, historical, </a:t>
                      </a:r>
                      <a:endParaRPr lang="en-US" sz="1800" dirty="0"/>
                    </a:p>
                  </a:txBody>
                  <a:tcPr/>
                </a:tc>
                <a:tc>
                  <a:txBody>
                    <a:bodyPr/>
                    <a:lstStyle/>
                    <a:p>
                      <a:r>
                        <a:rPr lang="en-US" sz="1800" dirty="0"/>
                        <a:t>Birth – 6 years</a:t>
                      </a:r>
                    </a:p>
                  </a:txBody>
                  <a:tcPr/>
                </a:tc>
                <a:extLst>
                  <a:ext uri="{0D108BD9-81ED-4DB2-BD59-A6C34878D82A}">
                    <a16:rowId xmlns:a16="http://schemas.microsoft.com/office/drawing/2014/main" val="1731059987"/>
                  </a:ext>
                </a:extLst>
              </a:tr>
            </a:tbl>
          </a:graphicData>
        </a:graphic>
      </p:graphicFrame>
    </p:spTree>
    <p:extLst>
      <p:ext uri="{BB962C8B-B14F-4D97-AF65-F5344CB8AC3E}">
        <p14:creationId xmlns:p14="http://schemas.microsoft.com/office/powerpoint/2010/main" val="2569133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40" y="269966"/>
            <a:ext cx="10687352" cy="809897"/>
          </a:xfrm>
        </p:spPr>
        <p:txBody>
          <a:bodyPr>
            <a:normAutofit/>
          </a:bodyPr>
          <a:lstStyle/>
          <a:p>
            <a:r>
              <a:rPr lang="en-US" dirty="0">
                <a:solidFill>
                  <a:schemeClr val="tx1"/>
                </a:solidFill>
              </a:rPr>
              <a:t>Trauma-Focused EBPs for Young Children (2) </a:t>
            </a:r>
          </a:p>
        </p:txBody>
      </p:sp>
      <p:pic>
        <p:nvPicPr>
          <p:cNvPr id="4" name="Picture 1">
            <a:extLst>
              <a:ext uri="{FF2B5EF4-FFF2-40B4-BE49-F238E27FC236}">
                <a16:creationId xmlns:a16="http://schemas.microsoft.com/office/drawing/2014/main" id="{E44DEEB4-88BA-42EE-9BF5-E0F595877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094" y="6041362"/>
            <a:ext cx="3420540" cy="698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167256233"/>
              </p:ext>
            </p:extLst>
          </p:nvPr>
        </p:nvGraphicFramePr>
        <p:xfrm>
          <a:off x="276740" y="1307706"/>
          <a:ext cx="11662709" cy="5550293"/>
        </p:xfrm>
        <a:graphic>
          <a:graphicData uri="http://schemas.openxmlformats.org/drawingml/2006/table">
            <a:tbl>
              <a:tblPr firstRow="1" bandRow="1">
                <a:tableStyleId>{5C22544A-7EE6-4342-B048-85BDC9FD1C3A}</a:tableStyleId>
              </a:tblPr>
              <a:tblGrid>
                <a:gridCol w="4756815">
                  <a:extLst>
                    <a:ext uri="{9D8B030D-6E8A-4147-A177-3AD203B41FA5}">
                      <a16:colId xmlns:a16="http://schemas.microsoft.com/office/drawing/2014/main" val="2704065113"/>
                    </a:ext>
                  </a:extLst>
                </a:gridCol>
                <a:gridCol w="1358537">
                  <a:extLst>
                    <a:ext uri="{9D8B030D-6E8A-4147-A177-3AD203B41FA5}">
                      <a16:colId xmlns:a16="http://schemas.microsoft.com/office/drawing/2014/main" val="2590718512"/>
                    </a:ext>
                  </a:extLst>
                </a:gridCol>
                <a:gridCol w="3997234">
                  <a:extLst>
                    <a:ext uri="{9D8B030D-6E8A-4147-A177-3AD203B41FA5}">
                      <a16:colId xmlns:a16="http://schemas.microsoft.com/office/drawing/2014/main" val="1666607284"/>
                    </a:ext>
                  </a:extLst>
                </a:gridCol>
                <a:gridCol w="1550123">
                  <a:extLst>
                    <a:ext uri="{9D8B030D-6E8A-4147-A177-3AD203B41FA5}">
                      <a16:colId xmlns:a16="http://schemas.microsoft.com/office/drawing/2014/main" val="129986697"/>
                    </a:ext>
                  </a:extLst>
                </a:gridCol>
              </a:tblGrid>
              <a:tr h="521460">
                <a:tc>
                  <a:txBody>
                    <a:bodyPr/>
                    <a:lstStyle/>
                    <a:p>
                      <a:endParaRPr lang="en-US" sz="1800" dirty="0"/>
                    </a:p>
                  </a:txBody>
                  <a:tcPr/>
                </a:tc>
                <a:tc>
                  <a:txBody>
                    <a:bodyPr/>
                    <a:lstStyle/>
                    <a:p>
                      <a:r>
                        <a:rPr lang="en-US" sz="1800" dirty="0"/>
                        <a:t># Sessions</a:t>
                      </a:r>
                    </a:p>
                  </a:txBody>
                  <a:tcPr/>
                </a:tc>
                <a:tc>
                  <a:txBody>
                    <a:bodyPr/>
                    <a:lstStyle/>
                    <a:p>
                      <a:r>
                        <a:rPr lang="en-US" sz="1800" dirty="0"/>
                        <a:t>Notes</a:t>
                      </a:r>
                    </a:p>
                  </a:txBody>
                  <a:tcPr/>
                </a:tc>
                <a:tc>
                  <a:txBody>
                    <a:bodyPr/>
                    <a:lstStyle/>
                    <a:p>
                      <a:r>
                        <a:rPr lang="en-US" sz="1800" dirty="0"/>
                        <a:t>Ages</a:t>
                      </a:r>
                    </a:p>
                  </a:txBody>
                  <a:tcPr/>
                </a:tc>
                <a:extLst>
                  <a:ext uri="{0D108BD9-81ED-4DB2-BD59-A6C34878D82A}">
                    <a16:rowId xmlns:a16="http://schemas.microsoft.com/office/drawing/2014/main" val="3453370286"/>
                  </a:ext>
                </a:extLst>
              </a:tr>
              <a:tr h="1216581">
                <a:tc>
                  <a:txBody>
                    <a:bodyPr/>
                    <a:lstStyle/>
                    <a:p>
                      <a:r>
                        <a:rPr lang="en-US" sz="1800" dirty="0"/>
                        <a:t>Family Centered Treatment (FCT)</a:t>
                      </a:r>
                    </a:p>
                  </a:txBody>
                  <a:tcPr/>
                </a:tc>
                <a:tc>
                  <a:txBody>
                    <a:bodyPr/>
                    <a:lstStyle/>
                    <a:p>
                      <a:r>
                        <a:rPr lang="en-US" sz="1800" dirty="0"/>
                        <a:t>2 sessions/week for 6 months</a:t>
                      </a:r>
                    </a:p>
                  </a:txBody>
                  <a:tcPr/>
                </a:tc>
                <a:tc>
                  <a:txBody>
                    <a:bodyPr/>
                    <a:lstStyle/>
                    <a:p>
                      <a:r>
                        <a:rPr lang="en-US" sz="1800" dirty="0"/>
                        <a:t>Target: families at risk for disruption</a:t>
                      </a:r>
                    </a:p>
                    <a:p>
                      <a:r>
                        <a:rPr lang="en-US" sz="1800" dirty="0"/>
                        <a:t>Modality:  home-based family therapy</a:t>
                      </a:r>
                    </a:p>
                  </a:txBody>
                  <a:tcPr/>
                </a:tc>
                <a:tc>
                  <a:txBody>
                    <a:bodyPr/>
                    <a:lstStyle/>
                    <a:p>
                      <a:r>
                        <a:rPr lang="en-US" sz="1800" dirty="0"/>
                        <a:t>0 - 17</a:t>
                      </a:r>
                    </a:p>
                  </a:txBody>
                  <a:tcPr/>
                </a:tc>
                <a:extLst>
                  <a:ext uri="{0D108BD9-81ED-4DB2-BD59-A6C34878D82A}">
                    <a16:rowId xmlns:a16="http://schemas.microsoft.com/office/drawing/2014/main" val="765684160"/>
                  </a:ext>
                </a:extLst>
              </a:tr>
              <a:tr h="655082">
                <a:tc>
                  <a:txBody>
                    <a:bodyPr/>
                    <a:lstStyle/>
                    <a:p>
                      <a:r>
                        <a:rPr lang="en-US" sz="1800" dirty="0"/>
                        <a:t>Parent Child Care (PC-CARE)</a:t>
                      </a:r>
                    </a:p>
                  </a:txBody>
                  <a:tcPr/>
                </a:tc>
                <a:tc>
                  <a:txBody>
                    <a:bodyPr/>
                    <a:lstStyle/>
                    <a:p>
                      <a:r>
                        <a:rPr lang="en-US" sz="1800" dirty="0"/>
                        <a:t>7</a:t>
                      </a:r>
                    </a:p>
                  </a:txBody>
                  <a:tcPr/>
                </a:tc>
                <a:tc>
                  <a:txBody>
                    <a:bodyPr/>
                    <a:lstStyle/>
                    <a:p>
                      <a:r>
                        <a:rPr lang="en-US" sz="1800" dirty="0"/>
                        <a:t>Target: DV, child maltreatment, traumatic grief</a:t>
                      </a:r>
                    </a:p>
                  </a:txBody>
                  <a:tcPr/>
                </a:tc>
                <a:tc>
                  <a:txBody>
                    <a:bodyPr/>
                    <a:lstStyle/>
                    <a:p>
                      <a:r>
                        <a:rPr lang="en-US" sz="1800" dirty="0"/>
                        <a:t>1 – 10 years</a:t>
                      </a:r>
                    </a:p>
                  </a:txBody>
                  <a:tcPr/>
                </a:tc>
                <a:extLst>
                  <a:ext uri="{0D108BD9-81ED-4DB2-BD59-A6C34878D82A}">
                    <a16:rowId xmlns:a16="http://schemas.microsoft.com/office/drawing/2014/main" val="2613717803"/>
                  </a:ext>
                </a:extLst>
              </a:tr>
              <a:tr h="383245">
                <a:tc>
                  <a:txBody>
                    <a:bodyPr/>
                    <a:lstStyle/>
                    <a:p>
                      <a:r>
                        <a:rPr lang="en-US" sz="1800" dirty="0"/>
                        <a:t>Parent Child Interaction Therapy (PCIT)</a:t>
                      </a:r>
                    </a:p>
                  </a:txBody>
                  <a:tcPr/>
                </a:tc>
                <a:tc>
                  <a:txBody>
                    <a:bodyPr/>
                    <a:lstStyle/>
                    <a:p>
                      <a:r>
                        <a:rPr lang="en-US" sz="1800" dirty="0"/>
                        <a:t>14 - 25</a:t>
                      </a:r>
                    </a:p>
                  </a:txBody>
                  <a:tcPr/>
                </a:tc>
                <a:tc>
                  <a:txBody>
                    <a:bodyPr/>
                    <a:lstStyle/>
                    <a:p>
                      <a:r>
                        <a:rPr lang="en-US" sz="1800" dirty="0"/>
                        <a:t>Target:  complex trauma</a:t>
                      </a:r>
                    </a:p>
                  </a:txBody>
                  <a:tcPr/>
                </a:tc>
                <a:tc>
                  <a:txBody>
                    <a:bodyPr/>
                    <a:lstStyle/>
                    <a:p>
                      <a:r>
                        <a:rPr lang="en-US" sz="1800" dirty="0"/>
                        <a:t>2 – 7 years</a:t>
                      </a:r>
                    </a:p>
                  </a:txBody>
                  <a:tcPr/>
                </a:tc>
                <a:extLst>
                  <a:ext uri="{0D108BD9-81ED-4DB2-BD59-A6C34878D82A}">
                    <a16:rowId xmlns:a16="http://schemas.microsoft.com/office/drawing/2014/main" val="2815563797"/>
                  </a:ext>
                </a:extLst>
              </a:tr>
              <a:tr h="65508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Trauma Informed Parenting Skills for Resource Parents (TIPS4RP;</a:t>
                      </a:r>
                      <a:r>
                        <a:rPr lang="en-US" sz="1800" baseline="0" dirty="0"/>
                        <a:t> UK CTAC)</a:t>
                      </a:r>
                      <a:endParaRPr lang="en-US" sz="1800" dirty="0"/>
                    </a:p>
                  </a:txBody>
                  <a:tcPr/>
                </a:tc>
                <a:tc>
                  <a:txBody>
                    <a:bodyPr/>
                    <a:lstStyle/>
                    <a:p>
                      <a:r>
                        <a:rPr lang="en-US" sz="1800" dirty="0"/>
                        <a:t>12</a:t>
                      </a:r>
                    </a:p>
                  </a:txBody>
                  <a:tcPr/>
                </a:tc>
                <a:tc>
                  <a:txBody>
                    <a:bodyPr/>
                    <a:lstStyle/>
                    <a:p>
                      <a:r>
                        <a:rPr lang="en-US" sz="1800" dirty="0"/>
                        <a:t>Target:  all trauma</a:t>
                      </a:r>
                    </a:p>
                    <a:p>
                      <a:r>
                        <a:rPr lang="en-US" sz="1800" dirty="0"/>
                        <a:t>Modality: Foster &amp; Adoptive Parents</a:t>
                      </a:r>
                    </a:p>
                  </a:txBody>
                  <a:tcPr/>
                </a:tc>
                <a:tc>
                  <a:txBody>
                    <a:bodyPr/>
                    <a:lstStyle/>
                    <a:p>
                      <a:r>
                        <a:rPr lang="en-US" sz="1800" dirty="0"/>
                        <a:t>0 – 17</a:t>
                      </a:r>
                      <a:r>
                        <a:rPr lang="en-US" sz="1800" baseline="0" dirty="0"/>
                        <a:t> years</a:t>
                      </a:r>
                      <a:endParaRPr lang="en-US" sz="1800" dirty="0"/>
                    </a:p>
                  </a:txBody>
                  <a:tcPr/>
                </a:tc>
                <a:extLst>
                  <a:ext uri="{0D108BD9-81ED-4DB2-BD59-A6C34878D82A}">
                    <a16:rowId xmlns:a16="http://schemas.microsoft.com/office/drawing/2014/main" val="3959438233"/>
                  </a:ext>
                </a:extLst>
              </a:tr>
              <a:tr h="12165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Trust-Based Relational Intervention (TBRI)</a:t>
                      </a:r>
                    </a:p>
                  </a:txBody>
                  <a:tcPr/>
                </a:tc>
                <a:tc>
                  <a:txBody>
                    <a:bodyPr/>
                    <a:lstStyle/>
                    <a:p>
                      <a:r>
                        <a:rPr lang="en-US" sz="1800" dirty="0"/>
                        <a:t>6-8 </a:t>
                      </a:r>
                      <a:r>
                        <a:rPr lang="en-US" sz="1800" dirty="0" err="1"/>
                        <a:t>hrs</a:t>
                      </a:r>
                      <a:r>
                        <a:rPr lang="en-US" sz="1800" dirty="0"/>
                        <a:t>/day, 4-5 days/</a:t>
                      </a:r>
                      <a:r>
                        <a:rPr lang="en-US" sz="1800" dirty="0" err="1"/>
                        <a:t>wk</a:t>
                      </a:r>
                      <a:r>
                        <a:rPr lang="en-US" sz="1800" dirty="0"/>
                        <a:t>, 2-5 </a:t>
                      </a:r>
                      <a:r>
                        <a:rPr lang="en-US" sz="1800" dirty="0" err="1"/>
                        <a:t>wks</a:t>
                      </a:r>
                      <a:endParaRPr lang="en-US" sz="1800" dirty="0"/>
                    </a:p>
                  </a:txBody>
                  <a:tcPr/>
                </a:tc>
                <a:tc>
                  <a:txBody>
                    <a:bodyPr/>
                    <a:lstStyle/>
                    <a:p>
                      <a:r>
                        <a:rPr lang="en-US" sz="1800" dirty="0"/>
                        <a:t>Target:  all traumatic stress </a:t>
                      </a:r>
                    </a:p>
                    <a:p>
                      <a:r>
                        <a:rPr lang="en-US" sz="1800" dirty="0"/>
                        <a:t>Modality: intensive in-place</a:t>
                      </a:r>
                      <a:r>
                        <a:rPr lang="en-US" sz="1800" baseline="0" dirty="0"/>
                        <a:t> intervention for home, school, residential, etc.</a:t>
                      </a:r>
                      <a:endParaRPr lang="en-US" sz="1800" dirty="0"/>
                    </a:p>
                  </a:txBody>
                  <a:tcPr/>
                </a:tc>
                <a:tc>
                  <a:txBody>
                    <a:bodyPr/>
                    <a:lstStyle/>
                    <a:p>
                      <a:r>
                        <a:rPr lang="en-US" sz="1800" dirty="0"/>
                        <a:t>1 – 17 years</a:t>
                      </a:r>
                    </a:p>
                  </a:txBody>
                  <a:tcPr/>
                </a:tc>
                <a:extLst>
                  <a:ext uri="{0D108BD9-81ED-4DB2-BD59-A6C34878D82A}">
                    <a16:rowId xmlns:a16="http://schemas.microsoft.com/office/drawing/2014/main" val="2820884244"/>
                  </a:ext>
                </a:extLst>
              </a:tr>
              <a:tr h="451131">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800"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6890314"/>
                  </a:ext>
                </a:extLst>
              </a:tr>
              <a:tr h="451131">
                <a:tc grid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800" dirty="0"/>
                        <a:t>Trauma</a:t>
                      </a:r>
                      <a:r>
                        <a:rPr lang="en-US" sz="1800" baseline="0" dirty="0"/>
                        <a:t> aligned:  Attachment &amp; Behavioral Catch-Up (ABC); </a:t>
                      </a:r>
                      <a:r>
                        <a:rPr lang="en-US" sz="1800" dirty="0"/>
                        <a:t>Incredible Years;</a:t>
                      </a:r>
                      <a:r>
                        <a:rPr lang="en-US" sz="1800" baseline="0" dirty="0"/>
                        <a:t> Triple P Parenting</a:t>
                      </a:r>
                      <a:endParaRPr lang="en-US" sz="1800" dirty="0"/>
                    </a:p>
                  </a:txBody>
                  <a:tcPr anchor="ctr"/>
                </a:tc>
                <a:tc hMerge="1">
                  <a:txBody>
                    <a:bodyPr/>
                    <a:lstStyle/>
                    <a:p>
                      <a:endParaRPr lang="en-US" sz="1700" dirty="0"/>
                    </a:p>
                  </a:txBody>
                  <a:tcPr/>
                </a:tc>
                <a:tc hMerge="1">
                  <a:txBody>
                    <a:bodyPr/>
                    <a:lstStyle/>
                    <a:p>
                      <a:endParaRPr lang="en-US" sz="1600" dirty="0"/>
                    </a:p>
                  </a:txBody>
                  <a:tcPr/>
                </a:tc>
                <a:tc hMerge="1">
                  <a:txBody>
                    <a:bodyPr/>
                    <a:lstStyle/>
                    <a:p>
                      <a:endParaRPr lang="en-US" sz="1700" dirty="0"/>
                    </a:p>
                  </a:txBody>
                  <a:tcPr/>
                </a:tc>
                <a:extLst>
                  <a:ext uri="{0D108BD9-81ED-4DB2-BD59-A6C34878D82A}">
                    <a16:rowId xmlns:a16="http://schemas.microsoft.com/office/drawing/2014/main" val="3935554168"/>
                  </a:ext>
                </a:extLst>
              </a:tr>
            </a:tbl>
          </a:graphicData>
        </a:graphic>
      </p:graphicFrame>
    </p:spTree>
    <p:extLst>
      <p:ext uri="{BB962C8B-B14F-4D97-AF65-F5344CB8AC3E}">
        <p14:creationId xmlns:p14="http://schemas.microsoft.com/office/powerpoint/2010/main" val="135749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740" y="269966"/>
            <a:ext cx="8936929" cy="1454331"/>
          </a:xfrm>
        </p:spPr>
        <p:txBody>
          <a:bodyPr>
            <a:normAutofit/>
          </a:bodyPr>
          <a:lstStyle/>
          <a:p>
            <a:r>
              <a:rPr lang="en-US" dirty="0"/>
              <a:t>Additional Trauma-Focused EBPs for Older Children &amp; Adolescents</a:t>
            </a:r>
          </a:p>
        </p:txBody>
      </p:sp>
      <p:graphicFrame>
        <p:nvGraphicFramePr>
          <p:cNvPr id="6" name="Table 5"/>
          <p:cNvGraphicFramePr>
            <a:graphicFrameLocks noGrp="1"/>
          </p:cNvGraphicFramePr>
          <p:nvPr/>
        </p:nvGraphicFramePr>
        <p:xfrm>
          <a:off x="372534" y="2037806"/>
          <a:ext cx="11505957" cy="2160655"/>
        </p:xfrm>
        <a:graphic>
          <a:graphicData uri="http://schemas.openxmlformats.org/drawingml/2006/table">
            <a:tbl>
              <a:tblPr firstRow="1" bandRow="1">
                <a:tableStyleId>{5C22544A-7EE6-4342-B048-85BDC9FD1C3A}</a:tableStyleId>
              </a:tblPr>
              <a:tblGrid>
                <a:gridCol w="4692881">
                  <a:extLst>
                    <a:ext uri="{9D8B030D-6E8A-4147-A177-3AD203B41FA5}">
                      <a16:colId xmlns:a16="http://schemas.microsoft.com/office/drawing/2014/main" val="2704065113"/>
                    </a:ext>
                  </a:extLst>
                </a:gridCol>
                <a:gridCol w="1340278">
                  <a:extLst>
                    <a:ext uri="{9D8B030D-6E8A-4147-A177-3AD203B41FA5}">
                      <a16:colId xmlns:a16="http://schemas.microsoft.com/office/drawing/2014/main" val="2590718512"/>
                    </a:ext>
                  </a:extLst>
                </a:gridCol>
                <a:gridCol w="3943509">
                  <a:extLst>
                    <a:ext uri="{9D8B030D-6E8A-4147-A177-3AD203B41FA5}">
                      <a16:colId xmlns:a16="http://schemas.microsoft.com/office/drawing/2014/main" val="1666607284"/>
                    </a:ext>
                  </a:extLst>
                </a:gridCol>
                <a:gridCol w="1529289">
                  <a:extLst>
                    <a:ext uri="{9D8B030D-6E8A-4147-A177-3AD203B41FA5}">
                      <a16:colId xmlns:a16="http://schemas.microsoft.com/office/drawing/2014/main" val="129986697"/>
                    </a:ext>
                  </a:extLst>
                </a:gridCol>
              </a:tblGrid>
              <a:tr h="465268">
                <a:tc>
                  <a:txBody>
                    <a:bodyPr/>
                    <a:lstStyle/>
                    <a:p>
                      <a:endParaRPr lang="en-US" dirty="0"/>
                    </a:p>
                  </a:txBody>
                  <a:tcPr/>
                </a:tc>
                <a:tc>
                  <a:txBody>
                    <a:bodyPr/>
                    <a:lstStyle/>
                    <a:p>
                      <a:r>
                        <a:rPr lang="en-US" dirty="0"/>
                        <a:t># Sessions</a:t>
                      </a:r>
                    </a:p>
                  </a:txBody>
                  <a:tcPr/>
                </a:tc>
                <a:tc>
                  <a:txBody>
                    <a:bodyPr/>
                    <a:lstStyle/>
                    <a:p>
                      <a:r>
                        <a:rPr lang="en-US" dirty="0"/>
                        <a:t>Notes</a:t>
                      </a:r>
                    </a:p>
                  </a:txBody>
                  <a:tcPr/>
                </a:tc>
                <a:tc>
                  <a:txBody>
                    <a:bodyPr/>
                    <a:lstStyle/>
                    <a:p>
                      <a:r>
                        <a:rPr lang="en-US" dirty="0"/>
                        <a:t>Ages</a:t>
                      </a:r>
                    </a:p>
                  </a:txBody>
                  <a:tcPr/>
                </a:tc>
                <a:extLst>
                  <a:ext uri="{0D108BD9-81ED-4DB2-BD59-A6C34878D82A}">
                    <a16:rowId xmlns:a16="http://schemas.microsoft.com/office/drawing/2014/main" val="3453370286"/>
                  </a:ext>
                </a:extLst>
              </a:tr>
              <a:tr h="628587">
                <a:tc>
                  <a:txBody>
                    <a:bodyPr/>
                    <a:lstStyle/>
                    <a:p>
                      <a:r>
                        <a:rPr lang="en-US" sz="1700" dirty="0"/>
                        <a:t>Trauma Affect Regulation Guide for Education &amp; Therapy (TARGET)</a:t>
                      </a:r>
                    </a:p>
                  </a:txBody>
                  <a:tcPr/>
                </a:tc>
                <a:tc>
                  <a:txBody>
                    <a:bodyPr/>
                    <a:lstStyle/>
                    <a:p>
                      <a:r>
                        <a:rPr lang="en-US" sz="1700" dirty="0"/>
                        <a:t>10</a:t>
                      </a:r>
                    </a:p>
                  </a:txBody>
                  <a:tcPr/>
                </a:tc>
                <a:tc>
                  <a:txBody>
                    <a:bodyPr/>
                    <a:lstStyle/>
                    <a:p>
                      <a:r>
                        <a:rPr lang="en-US" sz="1600" dirty="0"/>
                        <a:t>Target:  all trauma &amp; complex trauma</a:t>
                      </a:r>
                    </a:p>
                    <a:p>
                      <a:r>
                        <a:rPr lang="en-US" sz="1600" dirty="0"/>
                        <a:t>Modality:  individual, family, group</a:t>
                      </a:r>
                    </a:p>
                  </a:txBody>
                  <a:tcPr/>
                </a:tc>
                <a:tc>
                  <a:txBody>
                    <a:bodyPr/>
                    <a:lstStyle/>
                    <a:p>
                      <a:r>
                        <a:rPr lang="en-US" sz="1700" dirty="0"/>
                        <a:t>10+</a:t>
                      </a:r>
                    </a:p>
                  </a:txBody>
                  <a:tcPr/>
                </a:tc>
                <a:extLst>
                  <a:ext uri="{0D108BD9-81ED-4DB2-BD59-A6C34878D82A}">
                    <a16:rowId xmlns:a16="http://schemas.microsoft.com/office/drawing/2014/main" val="3221872368"/>
                  </a:ext>
                </a:extLst>
              </a:tr>
              <a:tr h="628587">
                <a:tc>
                  <a:txBody>
                    <a:bodyPr/>
                    <a:lstStyle/>
                    <a:p>
                      <a:r>
                        <a:rPr lang="en-US" sz="1700" dirty="0"/>
                        <a:t>Trauma-Focused Cognitive Behavioral Therapy (TF-CBT)</a:t>
                      </a:r>
                    </a:p>
                  </a:txBody>
                  <a:tcPr/>
                </a:tc>
                <a:tc>
                  <a:txBody>
                    <a:bodyPr/>
                    <a:lstStyle/>
                    <a:p>
                      <a:r>
                        <a:rPr lang="en-US" sz="1700" dirty="0"/>
                        <a:t>8-25</a:t>
                      </a:r>
                    </a:p>
                  </a:txBody>
                  <a:tcPr/>
                </a:tc>
                <a:tc>
                  <a:txBody>
                    <a:bodyPr/>
                    <a:lstStyle/>
                    <a:p>
                      <a:r>
                        <a:rPr lang="en-US" sz="1600" dirty="0"/>
                        <a:t>Target:  All types of trauma &amp; traumatic</a:t>
                      </a:r>
                      <a:r>
                        <a:rPr lang="en-US" sz="1600" baseline="0" dirty="0"/>
                        <a:t> grief</a:t>
                      </a:r>
                    </a:p>
                    <a:p>
                      <a:r>
                        <a:rPr lang="en-US" sz="1600" baseline="0" dirty="0"/>
                        <a:t>Modality: individual with 2-3 caregiver sessions</a:t>
                      </a:r>
                      <a:endParaRPr lang="en-US" sz="1600" dirty="0"/>
                    </a:p>
                  </a:txBody>
                  <a:tcPr/>
                </a:tc>
                <a:tc>
                  <a:txBody>
                    <a:bodyPr/>
                    <a:lstStyle/>
                    <a:p>
                      <a:r>
                        <a:rPr lang="en-US" sz="1700" dirty="0"/>
                        <a:t>3 - 17</a:t>
                      </a:r>
                    </a:p>
                  </a:txBody>
                  <a:tcPr/>
                </a:tc>
                <a:extLst>
                  <a:ext uri="{0D108BD9-81ED-4DB2-BD59-A6C34878D82A}">
                    <a16:rowId xmlns:a16="http://schemas.microsoft.com/office/drawing/2014/main" val="1731059987"/>
                  </a:ext>
                </a:extLst>
              </a:tr>
            </a:tbl>
          </a:graphicData>
        </a:graphic>
      </p:graphicFrame>
    </p:spTree>
    <p:extLst>
      <p:ext uri="{BB962C8B-B14F-4D97-AF65-F5344CB8AC3E}">
        <p14:creationId xmlns:p14="http://schemas.microsoft.com/office/powerpoint/2010/main" val="3290771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051"/>
            <a:ext cx="10200216" cy="1480458"/>
          </a:xfrm>
        </p:spPr>
        <p:txBody>
          <a:bodyPr>
            <a:noAutofit/>
          </a:bodyPr>
          <a:lstStyle/>
          <a:p>
            <a:r>
              <a:rPr lang="en-US" sz="4800" dirty="0"/>
              <a:t>Finding &amp; Securing </a:t>
            </a:r>
            <a:br>
              <a:rPr lang="en-US" sz="4800" dirty="0"/>
            </a:br>
            <a:r>
              <a:rPr lang="en-US" sz="4800" dirty="0"/>
              <a:t>Trauma-Focused Interventions </a:t>
            </a:r>
          </a:p>
        </p:txBody>
      </p:sp>
      <p:sp>
        <p:nvSpPr>
          <p:cNvPr id="3" name="Content Placeholder 2"/>
          <p:cNvSpPr>
            <a:spLocks noGrp="1"/>
          </p:cNvSpPr>
          <p:nvPr>
            <p:ph idx="1"/>
          </p:nvPr>
        </p:nvSpPr>
        <p:spPr>
          <a:xfrm>
            <a:off x="1686094" y="1968137"/>
            <a:ext cx="7893335" cy="3640183"/>
          </a:xfrm>
        </p:spPr>
        <p:txBody>
          <a:bodyPr>
            <a:noAutofit/>
          </a:bodyPr>
          <a:lstStyle/>
          <a:p>
            <a:pPr>
              <a:spcBef>
                <a:spcPts val="1200"/>
              </a:spcBef>
            </a:pPr>
            <a:r>
              <a:rPr lang="en-US" sz="2000" dirty="0"/>
              <a:t>Do you do a comprehensive trauma assessment?  If so, please describe how you do this.</a:t>
            </a:r>
          </a:p>
          <a:p>
            <a:pPr>
              <a:spcBef>
                <a:spcPts val="1200"/>
              </a:spcBef>
            </a:pPr>
            <a:r>
              <a:rPr lang="en-US" sz="2000" dirty="0"/>
              <a:t>What interventions are you/your staff trained/certified to provide?</a:t>
            </a:r>
          </a:p>
          <a:p>
            <a:pPr>
              <a:spcBef>
                <a:spcPts val="1200"/>
              </a:spcBef>
            </a:pPr>
            <a:r>
              <a:rPr lang="en-US" sz="2000" dirty="0"/>
              <a:t>What is your philosophy in working with families who have experienced SUD and/or NAS?</a:t>
            </a:r>
          </a:p>
          <a:p>
            <a:pPr>
              <a:spcBef>
                <a:spcPts val="1200"/>
              </a:spcBef>
            </a:pPr>
            <a:r>
              <a:rPr lang="en-US" sz="2000" dirty="0"/>
              <a:t>What are your expectations for caregivers &amp; families?  Anything additional for caregivers engaged in MOUD treatment?</a:t>
            </a:r>
          </a:p>
          <a:p>
            <a:pPr>
              <a:spcBef>
                <a:spcPts val="1200"/>
              </a:spcBef>
            </a:pPr>
            <a:r>
              <a:rPr lang="en-US" sz="2000" dirty="0"/>
              <a:t>How will you collaborate with us while working with families?</a:t>
            </a:r>
          </a:p>
        </p:txBody>
      </p:sp>
    </p:spTree>
    <p:extLst>
      <p:ext uri="{BB962C8B-B14F-4D97-AF65-F5344CB8AC3E}">
        <p14:creationId xmlns:p14="http://schemas.microsoft.com/office/powerpoint/2010/main" val="340583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7051"/>
            <a:ext cx="10200216" cy="1178044"/>
          </a:xfrm>
        </p:spPr>
        <p:txBody>
          <a:bodyPr>
            <a:noAutofit/>
          </a:bodyPr>
          <a:lstStyle/>
          <a:p>
            <a:r>
              <a:rPr lang="en-US" sz="4800" dirty="0"/>
              <a:t>Bottom Line</a:t>
            </a:r>
          </a:p>
        </p:txBody>
      </p:sp>
      <p:sp>
        <p:nvSpPr>
          <p:cNvPr id="3" name="Content Placeholder 2"/>
          <p:cNvSpPr>
            <a:spLocks noGrp="1"/>
          </p:cNvSpPr>
          <p:nvPr>
            <p:ph idx="1"/>
          </p:nvPr>
        </p:nvSpPr>
        <p:spPr>
          <a:xfrm>
            <a:off x="1302917" y="1445623"/>
            <a:ext cx="8633563" cy="4595739"/>
          </a:xfrm>
        </p:spPr>
        <p:txBody>
          <a:bodyPr>
            <a:noAutofit/>
          </a:bodyPr>
          <a:lstStyle/>
          <a:p>
            <a:pPr>
              <a:spcBef>
                <a:spcPts val="600"/>
              </a:spcBef>
              <a:spcAft>
                <a:spcPts val="600"/>
              </a:spcAft>
            </a:pPr>
            <a:r>
              <a:rPr lang="en-US" sz="2000" dirty="0"/>
              <a:t>All interactions with families can &amp; should be trauma-informed and resilience-oriented</a:t>
            </a:r>
          </a:p>
          <a:p>
            <a:pPr>
              <a:spcBef>
                <a:spcPts val="600"/>
              </a:spcBef>
              <a:spcAft>
                <a:spcPts val="600"/>
              </a:spcAft>
            </a:pPr>
            <a:r>
              <a:rPr lang="en-US" sz="2000" dirty="0"/>
              <a:t>Recognize and assess signs &amp; symptoms of traumatic stress in children</a:t>
            </a:r>
          </a:p>
          <a:p>
            <a:pPr>
              <a:spcBef>
                <a:spcPts val="600"/>
              </a:spcBef>
              <a:spcAft>
                <a:spcPts val="600"/>
              </a:spcAft>
            </a:pPr>
            <a:r>
              <a:rPr lang="en-US" sz="2000" dirty="0"/>
              <a:t>Intervention should always address relational dynamics</a:t>
            </a:r>
          </a:p>
          <a:p>
            <a:pPr>
              <a:spcBef>
                <a:spcPts val="600"/>
              </a:spcBef>
              <a:spcAft>
                <a:spcPts val="600"/>
              </a:spcAft>
            </a:pPr>
            <a:r>
              <a:rPr lang="en-US" sz="2000" dirty="0"/>
              <a:t>Trauma-focused EBPs should be utilized:</a:t>
            </a:r>
          </a:p>
          <a:p>
            <a:pPr lvl="1">
              <a:spcBef>
                <a:spcPts val="600"/>
              </a:spcBef>
              <a:spcAft>
                <a:spcPts val="600"/>
              </a:spcAft>
            </a:pPr>
            <a:r>
              <a:rPr lang="en-US" sz="2000" dirty="0"/>
              <a:t>When children exhibit signs and symptoms of traumatic stress </a:t>
            </a:r>
          </a:p>
          <a:p>
            <a:pPr lvl="1">
              <a:spcBef>
                <a:spcPts val="600"/>
              </a:spcBef>
              <a:spcAft>
                <a:spcPts val="600"/>
              </a:spcAft>
            </a:pPr>
            <a:r>
              <a:rPr lang="en-US" sz="2000" dirty="0"/>
              <a:t>If relational attachment is impeded</a:t>
            </a:r>
          </a:p>
          <a:p>
            <a:pPr lvl="1">
              <a:spcBef>
                <a:spcPts val="600"/>
              </a:spcBef>
              <a:spcAft>
                <a:spcPts val="600"/>
              </a:spcAft>
            </a:pPr>
            <a:r>
              <a:rPr lang="en-US" sz="2000" dirty="0"/>
              <a:t>If risk of disruption/removal is present</a:t>
            </a:r>
          </a:p>
          <a:p>
            <a:pPr>
              <a:spcBef>
                <a:spcPts val="600"/>
              </a:spcBef>
              <a:spcAft>
                <a:spcPts val="600"/>
              </a:spcAft>
            </a:pPr>
            <a:r>
              <a:rPr lang="en-US" sz="2000" i="1" dirty="0"/>
              <a:t>Strengthening adults capabilities is key to supporting healthy children, families &amp; communities</a:t>
            </a:r>
          </a:p>
        </p:txBody>
      </p:sp>
    </p:spTree>
    <p:extLst>
      <p:ext uri="{BB962C8B-B14F-4D97-AF65-F5344CB8AC3E}">
        <p14:creationId xmlns:p14="http://schemas.microsoft.com/office/powerpoint/2010/main" val="4050480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30926"/>
            <a:ext cx="10200216" cy="1599474"/>
          </a:xfrm>
        </p:spPr>
        <p:txBody>
          <a:bodyPr>
            <a:noAutofit/>
          </a:bodyPr>
          <a:lstStyle/>
          <a:p>
            <a:r>
              <a:rPr lang="en-US" sz="4800" dirty="0"/>
              <a:t>The Pair of ACEs</a:t>
            </a:r>
          </a:p>
        </p:txBody>
      </p:sp>
      <p:pic>
        <p:nvPicPr>
          <p:cNvPr id="5" name="Picture 4"/>
          <p:cNvPicPr>
            <a:picLocks noChangeAspect="1"/>
          </p:cNvPicPr>
          <p:nvPr/>
        </p:nvPicPr>
        <p:blipFill>
          <a:blip r:embed="rId2"/>
          <a:stretch>
            <a:fillRect/>
          </a:stretch>
        </p:blipFill>
        <p:spPr>
          <a:xfrm>
            <a:off x="2014855" y="1130663"/>
            <a:ext cx="7856430" cy="4797945"/>
          </a:xfrm>
          <a:prstGeom prst="rect">
            <a:avLst/>
          </a:prstGeom>
        </p:spPr>
      </p:pic>
      <p:sp>
        <p:nvSpPr>
          <p:cNvPr id="6" name="Oval 5"/>
          <p:cNvSpPr/>
          <p:nvPr/>
        </p:nvSpPr>
        <p:spPr>
          <a:xfrm>
            <a:off x="2786743" y="3136795"/>
            <a:ext cx="1881051" cy="566057"/>
          </a:xfrm>
          <a:prstGeom prst="ellipse">
            <a:avLst/>
          </a:prstGeom>
          <a:no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616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686094" y="1103390"/>
          <a:ext cx="10243386" cy="4866968"/>
        </p:xfrm>
        <a:graphic>
          <a:graphicData uri="http://schemas.openxmlformats.org/drawingml/2006/table">
            <a:tbl>
              <a:tblPr firstRow="1" bandRow="1">
                <a:tableStyleId>{5C22544A-7EE6-4342-B048-85BDC9FD1C3A}</a:tableStyleId>
              </a:tblPr>
              <a:tblGrid>
                <a:gridCol w="3178981">
                  <a:extLst>
                    <a:ext uri="{9D8B030D-6E8A-4147-A177-3AD203B41FA5}">
                      <a16:colId xmlns:a16="http://schemas.microsoft.com/office/drawing/2014/main" val="3263863463"/>
                    </a:ext>
                  </a:extLst>
                </a:gridCol>
                <a:gridCol w="3443897">
                  <a:extLst>
                    <a:ext uri="{9D8B030D-6E8A-4147-A177-3AD203B41FA5}">
                      <a16:colId xmlns:a16="http://schemas.microsoft.com/office/drawing/2014/main" val="2604494428"/>
                    </a:ext>
                  </a:extLst>
                </a:gridCol>
                <a:gridCol w="3620508">
                  <a:extLst>
                    <a:ext uri="{9D8B030D-6E8A-4147-A177-3AD203B41FA5}">
                      <a16:colId xmlns:a16="http://schemas.microsoft.com/office/drawing/2014/main" val="1108092553"/>
                    </a:ext>
                  </a:extLst>
                </a:gridCol>
              </a:tblGrid>
              <a:tr h="652867">
                <a:tc>
                  <a:txBody>
                    <a:bodyPr/>
                    <a:lstStyle/>
                    <a:p>
                      <a:pPr algn="ctr"/>
                      <a:r>
                        <a:rPr lang="en-US" sz="2000" dirty="0"/>
                        <a:t>Abuse</a:t>
                      </a:r>
                      <a:r>
                        <a:rPr lang="en-US" sz="2000" baseline="0" dirty="0"/>
                        <a:t> &amp; Neglect</a:t>
                      </a:r>
                      <a:endParaRPr lang="en-US" sz="2000" dirty="0"/>
                    </a:p>
                  </a:txBody>
                  <a:tcPr anchor="ctr">
                    <a:solidFill>
                      <a:schemeClr val="accent2">
                        <a:lumMod val="75000"/>
                      </a:schemeClr>
                    </a:solidFill>
                  </a:tcPr>
                </a:tc>
                <a:tc>
                  <a:txBody>
                    <a:bodyPr/>
                    <a:lstStyle/>
                    <a:p>
                      <a:pPr algn="ctr"/>
                      <a:r>
                        <a:rPr lang="en-US" sz="2000" dirty="0"/>
                        <a:t>Household Dysfunction</a:t>
                      </a:r>
                    </a:p>
                  </a:txBody>
                  <a:tcPr anchor="ctr">
                    <a:solidFill>
                      <a:schemeClr val="accent2">
                        <a:lumMod val="75000"/>
                      </a:schemeClr>
                    </a:solidFill>
                  </a:tcPr>
                </a:tc>
                <a:tc>
                  <a:txBody>
                    <a:bodyPr/>
                    <a:lstStyle/>
                    <a:p>
                      <a:pPr algn="ctr"/>
                      <a:r>
                        <a:rPr lang="en-US" sz="2000" dirty="0"/>
                        <a:t>PEARLS</a:t>
                      </a:r>
                    </a:p>
                  </a:txBody>
                  <a:tcPr anchor="ctr"/>
                </a:tc>
                <a:extLst>
                  <a:ext uri="{0D108BD9-81ED-4DB2-BD59-A6C34878D82A}">
                    <a16:rowId xmlns:a16="http://schemas.microsoft.com/office/drawing/2014/main" val="2152544121"/>
                  </a:ext>
                </a:extLst>
              </a:tr>
              <a:tr h="4214101">
                <a:tc>
                  <a:txBody>
                    <a:bodyPr/>
                    <a:lstStyle/>
                    <a:p>
                      <a:pPr marL="274320" indent="-274320">
                        <a:spcBef>
                          <a:spcPts val="600"/>
                        </a:spcBef>
                        <a:buFont typeface="+mj-lt"/>
                        <a:buAutoNum type="arabicPeriod"/>
                      </a:pPr>
                      <a:r>
                        <a:rPr lang="en-US" sz="2000" dirty="0"/>
                        <a:t>Emotional abuse</a:t>
                      </a:r>
                    </a:p>
                    <a:p>
                      <a:pPr marL="274320" indent="-274320">
                        <a:spcBef>
                          <a:spcPts val="600"/>
                        </a:spcBef>
                        <a:buFont typeface="+mj-lt"/>
                        <a:buAutoNum type="arabicPeriod"/>
                      </a:pPr>
                      <a:r>
                        <a:rPr lang="en-US" sz="2000" dirty="0"/>
                        <a:t>Physical abuse</a:t>
                      </a:r>
                    </a:p>
                    <a:p>
                      <a:pPr marL="274320" indent="-274320">
                        <a:spcBef>
                          <a:spcPts val="600"/>
                        </a:spcBef>
                        <a:buFont typeface="+mj-lt"/>
                        <a:buAutoNum type="arabicPeriod"/>
                      </a:pPr>
                      <a:r>
                        <a:rPr lang="en-US" sz="2000" dirty="0"/>
                        <a:t>Sexual abuse</a:t>
                      </a:r>
                    </a:p>
                    <a:p>
                      <a:pPr marL="274320" indent="-274320">
                        <a:spcBef>
                          <a:spcPts val="600"/>
                        </a:spcBef>
                        <a:buFont typeface="+mj-lt"/>
                        <a:buAutoNum type="arabicPeriod"/>
                      </a:pPr>
                      <a:r>
                        <a:rPr lang="en-US" sz="2000" dirty="0"/>
                        <a:t>Emotional neglect</a:t>
                      </a:r>
                    </a:p>
                    <a:p>
                      <a:pPr marL="274320" indent="-274320">
                        <a:spcBef>
                          <a:spcPts val="600"/>
                        </a:spcBef>
                        <a:buFont typeface="+mj-lt"/>
                        <a:buAutoNum type="arabicPeriod"/>
                      </a:pPr>
                      <a:r>
                        <a:rPr lang="en-US" sz="2000" dirty="0"/>
                        <a:t>Physical neglect </a:t>
                      </a:r>
                    </a:p>
                  </a:txBody>
                  <a:tcPr>
                    <a:solidFill>
                      <a:schemeClr val="accent2">
                        <a:lumMod val="20000"/>
                        <a:lumOff val="80000"/>
                      </a:schemeClr>
                    </a:solidFill>
                  </a:tcPr>
                </a:tc>
                <a:tc>
                  <a:txBody>
                    <a:bodyPr/>
                    <a:lstStyle/>
                    <a:p>
                      <a:pPr marL="274320" indent="-274320">
                        <a:spcBef>
                          <a:spcPts val="600"/>
                        </a:spcBef>
                        <a:buFont typeface="+mj-lt"/>
                        <a:buAutoNum type="arabicPeriod" startAt="6"/>
                      </a:pPr>
                      <a:r>
                        <a:rPr lang="en-US" sz="2000" dirty="0"/>
                        <a:t>Mother Treated Violently</a:t>
                      </a:r>
                    </a:p>
                    <a:p>
                      <a:pPr marL="274320" indent="-274320">
                        <a:spcBef>
                          <a:spcPts val="600"/>
                        </a:spcBef>
                        <a:buFont typeface="+mj-lt"/>
                        <a:buAutoNum type="arabicPeriod" startAt="6"/>
                      </a:pPr>
                      <a:r>
                        <a:rPr lang="en-US" sz="2000" dirty="0"/>
                        <a:t>Household Substance Abuse</a:t>
                      </a:r>
                    </a:p>
                    <a:p>
                      <a:pPr marL="274320" indent="-274320">
                        <a:spcBef>
                          <a:spcPts val="600"/>
                        </a:spcBef>
                        <a:buFont typeface="+mj-lt"/>
                        <a:buAutoNum type="arabicPeriod" startAt="6"/>
                      </a:pPr>
                      <a:r>
                        <a:rPr lang="en-US" sz="2000" dirty="0"/>
                        <a:t>Household Mental Illness</a:t>
                      </a:r>
                    </a:p>
                    <a:p>
                      <a:pPr marL="274320" indent="-274320">
                        <a:spcBef>
                          <a:spcPts val="600"/>
                        </a:spcBef>
                        <a:buFont typeface="+mj-lt"/>
                        <a:buAutoNum type="arabicPeriod" startAt="6"/>
                      </a:pPr>
                      <a:r>
                        <a:rPr lang="en-US" sz="2000" dirty="0"/>
                        <a:t>Parental Separation or Divorce</a:t>
                      </a:r>
                    </a:p>
                    <a:p>
                      <a:pPr marL="274320" indent="-274320">
                        <a:spcBef>
                          <a:spcPts val="600"/>
                        </a:spcBef>
                        <a:buFont typeface="+mj-lt"/>
                        <a:buAutoNum type="arabicPeriod" startAt="6"/>
                      </a:pPr>
                      <a:r>
                        <a:rPr lang="en-US" sz="2000" dirty="0"/>
                        <a:t>Incarcerated Household Member</a:t>
                      </a:r>
                    </a:p>
                  </a:txBody>
                  <a:tcPr>
                    <a:solidFill>
                      <a:schemeClr val="accent2">
                        <a:lumMod val="20000"/>
                        <a:lumOff val="80000"/>
                      </a:schemeClr>
                    </a:solidFill>
                  </a:tcPr>
                </a:tc>
                <a:tc>
                  <a:txBody>
                    <a:bodyPr/>
                    <a:lstStyle/>
                    <a:p>
                      <a:pPr marL="514350" marR="0" lvl="0" indent="-514350" algn="l" defTabSz="914400" rtl="0" eaLnBrk="1" fontAlgn="auto" latinLnBrk="0" hangingPunct="1">
                        <a:lnSpc>
                          <a:spcPct val="100000"/>
                        </a:lnSpc>
                        <a:spcBef>
                          <a:spcPts val="600"/>
                        </a:spcBef>
                        <a:spcAft>
                          <a:spcPts val="0"/>
                        </a:spcAft>
                        <a:buClrTx/>
                        <a:buSzTx/>
                        <a:buFont typeface="+mj-lt"/>
                        <a:buAutoNum type="arabicPeriod"/>
                        <a:tabLst/>
                        <a:defRPr/>
                      </a:pPr>
                      <a:r>
                        <a:rPr lang="en-US" sz="2000" kern="1200" dirty="0">
                          <a:solidFill>
                            <a:srgbClr val="002060"/>
                          </a:solidFill>
                          <a:latin typeface="+mn-lt"/>
                        </a:rPr>
                        <a:t>Witnessed or experience violence in community/school</a:t>
                      </a:r>
                    </a:p>
                    <a:p>
                      <a:pPr marL="514350" indent="-514350">
                        <a:spcBef>
                          <a:spcPts val="600"/>
                        </a:spcBef>
                        <a:buFont typeface="+mj-lt"/>
                        <a:buAutoNum type="arabicPeriod"/>
                      </a:pPr>
                      <a:r>
                        <a:rPr lang="en-US" sz="2000" kern="1200" dirty="0">
                          <a:solidFill>
                            <a:srgbClr val="002060"/>
                          </a:solidFill>
                          <a:latin typeface="+mn-lt"/>
                        </a:rPr>
                        <a:t>Experience</a:t>
                      </a:r>
                      <a:r>
                        <a:rPr lang="en-US" sz="2000" kern="1200" baseline="0" dirty="0">
                          <a:solidFill>
                            <a:srgbClr val="002060"/>
                          </a:solidFill>
                          <a:latin typeface="+mn-lt"/>
                        </a:rPr>
                        <a:t> </a:t>
                      </a:r>
                      <a:r>
                        <a:rPr lang="en-US" sz="2000" kern="1200" dirty="0">
                          <a:solidFill>
                            <a:srgbClr val="002060"/>
                          </a:solidFill>
                          <a:latin typeface="+mn-lt"/>
                        </a:rPr>
                        <a:t>racism or</a:t>
                      </a:r>
                      <a:r>
                        <a:rPr lang="en-US" sz="2000" kern="1200" baseline="0" dirty="0">
                          <a:solidFill>
                            <a:srgbClr val="002060"/>
                          </a:solidFill>
                          <a:latin typeface="+mn-lt"/>
                        </a:rPr>
                        <a:t> </a:t>
                      </a:r>
                      <a:r>
                        <a:rPr lang="en-US" sz="2000" kern="1200" dirty="0">
                          <a:solidFill>
                            <a:srgbClr val="002060"/>
                          </a:solidFill>
                          <a:latin typeface="+mn-lt"/>
                        </a:rPr>
                        <a:t>discrimination</a:t>
                      </a:r>
                    </a:p>
                    <a:p>
                      <a:pPr marL="514350" indent="-514350">
                        <a:spcBef>
                          <a:spcPts val="600"/>
                        </a:spcBef>
                        <a:buFont typeface="+mj-lt"/>
                        <a:buAutoNum type="arabicPeriod"/>
                      </a:pPr>
                      <a:r>
                        <a:rPr lang="en-US" sz="2000" kern="1200" dirty="0">
                          <a:solidFill>
                            <a:srgbClr val="002060"/>
                          </a:solidFill>
                          <a:latin typeface="+mn-lt"/>
                        </a:rPr>
                        <a:t>Homelessness</a:t>
                      </a:r>
                    </a:p>
                    <a:p>
                      <a:pPr marL="514350" indent="-514350">
                        <a:spcBef>
                          <a:spcPts val="600"/>
                        </a:spcBef>
                        <a:buFont typeface="+mj-lt"/>
                        <a:buAutoNum type="arabicPeriod"/>
                      </a:pPr>
                      <a:r>
                        <a:rPr lang="en-US" sz="2000" kern="1200" dirty="0">
                          <a:solidFill>
                            <a:srgbClr val="002060"/>
                          </a:solidFill>
                          <a:latin typeface="+mn-lt"/>
                        </a:rPr>
                        <a:t>Food insecurity</a:t>
                      </a:r>
                    </a:p>
                    <a:p>
                      <a:pPr marL="514350" indent="-514350">
                        <a:spcBef>
                          <a:spcPts val="600"/>
                        </a:spcBef>
                        <a:buFont typeface="+mj-lt"/>
                        <a:buAutoNum type="arabicPeriod"/>
                      </a:pPr>
                      <a:r>
                        <a:rPr lang="en-US" sz="2000" kern="1200" dirty="0">
                          <a:solidFill>
                            <a:srgbClr val="002060"/>
                          </a:solidFill>
                          <a:latin typeface="+mn-lt"/>
                        </a:rPr>
                        <a:t>Separation from caregiver (foster care, immigration)</a:t>
                      </a:r>
                    </a:p>
                    <a:p>
                      <a:pPr marL="514350" indent="-514350">
                        <a:spcBef>
                          <a:spcPts val="600"/>
                        </a:spcBef>
                        <a:buFont typeface="+mj-lt"/>
                        <a:buAutoNum type="arabicPeriod"/>
                      </a:pPr>
                      <a:r>
                        <a:rPr lang="en-US" sz="2000" kern="1200" dirty="0">
                          <a:solidFill>
                            <a:srgbClr val="002060"/>
                          </a:solidFill>
                          <a:latin typeface="+mn-lt"/>
                        </a:rPr>
                        <a:t>Caregiver illness/ injury</a:t>
                      </a:r>
                    </a:p>
                    <a:p>
                      <a:pPr marL="514350" indent="-514350">
                        <a:spcBef>
                          <a:spcPts val="600"/>
                        </a:spcBef>
                        <a:buFont typeface="+mj-lt"/>
                        <a:buAutoNum type="arabicPeriod"/>
                      </a:pPr>
                      <a:r>
                        <a:rPr lang="en-US" sz="2000" kern="1200" dirty="0">
                          <a:solidFill>
                            <a:srgbClr val="002060"/>
                          </a:solidFill>
                          <a:latin typeface="+mn-lt"/>
                        </a:rPr>
                        <a:t>Caregiver death</a:t>
                      </a:r>
                      <a:endParaRPr lang="en-US" sz="2000" dirty="0"/>
                    </a:p>
                  </a:txBody>
                  <a:tcPr/>
                </a:tc>
                <a:extLst>
                  <a:ext uri="{0D108BD9-81ED-4DB2-BD59-A6C34878D82A}">
                    <a16:rowId xmlns:a16="http://schemas.microsoft.com/office/drawing/2014/main" val="1952976859"/>
                  </a:ext>
                </a:extLst>
              </a:tr>
            </a:tbl>
          </a:graphicData>
        </a:graphic>
      </p:graphicFrame>
      <p:sp>
        <p:nvSpPr>
          <p:cNvPr id="4" name="Title 3"/>
          <p:cNvSpPr>
            <a:spLocks noGrp="1"/>
          </p:cNvSpPr>
          <p:nvPr>
            <p:ph type="title"/>
          </p:nvPr>
        </p:nvSpPr>
        <p:spPr>
          <a:xfrm>
            <a:off x="1027611" y="87825"/>
            <a:ext cx="9851782" cy="944562"/>
          </a:xfrm>
        </p:spPr>
        <p:txBody>
          <a:bodyPr>
            <a:noAutofit/>
          </a:bodyPr>
          <a:lstStyle/>
          <a:p>
            <a:r>
              <a:rPr lang="en-US" sz="6000" dirty="0"/>
              <a:t>ACEs +</a:t>
            </a:r>
          </a:p>
        </p:txBody>
      </p:sp>
      <p:sp>
        <p:nvSpPr>
          <p:cNvPr id="2" name="Slide Number Placeholder 1"/>
          <p:cNvSpPr>
            <a:spLocks noGrp="1"/>
          </p:cNvSpPr>
          <p:nvPr>
            <p:ph type="sldNum" sz="quarter" idx="12"/>
          </p:nvPr>
        </p:nvSpPr>
        <p:spPr/>
        <p:txBody>
          <a:bodyPr/>
          <a:lstStyle/>
          <a:p>
            <a:pPr algn="ctr"/>
            <a:fld id="{84545724-9AD5-4E02-9402-263404465895}" type="slidenum">
              <a:rPr lang="en-US" smtClean="0"/>
              <a:pPr algn="ctr"/>
              <a:t>27</a:t>
            </a:fld>
            <a:endParaRPr lang="en-US"/>
          </a:p>
        </p:txBody>
      </p:sp>
      <p:sp>
        <p:nvSpPr>
          <p:cNvPr id="7" name="Oval 6"/>
          <p:cNvSpPr/>
          <p:nvPr/>
        </p:nvSpPr>
        <p:spPr>
          <a:xfrm>
            <a:off x="8299268" y="5085806"/>
            <a:ext cx="3553641" cy="566057"/>
          </a:xfrm>
          <a:prstGeom prst="ellipse">
            <a:avLst/>
          </a:prstGeom>
          <a:noFill/>
          <a:ln w="762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361382" y="5929433"/>
            <a:ext cx="4830618" cy="954107"/>
          </a:xfrm>
          <a:prstGeom prst="rect">
            <a:avLst/>
          </a:prstGeom>
          <a:solidFill>
            <a:schemeClr val="bg1"/>
          </a:solidFill>
        </p:spPr>
        <p:txBody>
          <a:bodyPr wrap="square">
            <a:spAutoFit/>
          </a:bodyPr>
          <a:lstStyle/>
          <a:p>
            <a:r>
              <a:rPr lang="en-US" sz="1400" dirty="0"/>
              <a:t>The Pediatric ACEs and Related Life-events Screener (PEARLS): </a:t>
            </a:r>
            <a:r>
              <a:rPr lang="en-US" sz="1400" dirty="0">
                <a:hlinkClick r:id="rId3"/>
              </a:rPr>
              <a:t>https://www.dhcs.ca.gov/provgovpart/Documents/PEARLS_FAQ_1.15.19.pdf</a:t>
            </a:r>
            <a:r>
              <a:rPr lang="en-US" sz="1400" dirty="0"/>
              <a:t>  </a:t>
            </a:r>
          </a:p>
        </p:txBody>
      </p:sp>
    </p:spTree>
    <p:extLst>
      <p:ext uri="{BB962C8B-B14F-4D97-AF65-F5344CB8AC3E}">
        <p14:creationId xmlns:p14="http://schemas.microsoft.com/office/powerpoint/2010/main" val="14739543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4"/>
          <p:cNvPicPr>
            <a:picLocks noGrp="1" noChangeAspect="1"/>
          </p:cNvPicPr>
          <p:nvPr>
            <p:ph sz="half" idx="1"/>
          </p:nvPr>
        </p:nvPicPr>
        <p:blipFill>
          <a:blip r:embed="rId2"/>
          <a:stretch>
            <a:fillRect/>
          </a:stretch>
        </p:blipFill>
        <p:spPr>
          <a:xfrm>
            <a:off x="2743200" y="914401"/>
            <a:ext cx="6827050" cy="5176901"/>
          </a:xfrm>
          <a:prstGeom prst="rect">
            <a:avLst/>
          </a:prstGeom>
        </p:spPr>
      </p:pic>
      <p:sp>
        <p:nvSpPr>
          <p:cNvPr id="7" name="Oval 6"/>
          <p:cNvSpPr/>
          <p:nvPr/>
        </p:nvSpPr>
        <p:spPr>
          <a:xfrm>
            <a:off x="2895600" y="4419601"/>
            <a:ext cx="5238750" cy="992949"/>
          </a:xfrm>
          <a:prstGeom prst="ellipse">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7334" y="330926"/>
            <a:ext cx="10200216" cy="931817"/>
          </a:xfrm>
        </p:spPr>
        <p:txBody>
          <a:bodyPr>
            <a:noAutofit/>
          </a:bodyPr>
          <a:lstStyle/>
          <a:p>
            <a:r>
              <a:rPr lang="en-US" sz="4800" dirty="0"/>
              <a:t>The Pair of ACEs</a:t>
            </a:r>
          </a:p>
        </p:txBody>
      </p:sp>
    </p:spTree>
    <p:extLst>
      <p:ext uri="{BB962C8B-B14F-4D97-AF65-F5344CB8AC3E}">
        <p14:creationId xmlns:p14="http://schemas.microsoft.com/office/powerpoint/2010/main" val="1161120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525"/>
            <a:ext cx="10200216" cy="1743075"/>
          </a:xfrm>
        </p:spPr>
        <p:txBody>
          <a:bodyPr>
            <a:noAutofit/>
          </a:bodyPr>
          <a:lstStyle/>
          <a:p>
            <a:r>
              <a:rPr lang="en-US" sz="5400" dirty="0"/>
              <a:t>Complex Trauma</a:t>
            </a:r>
          </a:p>
        </p:txBody>
      </p:sp>
      <p:sp>
        <p:nvSpPr>
          <p:cNvPr id="6" name="Content Placeholder 2"/>
          <p:cNvSpPr txBox="1">
            <a:spLocks/>
          </p:cNvSpPr>
          <p:nvPr/>
        </p:nvSpPr>
        <p:spPr>
          <a:xfrm>
            <a:off x="677334" y="1435397"/>
            <a:ext cx="8928764" cy="1943692"/>
          </a:xfrm>
          <a:prstGeom prst="rect">
            <a:avLst/>
          </a:prstGeom>
          <a:solidFill>
            <a:schemeClr val="accent3">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20000"/>
              </a:lnSpc>
              <a:buFont typeface="Wingdings" panose="05000000000000000000" pitchFamily="2" charset="2"/>
              <a:buChar char="Ø"/>
            </a:pPr>
            <a:r>
              <a:rPr lang="en-US" sz="2000" b="1" dirty="0">
                <a:solidFill>
                  <a:schemeClr val="bg2">
                    <a:lumMod val="10000"/>
                  </a:schemeClr>
                </a:solidFill>
              </a:rPr>
              <a:t>Complex Trauma:  </a:t>
            </a:r>
            <a:r>
              <a:rPr lang="en-US" sz="2000" dirty="0">
                <a:solidFill>
                  <a:schemeClr val="bg2">
                    <a:lumMod val="10000"/>
                  </a:schemeClr>
                </a:solidFill>
              </a:rPr>
              <a:t>“children’s experiences of multiple traumatic events that occur within the caregiving system – the social environment that is supposed to be the source of safety and stability in a child’s life.” </a:t>
            </a:r>
          </a:p>
          <a:p>
            <a:pPr marL="0" indent="0" algn="r">
              <a:lnSpc>
                <a:spcPct val="120000"/>
              </a:lnSpc>
              <a:buNone/>
            </a:pPr>
            <a:r>
              <a:rPr lang="en-US" sz="2000" i="1" dirty="0">
                <a:solidFill>
                  <a:schemeClr val="bg2">
                    <a:lumMod val="10000"/>
                  </a:schemeClr>
                </a:solidFill>
              </a:rPr>
              <a:t>(NCTSN, 2003)</a:t>
            </a:r>
          </a:p>
        </p:txBody>
      </p:sp>
      <p:sp>
        <p:nvSpPr>
          <p:cNvPr id="5" name="Rectangle 3"/>
          <p:cNvSpPr txBox="1">
            <a:spLocks noChangeArrowheads="1"/>
          </p:cNvSpPr>
          <p:nvPr/>
        </p:nvSpPr>
        <p:spPr>
          <a:xfrm>
            <a:off x="2243468" y="3604439"/>
            <a:ext cx="9484243" cy="2126510"/>
          </a:xfrm>
          <a:prstGeom prst="rect">
            <a:avLst/>
          </a:prstGeom>
          <a:solidFill>
            <a:schemeClr val="accent6">
              <a:lumMod val="20000"/>
              <a:lumOff val="80000"/>
            </a:schemeClr>
          </a:solidFill>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82880" indent="0">
              <a:lnSpc>
                <a:spcPct val="120000"/>
              </a:lnSpc>
              <a:spcBef>
                <a:spcPts val="600"/>
              </a:spcBef>
              <a:buNone/>
              <a:defRPr/>
            </a:pPr>
            <a:r>
              <a:rPr lang="en-US" sz="2000" b="1" dirty="0"/>
              <a:t>Complex Trauma: </a:t>
            </a:r>
            <a:r>
              <a:rPr lang="en-US" sz="2000" dirty="0"/>
              <a:t>The exposure to multiple traumatic </a:t>
            </a:r>
            <a:r>
              <a:rPr lang="en-US" sz="2000" b="1" dirty="0"/>
              <a:t>events</a:t>
            </a:r>
            <a:r>
              <a:rPr lang="en-US" sz="2000" dirty="0"/>
              <a:t>.  The </a:t>
            </a:r>
            <a:r>
              <a:rPr lang="en-US" sz="2000" b="1" dirty="0"/>
              <a:t>experience </a:t>
            </a:r>
            <a:r>
              <a:rPr lang="en-US" sz="2000" dirty="0"/>
              <a:t>of harm at the hands of a caretaking person often creates a sense of betrayal and loss of trust in others.  The long term </a:t>
            </a:r>
            <a:r>
              <a:rPr lang="en-US" sz="2000" b="1" dirty="0"/>
              <a:t>effects </a:t>
            </a:r>
            <a:r>
              <a:rPr lang="en-US" sz="2000" dirty="0"/>
              <a:t>and impacts of that exposure to multiple traumatic events which can disrupt numerous areas of development and functioning.</a:t>
            </a:r>
          </a:p>
        </p:txBody>
      </p:sp>
    </p:spTree>
    <p:extLst>
      <p:ext uri="{BB962C8B-B14F-4D97-AF65-F5344CB8AC3E}">
        <p14:creationId xmlns:p14="http://schemas.microsoft.com/office/powerpoint/2010/main" val="4195463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542925"/>
            <a:ext cx="8596668" cy="1154114"/>
          </a:xfrm>
        </p:spPr>
        <p:txBody>
          <a:bodyPr/>
          <a:lstStyle/>
          <a:p>
            <a:r>
              <a:rPr lang="en-US" sz="4400" dirty="0"/>
              <a:t>Self-Awareness is Key</a:t>
            </a:r>
          </a:p>
        </p:txBody>
      </p:sp>
      <p:sp>
        <p:nvSpPr>
          <p:cNvPr id="3" name="Content Placeholder 2"/>
          <p:cNvSpPr>
            <a:spLocks noGrp="1"/>
          </p:cNvSpPr>
          <p:nvPr>
            <p:ph idx="1"/>
          </p:nvPr>
        </p:nvSpPr>
        <p:spPr>
          <a:xfrm>
            <a:off x="677334" y="1598614"/>
            <a:ext cx="8596668" cy="3880773"/>
          </a:xfrm>
        </p:spPr>
        <p:txBody>
          <a:bodyPr/>
          <a:lstStyle/>
          <a:p>
            <a:pPr>
              <a:lnSpc>
                <a:spcPct val="100000"/>
              </a:lnSpc>
              <a:spcBef>
                <a:spcPts val="600"/>
              </a:spcBef>
              <a:spcAft>
                <a:spcPts val="600"/>
              </a:spcAft>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Pay attention to your own needs &amp; responses</a:t>
            </a:r>
          </a:p>
          <a:p>
            <a:pPr>
              <a:lnSpc>
                <a:spcPct val="100000"/>
              </a:lnSpc>
              <a:spcBef>
                <a:spcPts val="600"/>
              </a:spcBef>
              <a:spcAft>
                <a:spcPts val="600"/>
              </a:spcAft>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Take care of yourself however you need during our discussion</a:t>
            </a:r>
          </a:p>
          <a:p>
            <a:pPr>
              <a:lnSpc>
                <a:spcPct val="100000"/>
              </a:lnSpc>
              <a:spcBef>
                <a:spcPts val="600"/>
              </a:spcBef>
              <a:spcAft>
                <a:spcPts val="600"/>
              </a:spcAft>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Effects can linger, or surface later</a:t>
            </a:r>
          </a:p>
          <a:p>
            <a:pPr>
              <a:lnSpc>
                <a:spcPct val="100000"/>
              </a:lnSpc>
              <a:spcBef>
                <a:spcPts val="600"/>
              </a:spcBef>
              <a:spcAft>
                <a:spcPts val="600"/>
              </a:spcAft>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Use coping skills that help you metabolize your responses to trauma</a:t>
            </a:r>
          </a:p>
          <a:p>
            <a:pPr>
              <a:lnSpc>
                <a:spcPct val="100000"/>
              </a:lnSpc>
              <a:spcBef>
                <a:spcPts val="600"/>
              </a:spcBef>
              <a:spcAft>
                <a:spcPts val="600"/>
              </a:spcAft>
              <a:buFont typeface="Wingdings" panose="05000000000000000000" pitchFamily="2" charset="2"/>
              <a:buChar char="Ø"/>
            </a:pPr>
            <a:r>
              <a:rPr lang="en-US" sz="2400" dirty="0">
                <a:solidFill>
                  <a:srgbClr val="002060"/>
                </a:solidFill>
                <a:latin typeface="Calibri" panose="020F0502020204030204" pitchFamily="34" charset="0"/>
                <a:cs typeface="Calibri" panose="020F0502020204030204" pitchFamily="34" charset="0"/>
              </a:rPr>
              <a:t>Find safe space in which you can process your experiences – may mean using coping strategies including talking to colleagues, friends, family, or professional provider</a:t>
            </a:r>
          </a:p>
          <a:p>
            <a:endParaRPr lang="en-US" dirty="0"/>
          </a:p>
        </p:txBody>
      </p:sp>
      <p:pic>
        <p:nvPicPr>
          <p:cNvPr id="1026" name="Picture 2" descr="https://encrypted-tbn0.gstatic.com/images?q=tbn%3AANd9GcRkeaW6YAn8hxnsmReHIa7kgVfEL-tLZFdSNfK9AHU73af5WoovDKQHrGGj7rF_vCaLK0us8RKf&amp;usqp=C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825" y="2596487"/>
            <a:ext cx="2882900" cy="2882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178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90525"/>
            <a:ext cx="10200216" cy="1743075"/>
          </a:xfrm>
        </p:spPr>
        <p:txBody>
          <a:bodyPr>
            <a:noAutofit/>
          </a:bodyPr>
          <a:lstStyle/>
          <a:p>
            <a:r>
              <a:rPr lang="en-US" sz="5400" dirty="0"/>
              <a:t>Trauma</a:t>
            </a:r>
          </a:p>
        </p:txBody>
      </p:sp>
      <p:sp>
        <p:nvSpPr>
          <p:cNvPr id="6" name="Content Placeholder 2"/>
          <p:cNvSpPr txBox="1">
            <a:spLocks/>
          </p:cNvSpPr>
          <p:nvPr/>
        </p:nvSpPr>
        <p:spPr>
          <a:xfrm>
            <a:off x="1254641" y="1860698"/>
            <a:ext cx="10271051" cy="3359888"/>
          </a:xfrm>
          <a:prstGeom prst="rect">
            <a:avLst/>
          </a:prstGeom>
          <a:solidFill>
            <a:schemeClr val="accent3">
              <a:lumMod val="20000"/>
              <a:lumOff val="80000"/>
            </a:schemeClr>
          </a:solidFill>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182880" indent="0">
              <a:spcBef>
                <a:spcPts val="600"/>
              </a:spcBef>
              <a:buNone/>
              <a:defRPr/>
            </a:pPr>
            <a:r>
              <a:rPr lang="en-US" sz="2400" dirty="0"/>
              <a:t>“Trauma occurs in layers, with each layer affecting every other layer.  Current trauma is one layer.  Former traumas in one’s life are more fundamental layers.  Underlying one’s own individual trauma history is one’s group identity or identities and the historical trauma with which they are associated.”</a:t>
            </a:r>
          </a:p>
          <a:p>
            <a:pPr marL="182880" indent="0" algn="r">
              <a:spcBef>
                <a:spcPts val="600"/>
              </a:spcBef>
              <a:buNone/>
              <a:defRPr/>
            </a:pPr>
            <a:r>
              <a:rPr lang="en-US" sz="2400" i="1" dirty="0"/>
              <a:t>						Bonnie </a:t>
            </a:r>
            <a:r>
              <a:rPr lang="en-US" sz="2400" i="1" dirty="0" err="1"/>
              <a:t>Burstow</a:t>
            </a:r>
            <a:r>
              <a:rPr lang="en-US" sz="2400" i="1" dirty="0"/>
              <a:t> (2003), Toward a Radical Understanding of Trauma and Trauma Work</a:t>
            </a:r>
          </a:p>
        </p:txBody>
      </p:sp>
    </p:spTree>
    <p:extLst>
      <p:ext uri="{BB962C8B-B14F-4D97-AF65-F5344CB8AC3E}">
        <p14:creationId xmlns:p14="http://schemas.microsoft.com/office/powerpoint/2010/main" val="3514838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0216" cy="1320800"/>
          </a:xfrm>
        </p:spPr>
        <p:txBody>
          <a:bodyPr>
            <a:noAutofit/>
          </a:bodyPr>
          <a:lstStyle/>
          <a:p>
            <a:r>
              <a:rPr lang="en-US" sz="4000" dirty="0"/>
              <a:t>What’s the Goal? </a:t>
            </a:r>
          </a:p>
        </p:txBody>
      </p:sp>
      <p:graphicFrame>
        <p:nvGraphicFramePr>
          <p:cNvPr id="5" name="Diagram 4"/>
          <p:cNvGraphicFramePr/>
          <p:nvPr>
            <p:extLst>
              <p:ext uri="{D42A27DB-BD31-4B8C-83A1-F6EECF244321}">
                <p14:modId xmlns:p14="http://schemas.microsoft.com/office/powerpoint/2010/main" val="3146206910"/>
              </p:ext>
            </p:extLst>
          </p:nvPr>
        </p:nvGraphicFramePr>
        <p:xfrm>
          <a:off x="1585505" y="252548"/>
          <a:ext cx="9578884" cy="63904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030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109" y="191589"/>
            <a:ext cx="11114616" cy="1473050"/>
          </a:xfrm>
        </p:spPr>
        <p:txBody>
          <a:bodyPr>
            <a:normAutofit/>
          </a:bodyPr>
          <a:lstStyle/>
          <a:p>
            <a:r>
              <a:rPr lang="en-US" sz="4400" dirty="0">
                <a:solidFill>
                  <a:srgbClr val="3494BA"/>
                </a:solidFill>
              </a:rPr>
              <a:t>Six Principles of </a:t>
            </a:r>
            <a:br>
              <a:rPr lang="en-US" sz="4400" dirty="0">
                <a:solidFill>
                  <a:srgbClr val="3494BA"/>
                </a:solidFill>
              </a:rPr>
            </a:br>
            <a:r>
              <a:rPr lang="en-US" sz="4400" dirty="0">
                <a:solidFill>
                  <a:srgbClr val="3494BA"/>
                </a:solidFill>
              </a:rPr>
              <a:t>Trauma-Informed Systems</a:t>
            </a:r>
          </a:p>
        </p:txBody>
      </p:sp>
      <p:graphicFrame>
        <p:nvGraphicFramePr>
          <p:cNvPr id="6" name="Diagram 5"/>
          <p:cNvGraphicFramePr/>
          <p:nvPr>
            <p:extLst>
              <p:ext uri="{D42A27DB-BD31-4B8C-83A1-F6EECF244321}">
                <p14:modId xmlns:p14="http://schemas.microsoft.com/office/powerpoint/2010/main" val="1768687026"/>
              </p:ext>
            </p:extLst>
          </p:nvPr>
        </p:nvGraphicFramePr>
        <p:xfrm>
          <a:off x="782109" y="1159397"/>
          <a:ext cx="9648027" cy="50371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361382" y="5928816"/>
            <a:ext cx="4535343" cy="923330"/>
          </a:xfrm>
          <a:prstGeom prst="rect">
            <a:avLst/>
          </a:prstGeom>
          <a:solidFill>
            <a:schemeClr val="bg1"/>
          </a:solidFill>
        </p:spPr>
        <p:txBody>
          <a:bodyPr wrap="square" rtlCol="0">
            <a:spAutoFit/>
          </a:bodyPr>
          <a:lstStyle/>
          <a:p>
            <a:r>
              <a:rPr lang="en-US" dirty="0"/>
              <a:t>SAMHSA, (2014),  </a:t>
            </a:r>
            <a:r>
              <a:rPr lang="en-US" i="1" dirty="0"/>
              <a:t>SAMHSA’s Concept of Trauma and Guidance for a Trauma-Informed Approach</a:t>
            </a:r>
          </a:p>
        </p:txBody>
      </p:sp>
    </p:spTree>
    <p:extLst>
      <p:ext uri="{BB962C8B-B14F-4D97-AF65-F5344CB8AC3E}">
        <p14:creationId xmlns:p14="http://schemas.microsoft.com/office/powerpoint/2010/main" val="4132420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09" y="471355"/>
            <a:ext cx="9990666" cy="1320800"/>
          </a:xfrm>
        </p:spPr>
        <p:txBody>
          <a:bodyPr>
            <a:normAutofit/>
          </a:bodyPr>
          <a:lstStyle/>
          <a:p>
            <a:r>
              <a:rPr lang="en-US" sz="4800" dirty="0">
                <a:solidFill>
                  <a:srgbClr val="3494BA"/>
                </a:solidFill>
                <a:latin typeface="Trebuchet MS" panose="020B0603020202020204" pitchFamily="34" charset="0"/>
              </a:rPr>
              <a:t>TI Elements are Always Present</a:t>
            </a:r>
          </a:p>
        </p:txBody>
      </p:sp>
      <p:graphicFrame>
        <p:nvGraphicFramePr>
          <p:cNvPr id="3" name="Diagram 2"/>
          <p:cNvGraphicFramePr/>
          <p:nvPr/>
        </p:nvGraphicFramePr>
        <p:xfrm>
          <a:off x="75381" y="1737360"/>
          <a:ext cx="11034149" cy="227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75381" y="4011561"/>
          <a:ext cx="11034149" cy="22742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Curved Left Arrow 4"/>
          <p:cNvSpPr/>
          <p:nvPr/>
        </p:nvSpPr>
        <p:spPr>
          <a:xfrm>
            <a:off x="11087100" y="2800350"/>
            <a:ext cx="908255" cy="2600325"/>
          </a:xfrm>
          <a:prstGeom prst="curvedLeftArrow">
            <a:avLst/>
          </a:prstGeom>
          <a:solidFill>
            <a:schemeClr val="accent1">
              <a:lumMod val="20000"/>
              <a:lumOff val="80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7912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0216" cy="1320800"/>
          </a:xfrm>
        </p:spPr>
        <p:txBody>
          <a:bodyPr>
            <a:noAutofit/>
          </a:bodyPr>
          <a:lstStyle/>
          <a:p>
            <a:r>
              <a:rPr lang="en-US" sz="4800" dirty="0"/>
              <a:t>Safety (Physical &amp; Psychological)</a:t>
            </a:r>
          </a:p>
        </p:txBody>
      </p:sp>
      <p:sp>
        <p:nvSpPr>
          <p:cNvPr id="3" name="Content Placeholder 2"/>
          <p:cNvSpPr>
            <a:spLocks noGrp="1"/>
          </p:cNvSpPr>
          <p:nvPr>
            <p:ph idx="1"/>
          </p:nvPr>
        </p:nvSpPr>
        <p:spPr>
          <a:xfrm>
            <a:off x="1686094" y="1564640"/>
            <a:ext cx="8415849" cy="4476722"/>
          </a:xfrm>
        </p:spPr>
        <p:txBody>
          <a:bodyPr>
            <a:noAutofit/>
          </a:bodyPr>
          <a:lstStyle/>
          <a:p>
            <a:pPr>
              <a:spcBef>
                <a:spcPts val="1200"/>
              </a:spcBef>
              <a:spcAft>
                <a:spcPts val="600"/>
              </a:spcAft>
            </a:pPr>
            <a:r>
              <a:rPr lang="en-US" sz="2200" dirty="0"/>
              <a:t>Consistency, Predictability</a:t>
            </a:r>
          </a:p>
          <a:p>
            <a:pPr>
              <a:spcBef>
                <a:spcPts val="1200"/>
              </a:spcBef>
              <a:spcAft>
                <a:spcPts val="600"/>
              </a:spcAft>
            </a:pPr>
            <a:r>
              <a:rPr lang="en-US" sz="2200" dirty="0"/>
              <a:t>Regular routine</a:t>
            </a:r>
          </a:p>
          <a:p>
            <a:pPr>
              <a:spcBef>
                <a:spcPts val="1200"/>
              </a:spcBef>
              <a:spcAft>
                <a:spcPts val="600"/>
              </a:spcAft>
            </a:pPr>
            <a:r>
              <a:rPr lang="en-US" sz="2200" dirty="0"/>
              <a:t>Clear boundaries</a:t>
            </a:r>
          </a:p>
          <a:p>
            <a:pPr>
              <a:spcBef>
                <a:spcPts val="1200"/>
              </a:spcBef>
              <a:spcAft>
                <a:spcPts val="600"/>
              </a:spcAft>
            </a:pPr>
            <a:r>
              <a:rPr lang="en-US" sz="2200" dirty="0"/>
              <a:t>Responsive caretaking</a:t>
            </a:r>
          </a:p>
          <a:p>
            <a:pPr>
              <a:spcBef>
                <a:spcPts val="1200"/>
              </a:spcBef>
              <a:spcAft>
                <a:spcPts val="600"/>
              </a:spcAft>
            </a:pPr>
            <a:r>
              <a:rPr lang="en-US" sz="2200" dirty="0"/>
              <a:t>Soothing response to distress</a:t>
            </a:r>
          </a:p>
          <a:p>
            <a:pPr>
              <a:spcBef>
                <a:spcPts val="1200"/>
              </a:spcBef>
              <a:spcAft>
                <a:spcPts val="600"/>
              </a:spcAft>
            </a:pPr>
            <a:r>
              <a:rPr lang="en-US" sz="2200" dirty="0"/>
              <a:t>Unconditional love &amp; acceptance</a:t>
            </a:r>
          </a:p>
          <a:p>
            <a:pPr>
              <a:spcBef>
                <a:spcPts val="1200"/>
              </a:spcBef>
              <a:spcAft>
                <a:spcPts val="600"/>
              </a:spcAft>
            </a:pPr>
            <a:r>
              <a:rPr lang="en-US" sz="2200" dirty="0"/>
              <a:t>No physical punishment</a:t>
            </a:r>
          </a:p>
          <a:p>
            <a:pPr>
              <a:spcBef>
                <a:spcPts val="1200"/>
              </a:spcBef>
              <a:spcAft>
                <a:spcPts val="600"/>
              </a:spcAft>
            </a:pPr>
            <a:r>
              <a:rPr lang="en-US" sz="2200" dirty="0"/>
              <a:t>Avoid re-traumatization, acknowledge stress response</a:t>
            </a:r>
          </a:p>
          <a:p>
            <a:pPr>
              <a:spcBef>
                <a:spcPts val="1200"/>
              </a:spcBef>
              <a:spcAft>
                <a:spcPts val="600"/>
              </a:spcAft>
            </a:pPr>
            <a:endParaRPr lang="en-US" sz="2200" dirty="0"/>
          </a:p>
          <a:p>
            <a:pPr>
              <a:spcBef>
                <a:spcPts val="1200"/>
              </a:spcBef>
              <a:spcAft>
                <a:spcPts val="600"/>
              </a:spcAft>
            </a:pPr>
            <a:endParaRPr lang="en-US" sz="2200" dirty="0"/>
          </a:p>
        </p:txBody>
      </p:sp>
    </p:spTree>
    <p:extLst>
      <p:ext uri="{BB962C8B-B14F-4D97-AF65-F5344CB8AC3E}">
        <p14:creationId xmlns:p14="http://schemas.microsoft.com/office/powerpoint/2010/main" val="156429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200216" cy="1320800"/>
          </a:xfrm>
        </p:spPr>
        <p:txBody>
          <a:bodyPr>
            <a:noAutofit/>
          </a:bodyPr>
          <a:lstStyle/>
          <a:p>
            <a:r>
              <a:rPr lang="en-US" sz="4800" dirty="0"/>
              <a:t>Trustworthiness &amp; Transparency </a:t>
            </a:r>
          </a:p>
        </p:txBody>
      </p:sp>
      <p:sp>
        <p:nvSpPr>
          <p:cNvPr id="3" name="Content Placeholder 2"/>
          <p:cNvSpPr>
            <a:spLocks noGrp="1"/>
          </p:cNvSpPr>
          <p:nvPr>
            <p:ph idx="1"/>
          </p:nvPr>
        </p:nvSpPr>
        <p:spPr>
          <a:xfrm>
            <a:off x="1686094" y="1576252"/>
            <a:ext cx="8596668" cy="4110445"/>
          </a:xfrm>
        </p:spPr>
        <p:txBody>
          <a:bodyPr>
            <a:noAutofit/>
          </a:bodyPr>
          <a:lstStyle/>
          <a:p>
            <a:pPr>
              <a:spcAft>
                <a:spcPts val="600"/>
              </a:spcAft>
            </a:pPr>
            <a:r>
              <a:rPr lang="en-US" sz="2200" dirty="0"/>
              <a:t>Do what we say, say what we do</a:t>
            </a:r>
          </a:p>
          <a:p>
            <a:pPr>
              <a:spcAft>
                <a:spcPts val="600"/>
              </a:spcAft>
            </a:pPr>
            <a:r>
              <a:rPr lang="en-US" sz="2200" dirty="0"/>
              <a:t>Informed consent, alternatives known</a:t>
            </a:r>
          </a:p>
          <a:p>
            <a:pPr>
              <a:spcAft>
                <a:spcPts val="600"/>
              </a:spcAft>
            </a:pPr>
            <a:r>
              <a:rPr lang="en-US" sz="2200" dirty="0"/>
              <a:t>Clear, specific releases of information</a:t>
            </a:r>
          </a:p>
          <a:p>
            <a:pPr>
              <a:spcAft>
                <a:spcPts val="600"/>
              </a:spcAft>
            </a:pPr>
            <a:r>
              <a:rPr lang="en-US" sz="2200" dirty="0"/>
              <a:t>Implications/consequences of actions (inactions) clearly articulated</a:t>
            </a:r>
          </a:p>
          <a:p>
            <a:pPr>
              <a:spcAft>
                <a:spcPts val="600"/>
              </a:spcAft>
            </a:pPr>
            <a:r>
              <a:rPr lang="en-US" sz="2200" dirty="0"/>
              <a:t>Accessible language &amp; information (literally &amp; figuratively) </a:t>
            </a:r>
          </a:p>
          <a:p>
            <a:pPr>
              <a:spcAft>
                <a:spcPts val="600"/>
              </a:spcAft>
            </a:pPr>
            <a:r>
              <a:rPr lang="en-US" sz="2200" dirty="0"/>
              <a:t>Intervention plan known to all </a:t>
            </a:r>
          </a:p>
          <a:p>
            <a:pPr>
              <a:spcAft>
                <a:spcPts val="600"/>
              </a:spcAft>
            </a:pPr>
            <a:r>
              <a:rPr lang="en-US" sz="2200" dirty="0"/>
              <a:t>No surprises</a:t>
            </a:r>
          </a:p>
          <a:p>
            <a:pPr>
              <a:spcAft>
                <a:spcPts val="600"/>
              </a:spcAft>
            </a:pPr>
            <a:endParaRPr lang="en-US" sz="2200" dirty="0"/>
          </a:p>
          <a:p>
            <a:pPr>
              <a:spcAft>
                <a:spcPts val="600"/>
              </a:spcAft>
            </a:pPr>
            <a:endParaRPr lang="en-US" sz="2200" dirty="0"/>
          </a:p>
        </p:txBody>
      </p:sp>
    </p:spTree>
    <p:extLst>
      <p:ext uri="{BB962C8B-B14F-4D97-AF65-F5344CB8AC3E}">
        <p14:creationId xmlns:p14="http://schemas.microsoft.com/office/powerpoint/2010/main" val="37498942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5391A4AB2130642902A59CCFA7EEFA4" ma:contentTypeVersion="13" ma:contentTypeDescription="Create a new document." ma:contentTypeScope="" ma:versionID="76665ef69ff569b66f6af004e7de88e2">
  <xsd:schema xmlns:xsd="http://www.w3.org/2001/XMLSchema" xmlns:xs="http://www.w3.org/2001/XMLSchema" xmlns:p="http://schemas.microsoft.com/office/2006/metadata/properties" xmlns:ns3="c999920d-d9b2-4ca2-9d03-9b7a74afb6cb" xmlns:ns4="887d7ccb-fdfb-4585-aeb1-e000dbea8520" targetNamespace="http://schemas.microsoft.com/office/2006/metadata/properties" ma:root="true" ma:fieldsID="a39b51fff0815fae3977e9ba2cc3e66b" ns3:_="" ns4:_="">
    <xsd:import namespace="c999920d-d9b2-4ca2-9d03-9b7a74afb6cb"/>
    <xsd:import namespace="887d7ccb-fdfb-4585-aeb1-e000dbea8520"/>
    <xsd:element name="properties">
      <xsd:complexType>
        <xsd:sequence>
          <xsd:element name="documentManagement">
            <xsd:complexType>
              <xsd:all>
                <xsd:element ref="ns3:SharedWithDetails" minOccurs="0"/>
                <xsd:element ref="ns3:SharingHintHash" minOccurs="0"/>
                <xsd:element ref="ns3:SharedWithUser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9920d-d9b2-4ca2-9d03-9b7a74afb6cb"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87d7ccb-fdfb-4585-aeb1-e000dbea852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E907FA-66B0-4587-A50D-AB89688F3AF9}">
  <ds:schemaRefs>
    <ds:schemaRef ds:uri="http://schemas.microsoft.com/sharepoint/v3/contenttype/forms"/>
  </ds:schemaRefs>
</ds:datastoreItem>
</file>

<file path=customXml/itemProps2.xml><?xml version="1.0" encoding="utf-8"?>
<ds:datastoreItem xmlns:ds="http://schemas.openxmlformats.org/officeDocument/2006/customXml" ds:itemID="{BB8EDD4E-A992-4293-8E97-46DDE1A524B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9920d-d9b2-4ca2-9d03-9b7a74afb6cb"/>
    <ds:schemaRef ds:uri="887d7ccb-fdfb-4585-aeb1-e000dbea85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6D6AEA-BF93-4A89-84C9-56263236F766}">
  <ds:schemaRefs>
    <ds:schemaRef ds:uri="http://purl.org/dc/dcmitype/"/>
    <ds:schemaRef ds:uri="887d7ccb-fdfb-4585-aeb1-e000dbea8520"/>
    <ds:schemaRef ds:uri="http://schemas.microsoft.com/office/2006/metadata/properties"/>
    <ds:schemaRef ds:uri="http://schemas.microsoft.com/office/infopath/2007/PartnerControls"/>
    <ds:schemaRef ds:uri="http://www.w3.org/XML/1998/namespace"/>
    <ds:schemaRef ds:uri="http://schemas.openxmlformats.org/package/2006/metadata/core-properties"/>
    <ds:schemaRef ds:uri="http://schemas.microsoft.com/office/2006/documentManagement/types"/>
    <ds:schemaRef ds:uri="http://purl.org/dc/terms/"/>
    <ds:schemaRef ds:uri="http://purl.org/dc/elements/1.1/"/>
    <ds:schemaRef ds:uri="c999920d-d9b2-4ca2-9d03-9b7a74afb6cb"/>
  </ds:schemaRefs>
</ds:datastoreItem>
</file>

<file path=docProps/app.xml><?xml version="1.0" encoding="utf-8"?>
<Properties xmlns="http://schemas.openxmlformats.org/officeDocument/2006/extended-properties" xmlns:vt="http://schemas.openxmlformats.org/officeDocument/2006/docPropsVTypes">
  <Template>Facet</Template>
  <TotalTime>305</TotalTime>
  <Words>1757</Words>
  <Application>Microsoft Office PowerPoint</Application>
  <PresentationFormat>Widescreen</PresentationFormat>
  <Paragraphs>255</Paragraphs>
  <Slides>29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Trebuchet MS</vt:lpstr>
      <vt:lpstr>Wingdings</vt:lpstr>
      <vt:lpstr>Wingdings 3</vt:lpstr>
      <vt:lpstr>Facet</vt:lpstr>
      <vt:lpstr>Trauma Informed Interventions for Families with Young Children</vt:lpstr>
      <vt:lpstr>Road Map</vt:lpstr>
      <vt:lpstr>Self-Awareness is Key</vt:lpstr>
      <vt:lpstr>Trauma</vt:lpstr>
      <vt:lpstr>What’s the Goal? </vt:lpstr>
      <vt:lpstr>Six Principles of  Trauma-Informed Systems</vt:lpstr>
      <vt:lpstr>TI Elements are Always Present</vt:lpstr>
      <vt:lpstr>Safety (Physical &amp; Psychological)</vt:lpstr>
      <vt:lpstr>Trustworthiness &amp; Transparency </vt:lpstr>
      <vt:lpstr>Peer Support </vt:lpstr>
      <vt:lpstr>Collaboration &amp; Mutuality</vt:lpstr>
      <vt:lpstr>Empowerment, Voice &amp; Choice</vt:lpstr>
      <vt:lpstr>Cultural, Historical &amp; Gender Concerns </vt:lpstr>
      <vt:lpstr>Three Core Components of  Child Development</vt:lpstr>
      <vt:lpstr>Support Responsive Relationships</vt:lpstr>
      <vt:lpstr>Brain/ Body Response to Trauma</vt:lpstr>
      <vt:lpstr>Strengthen Core Life Skills</vt:lpstr>
      <vt:lpstr>Self-Regulation requires  Co-Regulation</vt:lpstr>
      <vt:lpstr>Reduce or Buffer Sources of Stress</vt:lpstr>
      <vt:lpstr>Traumatic Stress Assessment for Young* Children </vt:lpstr>
      <vt:lpstr>Trauma-Focused EBPs for Young Children (1)</vt:lpstr>
      <vt:lpstr>Trauma-Focused EBPs for Young Children (2) </vt:lpstr>
      <vt:lpstr>Additional Trauma-Focused EBPs for Older Children &amp; Adolescents</vt:lpstr>
      <vt:lpstr>Finding &amp; Securing  Trauma-Focused Interventions </vt:lpstr>
      <vt:lpstr>Bottom Line</vt:lpstr>
      <vt:lpstr>The Pair of ACEs</vt:lpstr>
      <vt:lpstr>ACEs +</vt:lpstr>
      <vt:lpstr>The Pair of ACEs</vt:lpstr>
      <vt:lpstr>Complex Trauma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Gooden, Caroline J.</dc:creator>
  <cp:lastModifiedBy>Gooden, Caroline J.</cp:lastModifiedBy>
  <cp:revision>175</cp:revision>
  <dcterms:created xsi:type="dcterms:W3CDTF">2020-09-10T18:38:51Z</dcterms:created>
  <dcterms:modified xsi:type="dcterms:W3CDTF">2020-10-23T11:41:44Z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0x01010065391A4AB2130642902A59CCFA7EEFA4</vt:lpwstr>
  </property>
</Properties>
</file>