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17"/>
  </p:notesMasterIdLst>
  <p:sldIdLst>
    <p:sldId id="257" r:id="rId5"/>
    <p:sldId id="333" r:id="rId6"/>
    <p:sldId id="362" r:id="rId7"/>
    <p:sldId id="357" r:id="rId8"/>
    <p:sldId id="256" r:id="rId9"/>
    <p:sldId id="366" r:id="rId10"/>
    <p:sldId id="367" r:id="rId11"/>
    <p:sldId id="368" r:id="rId12"/>
    <p:sldId id="361" r:id="rId13"/>
    <p:sldId id="365" r:id="rId14"/>
    <p:sldId id="346" r:id="rId15"/>
    <p:sldId id="33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ine Gooden" userId="c8447a8f-bb57-4b94-b973-2a32a1aae41a" providerId="ADAL" clId="{3CF3444F-2D0D-4517-BD2D-1CAAB7C536D4}"/>
    <pc:docChg chg="modSld">
      <pc:chgData name="Caroline Gooden" userId="c8447a8f-bb57-4b94-b973-2a32a1aae41a" providerId="ADAL" clId="{3CF3444F-2D0D-4517-BD2D-1CAAB7C536D4}" dt="2020-10-23T18:35:58.130" v="4" actId="20577"/>
      <pc:docMkLst>
        <pc:docMk/>
      </pc:docMkLst>
      <pc:sldChg chg="modSp">
        <pc:chgData name="Caroline Gooden" userId="c8447a8f-bb57-4b94-b973-2a32a1aae41a" providerId="ADAL" clId="{3CF3444F-2D0D-4517-BD2D-1CAAB7C536D4}" dt="2020-10-23T18:35:58.130" v="4" actId="20577"/>
        <pc:sldMkLst>
          <pc:docMk/>
          <pc:sldMk cId="468358420" sldId="346"/>
        </pc:sldMkLst>
        <pc:spChg chg="mod">
          <ac:chgData name="Caroline Gooden" userId="c8447a8f-bb57-4b94-b973-2a32a1aae41a" providerId="ADAL" clId="{3CF3444F-2D0D-4517-BD2D-1CAAB7C536D4}" dt="2020-10-23T18:35:58.130" v="4" actId="20577"/>
          <ac:spMkLst>
            <pc:docMk/>
            <pc:sldMk cId="468358420" sldId="346"/>
            <ac:spMk id="3" creationId="{41522AB7-B89E-4A76-B6F3-C41E7094B5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EFD47-7E77-44A0-857C-BEAA6C9240E9}" type="datetimeFigureOut">
              <a:rPr lang="en-US" smtClean="0"/>
              <a:t>10/23/2020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A6E05-559D-4495-B86E-65D73636B3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0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Christine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2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Christine and Miriam will bring us back together at the end as a full group to recap suggestions made during  breakouts. 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03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05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your profession</a:t>
            </a:r>
            <a:r>
              <a:rPr lang="en-US" baseline="0" dirty="0"/>
              <a:t>/field? (Ex. Case manager, counselor, peer specialist, educator, etc.)</a:t>
            </a:r>
          </a:p>
          <a:p>
            <a:r>
              <a:rPr lang="en-US" baseline="0" dirty="0"/>
              <a:t>What is the setting? (Clinical, school-based (elementary, middle, high school</a:t>
            </a:r>
            <a:r>
              <a:rPr lang="en-US" dirty="0"/>
              <a:t>,</a:t>
            </a:r>
            <a:r>
              <a:rPr lang="en-US" baseline="0" dirty="0"/>
              <a:t> etc.)</a:t>
            </a:r>
            <a:endParaRPr lang="en-US" baseline="0" dirty="0">
              <a:cs typeface="Calibri"/>
            </a:endParaRPr>
          </a:p>
          <a:p>
            <a:r>
              <a:rPr lang="en-US" baseline="0" dirty="0"/>
              <a:t>What are two or three key background pieces about the individual </a:t>
            </a:r>
            <a:r>
              <a:rPr lang="en-US" dirty="0"/>
              <a:t>for whom you have questions</a:t>
            </a:r>
            <a:r>
              <a:rPr lang="en-US" baseline="0" dirty="0"/>
              <a:t>? (Age, behavior history, </a:t>
            </a:r>
            <a:r>
              <a:rPr lang="en-US" dirty="0"/>
              <a:t>intervention </a:t>
            </a:r>
            <a:r>
              <a:rPr lang="en-US" baseline="0" dirty="0"/>
              <a:t>history</a:t>
            </a:r>
            <a:r>
              <a:rPr lang="en-US" dirty="0"/>
              <a:t>,</a:t>
            </a:r>
            <a:r>
              <a:rPr lang="en-US" baseline="0" dirty="0"/>
              <a:t> </a:t>
            </a:r>
            <a:r>
              <a:rPr lang="en-US" dirty="0"/>
              <a:t>strengths)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6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primary concern you have with this individual? Why is this behavior a concern? </a:t>
            </a:r>
          </a:p>
          <a:p>
            <a:r>
              <a:rPr lang="en-US" dirty="0"/>
              <a:t>(For example, frequent temper tantrums, continued drug use, noncompliance with medications, etc.) Include details if you are comfortable.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302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the individual have a goal that has not yet been met? (For example, “Reduce tantrums during transition times from 5 times to 3 times</a:t>
            </a:r>
            <a:r>
              <a:rPr lang="en-US" baseline="0" dirty="0"/>
              <a:t> a week.” “Increase medication compliance in the next 3 months</a:t>
            </a:r>
            <a:r>
              <a:rPr lang="en-US" dirty="0"/>
              <a:t>.”)</a:t>
            </a:r>
          </a:p>
          <a:p>
            <a:r>
              <a:rPr lang="en-US" dirty="0"/>
              <a:t>Describe</a:t>
            </a:r>
            <a:r>
              <a:rPr lang="en-US" baseline="0" dirty="0"/>
              <a:t> the contributing factors that may have kept the individual from progressing.</a:t>
            </a:r>
            <a:endParaRPr lang="en-US" baseline="0" dirty="0">
              <a:cs typeface="Calibri"/>
            </a:endParaRPr>
          </a:p>
          <a:p>
            <a:r>
              <a:rPr lang="en-US" dirty="0"/>
              <a:t>What</a:t>
            </a:r>
            <a:r>
              <a:rPr lang="en-US" baseline="0" dirty="0"/>
              <a:t> are </a:t>
            </a:r>
            <a:r>
              <a:rPr lang="en-US" dirty="0"/>
              <a:t>family/child strengths?</a:t>
            </a:r>
            <a:endParaRPr lang="en-US" dirty="0">
              <a:cs typeface="Calibri" panose="020F050202020403020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1EC5-5F82-4272-A619-C53C8900FEB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878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54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Emily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Reminder: once you complete your evaluation you are eligible for a door prize.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3F22CA-6320-4B75-AE8D-9DF2842AD3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77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2B96E0-3CA3-4410-BCB3-F09035366E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10088" y="5942843"/>
            <a:ext cx="3468925" cy="71329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3998D2-26FF-49B7-B3B3-5452A122E5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5757" y="5611304"/>
            <a:ext cx="1085182" cy="11827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B3000A-0946-4B67-9DEA-F450755B210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470" y="5732513"/>
            <a:ext cx="1853345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99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6E6E4-C293-462D-A3C5-3C62B4351E61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74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125E-B73B-4430-85A1-DFC34A117634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1937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A1DA-5CBD-40E0-A3B8-3AC2F2D54765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F38C-3E5E-430E-BCBF-7B79C5E39360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0856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EDE06-5E77-4C37-B566-50389702195F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5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11AA-0038-4593-B128-9801B140FC52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17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5E6B-FC13-4B16-A9E0-477F561698B5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8C89-65E8-4469-B1B2-623596987B45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79FACD-E01A-4663-B62F-0C03C972FC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6505" y="5632560"/>
            <a:ext cx="1085182" cy="11827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8F05A12-5920-4878-900F-8F2D71802F8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10430" y="5856614"/>
            <a:ext cx="1594704" cy="97276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D6F0F08-32BC-4878-A4AE-5AF13A760C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75184" y="6003553"/>
            <a:ext cx="3420152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30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70B86-94E9-4BE0-B513-236139DA769B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8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847C6-AC27-4340-A995-087B646FDDF9}" type="datetime1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9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04DA8-B47E-4E03-BC78-630B925DC0A6}" type="datetime1">
              <a:rPr lang="en-US" smtClean="0"/>
              <a:t>10/23/2020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3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29AD-19C1-423F-A677-A5F5802C191F}" type="datetime1">
              <a:rPr lang="en-US" smtClean="0"/>
              <a:t>10/23/2020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3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C32A1-D8D0-4F5B-AECE-22E085C5B074}" type="datetime1">
              <a:rPr lang="en-US" smtClean="0"/>
              <a:t>10/23/2020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8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B49C-3DAA-4F62-AE0A-FF87078FE9BE}" type="datetime1">
              <a:rPr lang="en-US" smtClean="0"/>
              <a:t>10/23/2020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4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4C61-C075-4CDD-BA0B-5EFFF0A99782}" type="datetime1">
              <a:rPr lang="en-US" smtClean="0"/>
              <a:t>10/23/2020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3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23A7F-A61A-405A-B986-000D35F1ABF6}" type="datetime1">
              <a:rPr lang="en-US" smtClean="0"/>
              <a:t>10/23/2020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HDI SCOPE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B17FBB-E0CE-425B-9F37-69ECC1DEC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6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e.hausman@uky.edu" TargetMode="External"/><Relationship Id="rId2" Type="http://schemas.openxmlformats.org/officeDocument/2006/relationships/hyperlink" Target="mailto:caroline.gooden@uky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mily.moseley@uky.edu" TargetMode="External"/><Relationship Id="rId4" Type="http://schemas.openxmlformats.org/officeDocument/2006/relationships/hyperlink" Target="mailto:brandon.cannada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/" TargetMode="External"/><Relationship Id="rId2" Type="http://schemas.openxmlformats.org/officeDocument/2006/relationships/hyperlink" Target="https://nam04.safelinks.protection.outlook.com/?url=https%3A%2F%2Fjoin.slack.com%2Ft%2Fprojectscopeteamky%2Fshared_invite%2Fzt-hg2nugt2-hVokzGpK1s7d4TljXapqIg&amp;data=02%7C01%7Ccjgood2%40email.uky.edu%7C44f7f9cb981d441f9d8d08d863ad5778%7C2b30530b69b64457b818481cb53d42ae%7C0%7C0%7C637368943426535134&amp;sdata=TC0ZcfDjhitzUCRhd%2FPexamwVbgtphyKohRaS35%2FKHA%3D&amp;reserved=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y.zoom.us/j/95713159978" TargetMode="External"/><Relationship Id="rId4" Type="http://schemas.openxmlformats.org/officeDocument/2006/relationships/hyperlink" Target="mailto:brandon.cannada@uky.ed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4435" y="957090"/>
            <a:ext cx="4384332" cy="15083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600"/>
              <a:t>WELCOME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236" y="2540899"/>
            <a:ext cx="9938328" cy="25391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KY’s Project SCOPE:         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Supporting Children of the Opioid Epidemic</a:t>
            </a:r>
          </a:p>
          <a:p>
            <a:pPr algn="l">
              <a:lnSpc>
                <a:spcPct val="90000"/>
              </a:lnSpc>
            </a:pP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US" sz="2800" b="1" dirty="0">
                <a:solidFill>
                  <a:schemeClr val="tx1"/>
                </a:solidFill>
                <a:latin typeface="Arial"/>
                <a:cs typeface="Arial"/>
              </a:rPr>
              <a:t>October 27: </a:t>
            </a:r>
            <a:r>
              <a:rPr lang="en-US" sz="2800" b="1" dirty="0">
                <a:solidFill>
                  <a:schemeClr val="tx1"/>
                </a:solidFill>
              </a:rPr>
              <a:t>Trauma-Informed Interventions for Families with Young Children</a:t>
            </a:r>
            <a:r>
              <a:rPr lang="en-US" sz="2800" dirty="0">
                <a:solidFill>
                  <a:schemeClr val="tx1"/>
                </a:solidFill>
              </a:rPr>
              <a:t>, </a:t>
            </a:r>
            <a:r>
              <a:rPr lang="en-US" sz="2800" b="1" dirty="0">
                <a:solidFill>
                  <a:schemeClr val="tx1"/>
                </a:solidFill>
              </a:rPr>
              <a:t>Miriam Silman, MSW 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BAF15-BA36-485D-9694-757B8BC3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D5436F-4D5D-40A4-83FB-74D2D21F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HDI SCOPE 2020</a:t>
            </a:r>
          </a:p>
        </p:txBody>
      </p:sp>
    </p:spTree>
    <p:extLst>
      <p:ext uri="{BB962C8B-B14F-4D97-AF65-F5344CB8AC3E}">
        <p14:creationId xmlns:p14="http://schemas.microsoft.com/office/powerpoint/2010/main" val="2474025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AE99-AFBF-4A40-ACA6-6E917F30D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2CF7-26AB-434B-95E4-4EB5DBE3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217" y="1383979"/>
            <a:ext cx="9974955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endParaRPr lang="en-US" sz="2400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endParaRPr lang="en-US" sz="2400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Family/child strengths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Strategies suggested by your group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Resources, websites, documents to share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3090-8BF8-4869-9414-37E554D0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58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E508-0128-48F2-910B-7E125B858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22AB7-B89E-4A76-B6F3-C41E7094B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Pre-series survey; evaluations after each session and after series</a:t>
            </a:r>
          </a:p>
          <a:p>
            <a:r>
              <a:rPr lang="en-US" sz="2400" dirty="0"/>
              <a:t>Incentives: drawing after each session- congratulations to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Marjorie Vilo</a:t>
            </a:r>
            <a:r>
              <a:rPr lang="en-US" sz="2400" dirty="0"/>
              <a:t> who is our lucky winner from Oct 20 </a:t>
            </a:r>
          </a:p>
          <a:p>
            <a:r>
              <a:rPr lang="en-US" sz="2400" dirty="0"/>
              <a:t>Book selections for participants who attend all sessions will be shared following our final session</a:t>
            </a:r>
          </a:p>
          <a:p>
            <a:r>
              <a:rPr lang="en-US" sz="2400" dirty="0"/>
              <a:t>Certificate of attendance for sessions attended will be emailed by Brandon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0D3D7B-18DA-4AC6-B016-66153122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58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32CF-8284-4AFF-ABDB-C3F65D0D7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CC14-C6EB-4720-BA50-A5B33C17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36" y="1270000"/>
            <a:ext cx="9900088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/>
              <a:t>Content and case presentations: </a:t>
            </a:r>
            <a:r>
              <a:rPr lang="en-US" sz="2400" dirty="0">
                <a:hlinkClick r:id="rId2"/>
              </a:rPr>
              <a:t>caroline.gooden@uky.edu</a:t>
            </a:r>
            <a:r>
              <a:rPr lang="en-US" sz="2400" dirty="0"/>
              <a:t>; </a:t>
            </a:r>
            <a:r>
              <a:rPr lang="en-US" sz="2400" dirty="0">
                <a:hlinkClick r:id="rId3"/>
              </a:rPr>
              <a:t>christine.hausman@uky.edu</a:t>
            </a:r>
            <a:endParaRPr lang="en-US" sz="2400" dirty="0"/>
          </a:p>
          <a:p>
            <a:r>
              <a:rPr lang="en-US" sz="2400" dirty="0"/>
              <a:t>Technology: </a:t>
            </a:r>
            <a:r>
              <a:rPr lang="en-US" sz="2400" dirty="0">
                <a:hlinkClick r:id="rId4"/>
              </a:rPr>
              <a:t>brandon.cannada@uky.edu</a:t>
            </a:r>
            <a:endParaRPr lang="en-US" sz="2400" dirty="0"/>
          </a:p>
          <a:p>
            <a:r>
              <a:rPr lang="en-US" sz="2400" dirty="0"/>
              <a:t>Evaluation: </a:t>
            </a:r>
            <a:r>
              <a:rPr lang="en-US" sz="2400" dirty="0">
                <a:hlinkClick r:id="rId5"/>
              </a:rPr>
              <a:t>emily.moseley@uky.edu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See you for our final session</a:t>
            </a:r>
            <a:r>
              <a:rPr lang="en-US" sz="2400" b="1" dirty="0"/>
              <a:t> Nov 17 at 2pm </a:t>
            </a:r>
          </a:p>
          <a:p>
            <a:pPr marL="0" indent="0">
              <a:buNone/>
            </a:pPr>
            <a:r>
              <a:rPr lang="en-US" sz="2400" b="1" dirty="0"/>
              <a:t>The Role of Peers for Families in Recovery</a:t>
            </a:r>
            <a:endParaRPr lang="en-US" dirty="0"/>
          </a:p>
          <a:p>
            <a:pPr marL="0" indent="0">
              <a:buNone/>
            </a:pPr>
            <a:r>
              <a:rPr lang="en-US" sz="2400" b="1" dirty="0"/>
              <a:t>   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007F05-818A-4F99-88E1-A4C2744E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3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56860" cy="1320800"/>
          </a:xfrm>
        </p:spPr>
        <p:txBody>
          <a:bodyPr>
            <a:normAutofit fontScale="90000"/>
          </a:bodyPr>
          <a:lstStyle/>
          <a:p>
            <a:r>
              <a:rPr lang="en-US" dirty="0"/>
              <a:t> Today's Agenda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B293F-86CB-46BC-94A3-C8602B6BB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37641"/>
            <a:ext cx="10286039" cy="47652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2:00-2:03 pm Call Procedures</a:t>
            </a:r>
          </a:p>
          <a:p>
            <a:r>
              <a:rPr lang="en-US" sz="2400" dirty="0">
                <a:ea typeface="+mn-lt"/>
                <a:cs typeface="+mn-lt"/>
              </a:rPr>
              <a:t>2:03-2:40 pm Trauma Informed Interventions (Miriam Silman)</a:t>
            </a:r>
          </a:p>
          <a:p>
            <a:r>
              <a:rPr lang="en-US" sz="2400" dirty="0">
                <a:ea typeface="+mn-lt"/>
                <a:cs typeface="+mn-lt"/>
              </a:rPr>
              <a:t>2:40-2:45 pm Case Presentation (Elizabeth McLaren)</a:t>
            </a:r>
          </a:p>
          <a:p>
            <a:r>
              <a:rPr lang="en-US" sz="2400" dirty="0">
                <a:ea typeface="+mn-lt"/>
                <a:cs typeface="+mn-lt"/>
              </a:rPr>
              <a:t>2:45-3:12 pm Breakout sessions; select new spokesperson</a:t>
            </a:r>
          </a:p>
          <a:p>
            <a:r>
              <a:rPr lang="en-US" sz="2400" dirty="0">
                <a:ea typeface="+mn-lt"/>
                <a:cs typeface="+mn-lt"/>
              </a:rPr>
              <a:t>3:12-3:29 pm Reconvene large group; discussion with Miriam</a:t>
            </a:r>
          </a:p>
          <a:p>
            <a:r>
              <a:rPr lang="en-US" sz="2400" dirty="0">
                <a:ea typeface="+mn-lt"/>
                <a:cs typeface="+mn-lt"/>
              </a:rPr>
              <a:t>3:29-3:30 pm Session closure</a:t>
            </a:r>
            <a:endParaRPr lang="en-US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25578-A827-4B75-B6E6-03007CB3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4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D9884-39D0-4EA6-B9E4-1C452C713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Session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51DAD-F21D-4506-A21D-C721A4AD0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323" y="1371748"/>
            <a:ext cx="9495437" cy="388077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2400" dirty="0">
                <a:latin typeface="Arial"/>
                <a:cs typeface="Arial"/>
              </a:rPr>
              <a:t>First name, last name, agency in zoom profile and chat</a:t>
            </a:r>
          </a:p>
          <a:p>
            <a:r>
              <a:rPr lang="en-US" sz="2400" b="1" dirty="0">
                <a:latin typeface="Arial"/>
                <a:cs typeface="Arial"/>
              </a:rPr>
              <a:t>Please submit Case Studies for final session</a:t>
            </a:r>
          </a:p>
          <a:p>
            <a:r>
              <a:rPr lang="en-US" sz="2400" dirty="0">
                <a:latin typeface="Trebuchet MS"/>
                <a:cs typeface="Arial"/>
              </a:rPr>
              <a:t>Project SCOPE Slack discussion site: </a:t>
            </a:r>
            <a:r>
              <a:rPr lang="en-US" sz="2400" dirty="0">
                <a:latin typeface="Trebuchet MS"/>
                <a:cs typeface="Arial"/>
                <a:hlinkClick r:id="rId2"/>
              </a:rPr>
              <a:t>https://join.slack.com/t/projectscopeteamky/shared_invite/zt-hg2nugt2-hVokzGpK1s7d4TljXapqIg</a:t>
            </a:r>
            <a:r>
              <a:rPr lang="en-US" sz="2400" dirty="0">
                <a:latin typeface="Trebuchet MS"/>
                <a:cs typeface="Arial"/>
              </a:rPr>
              <a:t> </a:t>
            </a: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All session materials available at </a:t>
            </a:r>
            <a:r>
              <a:rPr lang="en-US" sz="2400" dirty="0">
                <a:latin typeface="Arial"/>
                <a:cs typeface="Arial"/>
                <a:hlinkClick r:id="rId3"/>
              </a:rPr>
              <a:t>https://www.hdilearning.org/project-scope-echo-series/</a:t>
            </a:r>
            <a:endParaRPr lang="en-US" sz="2400">
              <a:ea typeface="+mn-lt"/>
              <a:cs typeface="+mn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Please contact </a:t>
            </a:r>
            <a:r>
              <a:rPr lang="en-US" sz="2400" b="1" dirty="0">
                <a:solidFill>
                  <a:schemeClr val="tx1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r>
              <a:rPr lang="en-US" sz="24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for assistance with technology</a:t>
            </a:r>
            <a:endParaRPr lang="en-US" sz="24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/>
                <a:cs typeface="Arial"/>
              </a:rPr>
              <a:t>Rejoin zoom anytime at</a:t>
            </a:r>
            <a:r>
              <a:rPr lang="en-US" sz="2400" dirty="0">
                <a:latin typeface="Arial"/>
                <a:cs typeface="Arial"/>
              </a:rPr>
              <a:t> </a:t>
            </a:r>
            <a:r>
              <a:rPr lang="en-US" sz="2400" u="sng" dirty="0">
                <a:ea typeface="+mn-lt"/>
                <a:cs typeface="+mn-lt"/>
                <a:hlinkClick r:id="rId5"/>
              </a:rPr>
              <a:t>https://uky.zoom.us/j/95713159978</a:t>
            </a:r>
            <a:endParaRPr lang="en-US"/>
          </a:p>
          <a:p>
            <a:endParaRPr lang="en-US" sz="2400" dirty="0">
              <a:latin typeface="Arial"/>
              <a:cs typeface="Arial"/>
            </a:endParaRPr>
          </a:p>
          <a:p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D271F-4BBE-4869-AE0E-738E85F8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2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1CB5-37AA-406A-942F-2B4ED198D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Informed Interventions for Families with Young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26579-A39F-4DEF-A826-87172C618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Miriam Silman, MSW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Project AWARE, Trauma Informed Care Program Administrator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95F6C-2016-4D01-82A3-39AA3D26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82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Team KY SCOPE</a:t>
            </a:r>
            <a:br>
              <a:rPr lang="en-US" dirty="0"/>
            </a:br>
            <a:r>
              <a:rPr lang="en-US" dirty="0"/>
              <a:t>Case Study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Elizabeth McLaren, EdD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Developmental Interventionist, First Steps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D5B92-ED29-4F76-8D8D-D79E30E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6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0468" y="451513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Background on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253738" y="1297688"/>
            <a:ext cx="10515600" cy="4330114"/>
          </a:xfrm>
        </p:spPr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US" sz="3800" dirty="0"/>
              <a:t>Marcus: fun and energetic little boy living with his foster brother (one year older), foster mother, and foster father – he exudes enthusiasm and personality </a:t>
            </a:r>
            <a:r>
              <a:rPr lang="en-US" sz="3800" dirty="0">
                <a:sym typeface="Wingdings" panose="05000000000000000000" pitchFamily="2" charset="2"/>
              </a:rPr>
              <a:t></a:t>
            </a:r>
            <a:endParaRPr lang="en-US" sz="3800" dirty="0"/>
          </a:p>
          <a:p>
            <a:r>
              <a:rPr lang="en-US" sz="3800" dirty="0"/>
              <a:t>Placed with his foster/adoptive family at age two. He had at least one previous foster placement before being placed with his adoptive family. </a:t>
            </a:r>
          </a:p>
          <a:p>
            <a:r>
              <a:rPr lang="en-US" sz="3800" dirty="0"/>
              <a:t>Bio mother and father have history of drug usage, incarceration, homelessness. Very little/no medical info for Marcus is known by foster family. Marcus led transient life as an infant/toddler.</a:t>
            </a:r>
          </a:p>
          <a:p>
            <a:r>
              <a:rPr lang="en-US" sz="3800" dirty="0"/>
              <a:t>turned three in August but is still receiving early intervention services through First Steps since he’s not enrolled in public preschool</a:t>
            </a:r>
          </a:p>
          <a:p>
            <a:pPr lvl="1"/>
            <a:r>
              <a:rPr lang="en-US" sz="3800" dirty="0"/>
              <a:t>Receives occupational therapy (OT) and developmental intervention (DI). </a:t>
            </a:r>
          </a:p>
          <a:p>
            <a:r>
              <a:rPr lang="en-US" sz="3800" dirty="0"/>
              <a:t>Has attended same childcare program since placement with his foster/adoptive family. Stayed home briefly this spring/summer due to COVID restrictions but is back to full-time childcare. </a:t>
            </a:r>
          </a:p>
          <a:p>
            <a:pPr lvl="1"/>
            <a:r>
              <a:rPr lang="en-US" sz="3800" dirty="0"/>
              <a:t>Childcare staff have extensive experience working with children impacted by trauma. Teacher-child ratio very low.</a:t>
            </a:r>
          </a:p>
          <a:p>
            <a:r>
              <a:rPr lang="en-US" sz="3800" dirty="0"/>
              <a:t>Marcus and foster mom/dad attend PCIT on regular basis. 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95646-24B3-468A-A6FE-573B6BDBA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5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Primary Areas of Concern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11956" y="1116143"/>
            <a:ext cx="10741843" cy="42288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First Steps Focus:</a:t>
            </a:r>
          </a:p>
          <a:p>
            <a:pPr lvl="1"/>
            <a:r>
              <a:rPr lang="en-US" sz="1800" dirty="0"/>
              <a:t>Speech/language</a:t>
            </a:r>
          </a:p>
          <a:p>
            <a:pPr lvl="1"/>
            <a:r>
              <a:rPr lang="en-US" sz="1800" dirty="0"/>
              <a:t>Sensory seeking!</a:t>
            </a:r>
          </a:p>
          <a:p>
            <a:pPr lvl="1"/>
            <a:r>
              <a:rPr lang="en-US" sz="1800" dirty="0"/>
              <a:t>Safety and compliance</a:t>
            </a:r>
          </a:p>
          <a:p>
            <a:pPr lvl="1"/>
            <a:r>
              <a:rPr lang="en-US" sz="1800" dirty="0"/>
              <a:t>Routines (bedtime especially difficult with tantrums, night terrors)</a:t>
            </a:r>
          </a:p>
          <a:p>
            <a:pPr marL="0" indent="0">
              <a:buNone/>
            </a:pPr>
            <a:r>
              <a:rPr lang="en-US" dirty="0"/>
              <a:t>Family Concerns:</a:t>
            </a:r>
          </a:p>
          <a:p>
            <a:pPr lvl="1"/>
            <a:r>
              <a:rPr lang="en-US" sz="1800" dirty="0"/>
              <a:t>Behavior concerns – tantrums, defiance, concerns expressed by childcare on regular basis</a:t>
            </a:r>
          </a:p>
          <a:p>
            <a:pPr lvl="1"/>
            <a:r>
              <a:rPr lang="en-US" sz="1800" dirty="0"/>
              <a:t>Safety – keeping all family members safe, helping Marcus feel safe (emotionally)</a:t>
            </a:r>
          </a:p>
          <a:p>
            <a:pPr lvl="1"/>
            <a:r>
              <a:rPr lang="en-US" sz="1800" dirty="0"/>
              <a:t>What is best placement for childcare/preschool? </a:t>
            </a:r>
          </a:p>
          <a:p>
            <a:pPr lvl="1"/>
            <a:r>
              <a:rPr lang="en-US" sz="1800" dirty="0"/>
              <a:t>Seeking evaluation for autism and ADHD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581CEA-9EB4-431F-8765-F4A83B6A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407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242"/>
            <a:ext cx="12192000" cy="4002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9004" y="442438"/>
            <a:ext cx="10515600" cy="1156104"/>
          </a:xfrm>
        </p:spPr>
        <p:txBody>
          <a:bodyPr/>
          <a:lstStyle/>
          <a:p>
            <a:pPr algn="ctr"/>
            <a:r>
              <a:rPr lang="en-US" dirty="0"/>
              <a:t>Goals, Barriers, Strengths  for this Case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03315" y="1234911"/>
            <a:ext cx="10750485" cy="43834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Goals:</a:t>
            </a:r>
          </a:p>
          <a:p>
            <a:pPr lvl="1"/>
            <a:r>
              <a:rPr lang="en-US" sz="1800" dirty="0"/>
              <a:t> Reduce challenging behavior at home and school </a:t>
            </a:r>
          </a:p>
          <a:p>
            <a:pPr lvl="1"/>
            <a:r>
              <a:rPr lang="en-US" sz="1800" dirty="0"/>
              <a:t> Obtain services to support Marcus and family (First Steps services ending in few weeks)</a:t>
            </a:r>
          </a:p>
          <a:p>
            <a:r>
              <a:rPr lang="en-US" dirty="0"/>
              <a:t>Barriers:</a:t>
            </a:r>
          </a:p>
          <a:p>
            <a:pPr lvl="1"/>
            <a:r>
              <a:rPr lang="en-US" sz="1800" dirty="0">
                <a:cs typeface="Calibri"/>
              </a:rPr>
              <a:t>Visits with bio parents sporadic and trigger behavioral regression</a:t>
            </a:r>
          </a:p>
          <a:p>
            <a:pPr lvl="1"/>
            <a:r>
              <a:rPr lang="en-US" sz="1800" dirty="0">
                <a:cs typeface="Calibri"/>
              </a:rPr>
              <a:t>Changes in routine/services due to COVID</a:t>
            </a:r>
          </a:p>
          <a:p>
            <a:r>
              <a:rPr lang="en-US" dirty="0">
                <a:cs typeface="Calibri"/>
              </a:rPr>
              <a:t>Strengths: </a:t>
            </a:r>
            <a:endParaRPr lang="en-US" dirty="0"/>
          </a:p>
          <a:p>
            <a:pPr lvl="1"/>
            <a:r>
              <a:rPr lang="en-US" sz="1800" dirty="0"/>
              <a:t>Strong attachment with foster mom/dad/brother</a:t>
            </a:r>
          </a:p>
          <a:p>
            <a:pPr lvl="1"/>
            <a:r>
              <a:rPr lang="en-US" sz="1800" dirty="0"/>
              <a:t>Foster/adoptive parents implement interventions they learn</a:t>
            </a:r>
          </a:p>
          <a:p>
            <a:pPr lvl="1"/>
            <a:r>
              <a:rPr lang="en-US" sz="1800" dirty="0"/>
              <a:t>Have adopted one child already and savvy about foster system</a:t>
            </a:r>
          </a:p>
          <a:p>
            <a:pPr lvl="1"/>
            <a:r>
              <a:rPr lang="en-US" sz="1800" dirty="0"/>
              <a:t>Foster parents eager for all intervention and support services available to child and family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5B299-569E-457C-9229-3F5C2DEDA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46776" y="6255497"/>
            <a:ext cx="2743200" cy="365125"/>
          </a:xfrm>
        </p:spPr>
        <p:txBody>
          <a:bodyPr/>
          <a:lstStyle/>
          <a:p>
            <a:fld id="{FEA5FFD0-0682-4E46-BD81-E7535D0AA88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871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AE99-AFBF-4A40-ACA6-6E917F30D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 Discussion to ~ 3:12 pm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2CF7-26AB-434B-95E4-4EB5DBE3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371" y="836902"/>
            <a:ext cx="9974955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fontAlgn="base">
              <a:buNone/>
            </a:pPr>
            <a:endParaRPr lang="en-US" sz="2400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Take a photo of this slide!</a:t>
            </a:r>
            <a:endParaRPr lang="en-US" dirty="0">
              <a:ea typeface="+mn-lt"/>
              <a:cs typeface="+mn-lt"/>
            </a:endParaRPr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What are some family/child strengths?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What are some strategies suggested by your group?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Do you have any resources, websites, or documents to share with Project SCOPE colleagues?</a:t>
            </a:r>
            <a:endParaRPr lang="en-US" dirty="0"/>
          </a:p>
          <a:p>
            <a:pPr>
              <a:buFont typeface="Wingdings 3"/>
              <a:buChar char=""/>
            </a:pPr>
            <a:r>
              <a:rPr lang="en-US" sz="2400" dirty="0">
                <a:ea typeface="+mn-lt"/>
                <a:cs typeface="+mn-lt"/>
              </a:rPr>
              <a:t>Other comments/questions/suggestions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3090-8BF8-4869-9414-37E554D0D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B59E9-E01E-4C1E-87C1-8F08B3BE267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974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91A4AB2130642902A59CCFA7EEFA4" ma:contentTypeVersion="13" ma:contentTypeDescription="Create a new document." ma:contentTypeScope="" ma:versionID="76665ef69ff569b66f6af004e7de88e2">
  <xsd:schema xmlns:xsd="http://www.w3.org/2001/XMLSchema" xmlns:xs="http://www.w3.org/2001/XMLSchema" xmlns:p="http://schemas.microsoft.com/office/2006/metadata/properties" xmlns:ns3="c999920d-d9b2-4ca2-9d03-9b7a74afb6cb" xmlns:ns4="887d7ccb-fdfb-4585-aeb1-e000dbea8520" targetNamespace="http://schemas.microsoft.com/office/2006/metadata/properties" ma:root="true" ma:fieldsID="a39b51fff0815fae3977e9ba2cc3e66b" ns3:_="" ns4:_="">
    <xsd:import namespace="c999920d-d9b2-4ca2-9d03-9b7a74afb6cb"/>
    <xsd:import namespace="887d7ccb-fdfb-4585-aeb1-e000dbea8520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ingHintHash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9920d-d9b2-4ca2-9d03-9b7a74afb6cb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d7ccb-fdfb-4585-aeb1-e000dbea85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D6AEA-BF93-4A89-84C9-56263236F766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purl.org/dc/elements/1.1/"/>
    <ds:schemaRef ds:uri="887d7ccb-fdfb-4585-aeb1-e000dbea8520"/>
    <ds:schemaRef ds:uri="c999920d-d9b2-4ca2-9d03-9b7a74afb6cb"/>
  </ds:schemaRefs>
</ds:datastoreItem>
</file>

<file path=customXml/itemProps2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4625A-9951-4C2A-8EDC-96046C662D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99920d-d9b2-4ca2-9d03-9b7a74afb6cb"/>
    <ds:schemaRef ds:uri="887d7ccb-fdfb-4585-aeb1-e000dbea85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298</TotalTime>
  <Words>699</Words>
  <Application>Microsoft Office PowerPoint</Application>
  <PresentationFormat>Widescreen</PresentationFormat>
  <Paragraphs>120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Helvetica</vt:lpstr>
      <vt:lpstr>Trebuchet MS</vt:lpstr>
      <vt:lpstr>Wingdings 3</vt:lpstr>
      <vt:lpstr>Facet</vt:lpstr>
      <vt:lpstr>WELCOME</vt:lpstr>
      <vt:lpstr> Today's Agenda  </vt:lpstr>
      <vt:lpstr>Session Updates</vt:lpstr>
      <vt:lpstr>Trauma Informed Interventions for Families with Young Children</vt:lpstr>
      <vt:lpstr>Team KY SCOPE Case Study Presentation</vt:lpstr>
      <vt:lpstr>Background on Case</vt:lpstr>
      <vt:lpstr>Primary Areas of Concern</vt:lpstr>
      <vt:lpstr>Goals, Barriers, Strengths  for this Case</vt:lpstr>
      <vt:lpstr>Breakout Discussion to ~ 3:12 pm</vt:lpstr>
      <vt:lpstr>Breakout Discussion </vt:lpstr>
      <vt:lpstr>Evaluation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Caroline Gooden</cp:lastModifiedBy>
  <cp:revision>249</cp:revision>
  <dcterms:created xsi:type="dcterms:W3CDTF">2020-09-10T18:38:51Z</dcterms:created>
  <dcterms:modified xsi:type="dcterms:W3CDTF">2020-10-23T18:36:03Z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0x01010065391A4AB2130642902A59CCFA7EEFA4</vt:lpwstr>
  </property>
</Properties>
</file>