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  <p:sldMasterId id="2147483694" r:id="rId5"/>
  </p:sldMasterIdLst>
  <p:notesMasterIdLst>
    <p:notesMasterId r:id="rId20"/>
  </p:notesMasterIdLst>
  <p:sldIdLst>
    <p:sldId id="257" r:id="rId6"/>
    <p:sldId id="335" r:id="rId7"/>
    <p:sldId id="333" r:id="rId8"/>
    <p:sldId id="336" r:id="rId9"/>
    <p:sldId id="362" r:id="rId10"/>
    <p:sldId id="268" r:id="rId11"/>
    <p:sldId id="357" r:id="rId12"/>
    <p:sldId id="256" r:id="rId13"/>
    <p:sldId id="258" r:id="rId14"/>
    <p:sldId id="259" r:id="rId15"/>
    <p:sldId id="260" r:id="rId16"/>
    <p:sldId id="361" r:id="rId17"/>
    <p:sldId id="346" r:id="rId18"/>
    <p:sldId id="33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3B16CF-2A31-469F-BC5B-382D28939BC9}" v="3" dt="2020-10-05T18:47:11.6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oden, Caroline J." userId="c8447a8f-bb57-4b94-b973-2a32a1aae41a" providerId="ADAL" clId="{8E636728-0A37-4BA7-A9DE-16458E41E53C}"/>
    <pc:docChg chg="undo custSel delSld modSld">
      <pc:chgData name="Gooden, Caroline J." userId="c8447a8f-bb57-4b94-b973-2a32a1aae41a" providerId="ADAL" clId="{8E636728-0A37-4BA7-A9DE-16458E41E53C}" dt="2020-10-05T18:48:07.657" v="4" actId="20577"/>
      <pc:docMkLst>
        <pc:docMk/>
      </pc:docMkLst>
      <pc:sldChg chg="del">
        <pc:chgData name="Gooden, Caroline J." userId="c8447a8f-bb57-4b94-b973-2a32a1aae41a" providerId="ADAL" clId="{8E636728-0A37-4BA7-A9DE-16458E41E53C}" dt="2020-10-05T18:47:08.234" v="2"/>
        <pc:sldMkLst>
          <pc:docMk/>
          <pc:sldMk cId="3907663825" sldId="256"/>
        </pc:sldMkLst>
      </pc:sldChg>
      <pc:sldChg chg="del">
        <pc:chgData name="Gooden, Caroline J." userId="c8447a8f-bb57-4b94-b973-2a32a1aae41a" providerId="ADAL" clId="{8E636728-0A37-4BA7-A9DE-16458E41E53C}" dt="2020-10-05T18:47:08.234" v="2"/>
        <pc:sldMkLst>
          <pc:docMk/>
          <pc:sldMk cId="984161085" sldId="258"/>
        </pc:sldMkLst>
      </pc:sldChg>
      <pc:sldChg chg="del">
        <pc:chgData name="Gooden, Caroline J." userId="c8447a8f-bb57-4b94-b973-2a32a1aae41a" providerId="ADAL" clId="{8E636728-0A37-4BA7-A9DE-16458E41E53C}" dt="2020-10-05T18:47:08.234" v="2"/>
        <pc:sldMkLst>
          <pc:docMk/>
          <pc:sldMk cId="4220522226" sldId="259"/>
        </pc:sldMkLst>
      </pc:sldChg>
      <pc:sldChg chg="modSp del">
        <pc:chgData name="Gooden, Caroline J." userId="c8447a8f-bb57-4b94-b973-2a32a1aae41a" providerId="ADAL" clId="{8E636728-0A37-4BA7-A9DE-16458E41E53C}" dt="2020-10-05T18:47:08.234" v="2"/>
        <pc:sldMkLst>
          <pc:docMk/>
          <pc:sldMk cId="3596567885" sldId="260"/>
        </pc:sldMkLst>
        <pc:spChg chg="mod">
          <ac:chgData name="Gooden, Caroline J." userId="c8447a8f-bb57-4b94-b973-2a32a1aae41a" providerId="ADAL" clId="{8E636728-0A37-4BA7-A9DE-16458E41E53C}" dt="2020-10-05T18:47:08.234" v="2"/>
          <ac:spMkLst>
            <pc:docMk/>
            <pc:sldMk cId="3596567885" sldId="260"/>
            <ac:spMk id="3" creationId="{00000000-0000-0000-0000-000000000000}"/>
          </ac:spMkLst>
        </pc:spChg>
      </pc:sldChg>
      <pc:sldChg chg="modSp">
        <pc:chgData name="Gooden, Caroline J." userId="c8447a8f-bb57-4b94-b973-2a32a1aae41a" providerId="ADAL" clId="{8E636728-0A37-4BA7-A9DE-16458E41E53C}" dt="2020-10-05T18:48:07.657" v="4" actId="20577"/>
        <pc:sldMkLst>
          <pc:docMk/>
          <pc:sldMk cId="1558697460" sldId="361"/>
        </pc:sldMkLst>
        <pc:spChg chg="mod">
          <ac:chgData name="Gooden, Caroline J." userId="c8447a8f-bb57-4b94-b973-2a32a1aae41a" providerId="ADAL" clId="{8E636728-0A37-4BA7-A9DE-16458E41E53C}" dt="2020-10-05T18:48:07.657" v="4" actId="20577"/>
          <ac:spMkLst>
            <pc:docMk/>
            <pc:sldMk cId="1558697460" sldId="361"/>
            <ac:spMk id="3" creationId="{09602CF7-26AB-434B-95E4-4EB5DBE37880}"/>
          </ac:spMkLst>
        </pc:spChg>
      </pc:sldChg>
      <pc:sldChg chg="del">
        <pc:chgData name="Gooden, Caroline J." userId="c8447a8f-bb57-4b94-b973-2a32a1aae41a" providerId="ADAL" clId="{8E636728-0A37-4BA7-A9DE-16458E41E53C}" dt="2020-10-05T18:47:22.876" v="3" actId="2696"/>
        <pc:sldMkLst>
          <pc:docMk/>
          <pc:sldMk cId="3300400331" sldId="36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AEFD47-7E77-44A0-857C-BEAA6C9240E9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9A6E05-559D-4495-B86E-65D73636B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000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Kathy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3F22CA-6320-4B75-AE8D-9DF2842AD3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1292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REMIND THEM TO WRITE DOWN THESE QUESTIONS or snap a picture of the questions with their phone.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3F22CA-6320-4B75-AE8D-9DF2842AD36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542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Emily</a:t>
            </a:r>
          </a:p>
          <a:p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Reminder: once you complete your evaluation you are eligible for a door prize.</a:t>
            </a:r>
          </a:p>
          <a:p>
            <a:r>
              <a:rPr lang="en-US">
                <a:cs typeface="Calibri"/>
              </a:rPr>
              <a:t>Congrats to Amy Adams who was our winner from last week.</a:t>
            </a:r>
          </a:p>
          <a:p>
            <a:r>
              <a:rPr lang="en-US">
                <a:cs typeface="Calibri"/>
              </a:rPr>
              <a:t>She won an educational toy generously courtesy of Lakeshore.</a:t>
            </a: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3F22CA-6320-4B75-AE8D-9DF2842AD36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477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Kathy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3F22CA-6320-4B75-AE8D-9DF2842AD36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601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You will notice a full half hour for discussion in the breakouts.</a:t>
            </a:r>
          </a:p>
          <a:p>
            <a:r>
              <a:rPr lang="en-US">
                <a:cs typeface="Calibri"/>
              </a:rPr>
              <a:t>______ will bring us back together at the end as a full group to recap suggestions made during the smaller breakouts. </a:t>
            </a: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3F22CA-6320-4B75-AE8D-9DF2842AD36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503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Caroline</a:t>
            </a:r>
          </a:p>
          <a:p>
            <a:r>
              <a:rPr lang="en-US">
                <a:cs typeface="Calibri"/>
              </a:rPr>
              <a:t>We welcome some new cofacilitators today.</a:t>
            </a:r>
          </a:p>
          <a:p>
            <a:r>
              <a:rPr lang="en-US">
                <a:cs typeface="Calibri"/>
              </a:rPr>
              <a:t>Thank you for being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3F22CA-6320-4B75-AE8D-9DF2842AD36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6990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Brandon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3F22CA-6320-4B75-AE8D-9DF2842AD36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243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3F22CA-6320-4B75-AE8D-9DF2842AD36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3058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your profession</a:t>
            </a:r>
            <a:r>
              <a:rPr lang="en-US" baseline="0" dirty="0"/>
              <a:t>/field? (Ex. Case manager, counselor, peer specialist, educator, etc.)</a:t>
            </a:r>
          </a:p>
          <a:p>
            <a:r>
              <a:rPr lang="en-US" baseline="0" dirty="0"/>
              <a:t>What is the setting? (Clinical, school-based (elementary, middle, high school</a:t>
            </a:r>
            <a:r>
              <a:rPr lang="en-US" dirty="0"/>
              <a:t>,</a:t>
            </a:r>
            <a:r>
              <a:rPr lang="en-US" baseline="0" dirty="0"/>
              <a:t> etc.)</a:t>
            </a:r>
            <a:endParaRPr lang="en-US" baseline="0" dirty="0">
              <a:cs typeface="Calibri"/>
            </a:endParaRPr>
          </a:p>
          <a:p>
            <a:r>
              <a:rPr lang="en-US" baseline="0" dirty="0"/>
              <a:t>What are two or three key background pieces about the individual </a:t>
            </a:r>
            <a:r>
              <a:rPr lang="en-US" dirty="0"/>
              <a:t>for whom you have questions</a:t>
            </a:r>
            <a:r>
              <a:rPr lang="en-US" baseline="0" dirty="0"/>
              <a:t>? (Age, behavior history, </a:t>
            </a:r>
            <a:r>
              <a:rPr lang="en-US" dirty="0"/>
              <a:t>intervention </a:t>
            </a:r>
            <a:r>
              <a:rPr lang="en-US" baseline="0" dirty="0"/>
              <a:t>history</a:t>
            </a:r>
            <a:r>
              <a:rPr lang="en-US" dirty="0"/>
              <a:t>,</a:t>
            </a:r>
            <a:r>
              <a:rPr lang="en-US" baseline="0" dirty="0"/>
              <a:t> </a:t>
            </a:r>
            <a:r>
              <a:rPr lang="en-US" dirty="0"/>
              <a:t>strengths)</a:t>
            </a:r>
            <a:endParaRPr lang="en-US" dirty="0"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921EC5-5F82-4272-A619-C53C8900FEB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0216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the primary concern you have with this individual? Why is this behavior a concern? </a:t>
            </a:r>
          </a:p>
          <a:p>
            <a:r>
              <a:rPr lang="en-US" dirty="0"/>
              <a:t>(For example, frequent temper tantrums, continued drug use, noncompliance with medications, etc.) Include details if you are comfortable.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921EC5-5F82-4272-A619-C53C8900FEB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53028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Does the individual have a goal that has not yet been met? (For example, “Reduce tantrums during transition times from 5 times to 3 times</a:t>
            </a:r>
            <a:r>
              <a:rPr lang="en-US" baseline="0" dirty="0"/>
              <a:t> a week.” “Increase medication compliance in the next 3 months</a:t>
            </a:r>
            <a:r>
              <a:rPr lang="en-US" dirty="0"/>
              <a:t>.”)</a:t>
            </a:r>
          </a:p>
          <a:p>
            <a:r>
              <a:rPr lang="en-US" dirty="0"/>
              <a:t>Describe</a:t>
            </a:r>
            <a:r>
              <a:rPr lang="en-US" baseline="0" dirty="0"/>
              <a:t> the contributing factors that may have kept the individual from progressing.</a:t>
            </a:r>
            <a:endParaRPr lang="en-US" baseline="0" dirty="0">
              <a:cs typeface="Calibri"/>
            </a:endParaRPr>
          </a:p>
          <a:p>
            <a:r>
              <a:rPr lang="en-US" dirty="0"/>
              <a:t>What</a:t>
            </a:r>
            <a:r>
              <a:rPr lang="en-US" baseline="0" dirty="0"/>
              <a:t> are </a:t>
            </a:r>
            <a:r>
              <a:rPr lang="en-US" dirty="0"/>
              <a:t>family/child strengths?</a:t>
            </a:r>
            <a:endParaRPr lang="en-US" dirty="0">
              <a:cs typeface="Calibri" panose="020F0502020204030204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921EC5-5F82-4272-A619-C53C8900FEB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1287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2B96E0-3CA3-4410-BCB3-F09035366EE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10088" y="5942843"/>
            <a:ext cx="3468925" cy="713294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HDI SCOPE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7FBB-E0CE-425B-9F37-69ECC1DEC29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73998D2-26FF-49B7-B3B3-5452A122E51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5757" y="5611304"/>
            <a:ext cx="1085182" cy="118272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BB3000A-0946-4B67-9DEA-F450755B210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082470" y="5732513"/>
            <a:ext cx="1853345" cy="1133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899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E6E4-C293-462D-A3C5-3C62B4351E61}" type="datetime1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HDI SCOPE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7FBB-E0CE-425B-9F37-69ECC1DE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743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125E-B73B-4430-85A1-DFC34A117634}" type="datetime1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HDI SCOPE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7FBB-E0CE-425B-9F37-69ECC1DEC29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19376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A1DA-5CBD-40E0-A3B8-3AC2F2D54765}" type="datetime1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HDI SCOPE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7FBB-E0CE-425B-9F37-69ECC1DE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5F38C-3E5E-430E-BCBF-7B79C5E39360}" type="datetime1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HDI SCOPE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7FBB-E0CE-425B-9F37-69ECC1DEC29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08561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EDE06-5E77-4C37-B566-50389702195F}" type="datetime1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HDI SCOPE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7FBB-E0CE-425B-9F37-69ECC1DE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0575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11AA-0038-4593-B128-9801B140FC52}" type="datetime1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HDI SCOPE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7FBB-E0CE-425B-9F37-69ECC1DE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3176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5E6B-FC13-4B16-A9E0-477F561698B5}" type="datetime1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HDI SCOPE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7FBB-E0CE-425B-9F37-69ECC1DE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739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DD550-4A3B-4C23-A8A9-12794587CDEA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1066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97B5-2314-4B93-8B47-E909AC0727F7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1932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64E44-FCE3-44D6-BA2F-A008677BA8AD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820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8C89-65E8-4469-B1B2-623596987B45}" type="datetime1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HDI SCOPE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7FBB-E0CE-425B-9F37-69ECC1DEC29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B79FACD-E01A-4663-B62F-0C03C972FCF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6505" y="5632560"/>
            <a:ext cx="1085182" cy="118272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8F05A12-5920-4878-900F-8F2D71802F8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10430" y="5856614"/>
            <a:ext cx="1594704" cy="97276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D6F0F08-32BC-4878-A4AE-5AF13A760C0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075184" y="6003553"/>
            <a:ext cx="3420152" cy="701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300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29733-14F1-46DD-BD2B-EF1B3BCA5509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692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0EA43-D786-4220-A761-499952220B17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780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DD3C-BDE6-4186-8438-19A6DAB43338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5183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CD57B-AA98-49DE-8FDE-9E3CFD2F3EAA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5622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A96DD-F034-42C1-BBCD-38F5F92EC0AF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6899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9972-31E4-4582-BC99-0B26D50D961F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7435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7DED-D444-4031-B284-7DCCC6BA6331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5771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7EB0A-5EC2-42A1-B0CB-578391880272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549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70B86-94E9-4BE0-B513-236139DA769B}" type="datetime1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HDI SCOPE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7FBB-E0CE-425B-9F37-69ECC1DE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688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847C6-AC27-4340-A995-087B646FDDF9}" type="datetime1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HDI SCOPE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7FBB-E0CE-425B-9F37-69ECC1DE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92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04DA8-B47E-4E03-BC78-630B925DC0A6}" type="datetime1">
              <a:rPr lang="en-US" smtClean="0"/>
              <a:t>10/5/2020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HDI SCOPE 2020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7FBB-E0CE-425B-9F37-69ECC1DE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036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29AD-19C1-423F-A677-A5F5802C191F}" type="datetime1">
              <a:rPr lang="en-US" smtClean="0"/>
              <a:t>10/5/2020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HDI SCOPE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7FBB-E0CE-425B-9F37-69ECC1DE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835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32A1-D8D0-4F5B-AECE-22E085C5B074}" type="datetime1">
              <a:rPr lang="en-US" smtClean="0"/>
              <a:t>10/5/2020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HDI SCOPE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7FBB-E0CE-425B-9F37-69ECC1DE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682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6B49C-3DAA-4F62-AE0A-FF87078FE9BE}" type="datetime1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HDI SCOPE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7FBB-E0CE-425B-9F37-69ECC1DE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047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HDI SCOPE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7FBB-E0CE-425B-9F37-69ECC1DEC29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54C61-C075-4CDD-BA0B-5EFFF0A99782}" type="datetime1">
              <a:rPr lang="en-US" smtClean="0"/>
              <a:t>10/5/2020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236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23A7F-A61A-405A-B986-000D35F1ABF6}" type="datetime1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HDI SCOPE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AB17FBB-E0CE-425B-9F37-69ECC1DE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061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896CF-E689-4FAB-91AE-4FB9DFF90D42}" type="datetime1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5FFD0-0682-4E46-BD81-E7535D0AA8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789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christine.hausman@uky.edu" TargetMode="External"/><Relationship Id="rId2" Type="http://schemas.openxmlformats.org/officeDocument/2006/relationships/hyperlink" Target="mailto:caroline.gooden@uky.ed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emily.moseley@uky.edu" TargetMode="External"/><Relationship Id="rId4" Type="http://schemas.openxmlformats.org/officeDocument/2006/relationships/hyperlink" Target="mailto:brandon.cannada@uky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nam04.safelinks.protection.outlook.com/?url=https%3A%2F%2Fjoin.slack.com%2Ft%2Fprojectscopeteamky%2Fshared_invite%2Fzt-hg2nugt2-hVokzGpK1s7d4TljXapqIg&amp;data=02%7C01%7Ccjgood2%40email.uky.edu%7C44f7f9cb981d441f9d8d08d863ad5778%7C2b30530b69b64457b818481cb53d42ae%7C0%7C0%7C637368943426535134&amp;sdata=TC0ZcfDjhitzUCRhd%2FPexamwVbgtphyKohRaS35%2FKHA%3D&amp;reserved=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dilearning.org/project-scope-echo-series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ky.zoom.us/j/95713159978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8.png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94435" y="957090"/>
            <a:ext cx="4384332" cy="150836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6600"/>
              <a:t>WELCOME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6532" y="2592270"/>
            <a:ext cx="8253938" cy="253910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2800" b="1" dirty="0">
                <a:solidFill>
                  <a:schemeClr val="tx1"/>
                </a:solidFill>
                <a:latin typeface="Arial"/>
                <a:cs typeface="Arial"/>
              </a:rPr>
              <a:t>KY’s Project SCOPE:         </a:t>
            </a:r>
            <a:endParaRPr 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90000"/>
              </a:lnSpc>
            </a:pPr>
            <a:r>
              <a:rPr lang="en-US" sz="2800" b="1" dirty="0">
                <a:solidFill>
                  <a:schemeClr val="tx1"/>
                </a:solidFill>
                <a:latin typeface="Arial"/>
                <a:cs typeface="Arial"/>
              </a:rPr>
              <a:t>Supporting Children of the Opioid Epidemic</a:t>
            </a:r>
          </a:p>
          <a:p>
            <a:pPr algn="l">
              <a:lnSpc>
                <a:spcPct val="90000"/>
              </a:lnSpc>
            </a:pPr>
            <a:endParaRPr 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90000"/>
              </a:lnSpc>
            </a:pPr>
            <a:r>
              <a:rPr lang="en-US" sz="2800" b="1" dirty="0">
                <a:solidFill>
                  <a:schemeClr val="tx1"/>
                </a:solidFill>
                <a:latin typeface="Arial"/>
                <a:cs typeface="Arial"/>
              </a:rPr>
              <a:t>October 6 Having Difficult Conversations</a:t>
            </a:r>
          </a:p>
          <a:p>
            <a:pPr algn="l">
              <a:lnSpc>
                <a:spcPct val="90000"/>
              </a:lnSpc>
            </a:pPr>
            <a:r>
              <a:rPr lang="en-US" sz="2800" b="1" dirty="0">
                <a:solidFill>
                  <a:schemeClr val="tx1"/>
                </a:solidFill>
                <a:latin typeface="Arial"/>
                <a:cs typeface="Arial"/>
              </a:rPr>
              <a:t>Jason Joy, PATHways Director</a:t>
            </a:r>
            <a:endParaRPr 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90000"/>
              </a:lnSpc>
            </a:pPr>
            <a:endParaRPr 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0BAF15-BA36-485D-9694-757B8BC32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D5436F-4D5D-40A4-83FB-74D2D21F7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HDI SCOPE 2020</a:t>
            </a:r>
          </a:p>
        </p:txBody>
      </p:sp>
    </p:spTree>
    <p:extLst>
      <p:ext uri="{BB962C8B-B14F-4D97-AF65-F5344CB8AC3E}">
        <p14:creationId xmlns:p14="http://schemas.microsoft.com/office/powerpoint/2010/main" val="24740251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242"/>
            <a:ext cx="12192000" cy="4002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6104"/>
          </a:xfrm>
        </p:spPr>
        <p:txBody>
          <a:bodyPr/>
          <a:lstStyle/>
          <a:p>
            <a:pPr algn="ctr"/>
            <a:r>
              <a:rPr lang="en-US" dirty="0"/>
              <a:t>Primary Area of Concern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838200" y="1588407"/>
            <a:ext cx="10515600" cy="391051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The major concern for this child is aggressive behavior toward peers/adults when he gets frustrated.  </a:t>
            </a:r>
          </a:p>
          <a:p>
            <a:r>
              <a:rPr lang="en-US" dirty="0"/>
              <a:t>Hitting peers</a:t>
            </a:r>
          </a:p>
          <a:p>
            <a:r>
              <a:rPr lang="en-US" dirty="0"/>
              <a:t>Running from adults</a:t>
            </a:r>
          </a:p>
          <a:p>
            <a:r>
              <a:rPr lang="en-US" dirty="0"/>
              <a:t>Poor transitions in preschool and at home</a:t>
            </a:r>
          </a:p>
          <a:p>
            <a:r>
              <a:rPr lang="en-US" dirty="0"/>
              <a:t>Risk of being asked to leave private preschool setting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AF8A84-A843-4F53-B9A6-84211D2E37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5078380"/>
            <a:ext cx="1085182" cy="11827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A3BDD87-2FA9-4228-83D3-F78B87B6C5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67424" y="5442838"/>
            <a:ext cx="3420152" cy="695004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581CEA-9EB4-431F-8765-F4A83B6AB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A5FFD0-0682-4E46-BD81-E7535D0AA88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0F1B5CC6-15CD-4D60-8D71-7E93894A341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68606" y="5295307"/>
            <a:ext cx="4905935" cy="772149"/>
          </a:xfrm>
          <a:prstGeom prst="rect">
            <a:avLst/>
          </a:prstGeom>
        </p:spPr>
      </p:pic>
      <p:pic>
        <p:nvPicPr>
          <p:cNvPr id="8" name="Picture 9" descr="A drawing of a face&#10;&#10;Description automatically generated">
            <a:extLst>
              <a:ext uri="{FF2B5EF4-FFF2-40B4-BE49-F238E27FC236}">
                <a16:creationId xmlns:a16="http://schemas.microsoft.com/office/drawing/2014/main" id="{A5E9A1F3-AA99-440D-9AD1-053D51C44C1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06518" y="5349611"/>
            <a:ext cx="1759324" cy="1050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522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242"/>
            <a:ext cx="12192000" cy="4002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6104"/>
          </a:xfrm>
        </p:spPr>
        <p:txBody>
          <a:bodyPr/>
          <a:lstStyle/>
          <a:p>
            <a:pPr algn="ctr"/>
            <a:r>
              <a:rPr lang="en-US" dirty="0"/>
              <a:t>Goals, Barriers, Strengths  for this Case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838200" y="1521231"/>
            <a:ext cx="10515600" cy="3977696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/>
              <a:t>Goals: </a:t>
            </a:r>
          </a:p>
          <a:p>
            <a:pPr lvl="1"/>
            <a:r>
              <a:rPr lang="en-US" dirty="0"/>
              <a:t> Child learning to control emotions</a:t>
            </a:r>
          </a:p>
          <a:p>
            <a:pPr lvl="1"/>
            <a:r>
              <a:rPr lang="en-US" dirty="0"/>
              <a:t> Family concern with child’s appropriate placement in preschool program</a:t>
            </a:r>
          </a:p>
          <a:p>
            <a:r>
              <a:rPr lang="en-US" dirty="0"/>
              <a:t>Barriers:</a:t>
            </a:r>
          </a:p>
          <a:p>
            <a:pPr lvl="1"/>
            <a:r>
              <a:rPr lang="en-US" dirty="0">
                <a:cs typeface="Calibri"/>
              </a:rPr>
              <a:t>Learning emotional control for child</a:t>
            </a:r>
          </a:p>
          <a:p>
            <a:pPr lvl="1"/>
            <a:r>
              <a:rPr lang="en-US" dirty="0">
                <a:cs typeface="Calibri"/>
              </a:rPr>
              <a:t>Handling emotional outbursts and sensory needs by preschool staff</a:t>
            </a:r>
          </a:p>
          <a:p>
            <a:pPr lvl="1"/>
            <a:r>
              <a:rPr lang="en-US" dirty="0">
                <a:cs typeface="Calibri"/>
              </a:rPr>
              <a:t>Finding the most appropriate preschool program for child</a:t>
            </a:r>
          </a:p>
          <a:p>
            <a:pPr lvl="1"/>
            <a:r>
              <a:rPr lang="en-US" dirty="0">
                <a:cs typeface="Calibri"/>
              </a:rPr>
              <a:t>Limited involvement of birth mother</a:t>
            </a:r>
          </a:p>
          <a:p>
            <a:r>
              <a:rPr lang="en-US" dirty="0">
                <a:cs typeface="Calibri"/>
              </a:rPr>
              <a:t>Strengths: </a:t>
            </a:r>
            <a:endParaRPr lang="en-US" dirty="0"/>
          </a:p>
          <a:p>
            <a:pPr lvl="1"/>
            <a:r>
              <a:rPr lang="en-US" dirty="0"/>
              <a:t> Involved adoptive family</a:t>
            </a:r>
          </a:p>
          <a:p>
            <a:pPr lvl="1"/>
            <a:r>
              <a:rPr lang="en-US" dirty="0"/>
              <a:t> Conversations with birth mother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38CF8A-691C-4E13-87AE-7A379D85DD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649" y="5310147"/>
            <a:ext cx="1085182" cy="11827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2D87EE3-F48D-4F5E-9DCB-C1049CCFD0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74446" y="5551341"/>
            <a:ext cx="3420152" cy="695004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25B299-569E-457C-9229-3F5C2DEDA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46776" y="6255497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A5FFD0-0682-4E46-BD81-E7535D0AA88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AF6477C4-2293-4426-A4CF-C4A80F1F55B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00518" y="5553044"/>
            <a:ext cx="4905935" cy="772149"/>
          </a:xfrm>
          <a:prstGeom prst="rect">
            <a:avLst/>
          </a:prstGeom>
        </p:spPr>
      </p:pic>
      <p:pic>
        <p:nvPicPr>
          <p:cNvPr id="8" name="Picture 9" descr="A drawing of a face&#10;&#10;Description automatically generated">
            <a:extLst>
              <a:ext uri="{FF2B5EF4-FFF2-40B4-BE49-F238E27FC236}">
                <a16:creationId xmlns:a16="http://schemas.microsoft.com/office/drawing/2014/main" id="{334C64AA-49AE-4175-BF18-52DA9F9ECAC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05665" y="5439258"/>
            <a:ext cx="1826559" cy="1106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567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CAE99-AFBF-4A40-ACA6-6E917F30D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Breakout Discussion to ~ 3:10pm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02CF7-26AB-434B-95E4-4EB5DBE37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371" y="836902"/>
            <a:ext cx="9974955" cy="388077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fontAlgn="base">
              <a:buNone/>
            </a:pPr>
            <a:endParaRPr lang="en-US" sz="2400" dirty="0">
              <a:ea typeface="+mn-lt"/>
              <a:cs typeface="+mn-lt"/>
            </a:endParaRPr>
          </a:p>
          <a:p>
            <a:pPr>
              <a:buFont typeface="Wingdings 3"/>
              <a:buChar char=""/>
            </a:pPr>
            <a:r>
              <a:rPr lang="en-US" sz="2400" dirty="0">
                <a:ea typeface="+mn-lt"/>
                <a:cs typeface="+mn-lt"/>
              </a:rPr>
              <a:t>Take a picture of this slide!</a:t>
            </a:r>
          </a:p>
          <a:p>
            <a:pPr>
              <a:buFont typeface="Wingdings 3"/>
              <a:buChar char=""/>
            </a:pPr>
            <a:r>
              <a:rPr lang="en-US" sz="2400" dirty="0">
                <a:ea typeface="+mn-lt"/>
                <a:cs typeface="+mn-lt"/>
              </a:rPr>
              <a:t>What are some family/child strengths?</a:t>
            </a:r>
            <a:endParaRPr lang="en-US" dirty="0"/>
          </a:p>
          <a:p>
            <a:pPr>
              <a:buFont typeface="Wingdings 3"/>
              <a:buChar char=""/>
            </a:pPr>
            <a:r>
              <a:rPr lang="en-US" sz="2400" dirty="0">
                <a:ea typeface="+mn-lt"/>
                <a:cs typeface="+mn-lt"/>
              </a:rPr>
              <a:t>What are some strategies suggested by your group?</a:t>
            </a:r>
            <a:endParaRPr lang="en-US" dirty="0"/>
          </a:p>
          <a:p>
            <a:pPr>
              <a:buFont typeface="Wingdings 3"/>
              <a:buChar char=""/>
            </a:pPr>
            <a:r>
              <a:rPr lang="en-US" sz="2400" dirty="0">
                <a:ea typeface="+mn-lt"/>
                <a:cs typeface="+mn-lt"/>
              </a:rPr>
              <a:t>Do you have any resources, websites, or documents to share with Project SCOPE colleagues?</a:t>
            </a:r>
            <a:endParaRPr lang="en-US" dirty="0"/>
          </a:p>
          <a:p>
            <a:pPr>
              <a:buFont typeface="Wingdings 3"/>
              <a:buChar char=""/>
            </a:pPr>
            <a:r>
              <a:rPr lang="en-US" sz="2400" dirty="0">
                <a:ea typeface="+mn-lt"/>
                <a:cs typeface="+mn-lt"/>
              </a:rPr>
              <a:t>Other comments/questions/suggestions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313090-8BF8-4869-9414-37E554D0D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697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FE508-0128-48F2-910B-7E125B858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22AB7-B89E-4A76-B6F3-C41E7094B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/>
              <a:t>Pre-series survey; evaluations after each session and after series</a:t>
            </a:r>
          </a:p>
          <a:p>
            <a:r>
              <a:rPr lang="en-US" sz="2400"/>
              <a:t>Incentives: drawing after each session; book selection for participants who attend all sessions; certificate of attendance for sessions attended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0D3D7B-18DA-4AC6-B016-661531223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358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832CF-8284-4AFF-ABDB-C3F65D0D7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DCC14-C6EB-4720-BA50-A5B33C17E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236" y="1270000"/>
            <a:ext cx="9900088" cy="388077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400" dirty="0"/>
              <a:t>Content and case presentations: </a:t>
            </a:r>
            <a:r>
              <a:rPr lang="en-US" sz="2400" dirty="0">
                <a:hlinkClick r:id="rId2"/>
              </a:rPr>
              <a:t>caroline.gooden@uky.edu</a:t>
            </a:r>
            <a:r>
              <a:rPr lang="en-US" sz="2400" dirty="0"/>
              <a:t>; </a:t>
            </a:r>
            <a:r>
              <a:rPr lang="en-US" sz="2400" dirty="0">
                <a:hlinkClick r:id="rId3"/>
              </a:rPr>
              <a:t>christine.hausman@uky.edu</a:t>
            </a:r>
            <a:endParaRPr lang="en-US" sz="2400" dirty="0"/>
          </a:p>
          <a:p>
            <a:r>
              <a:rPr lang="en-US" sz="2400" dirty="0"/>
              <a:t>Technology: </a:t>
            </a:r>
            <a:r>
              <a:rPr lang="en-US" sz="2400" dirty="0">
                <a:hlinkClick r:id="rId4"/>
              </a:rPr>
              <a:t>brandon.cannada@uky.edu</a:t>
            </a:r>
            <a:endParaRPr lang="en-US" sz="2400" dirty="0"/>
          </a:p>
          <a:p>
            <a:r>
              <a:rPr lang="en-US" sz="2400" dirty="0"/>
              <a:t>Evaluation and case presentations: </a:t>
            </a:r>
            <a:r>
              <a:rPr lang="en-US" sz="2400" dirty="0">
                <a:hlinkClick r:id="rId5"/>
              </a:rPr>
              <a:t>emily.moseley@uky.edu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See you next session, </a:t>
            </a:r>
            <a:r>
              <a:rPr lang="en-US" sz="2400" b="1" dirty="0"/>
              <a:t>Oct 20 at 2pm </a:t>
            </a:r>
          </a:p>
          <a:p>
            <a:pPr marL="0" indent="0">
              <a:buNone/>
            </a:pPr>
            <a:r>
              <a:rPr lang="en-US" sz="2400" b="1" dirty="0"/>
              <a:t>Monitoring Child Development, Dr. Jennifer Grisham</a:t>
            </a:r>
            <a:endParaRPr lang="en-US" dirty="0"/>
          </a:p>
          <a:p>
            <a:pPr marL="0" indent="0">
              <a:buNone/>
            </a:pPr>
            <a:r>
              <a:rPr lang="en-US" sz="2400" b="1" dirty="0"/>
              <a:t>   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007F05-818A-4F99-88E1-A4C2744E1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836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A83FD-EBE7-4427-8FFE-ED23E0581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0173"/>
            <a:ext cx="8596668" cy="1320800"/>
          </a:xfrm>
        </p:spPr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0622D-45D9-47BE-BA89-AF3EB8D3F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354" y="1333206"/>
            <a:ext cx="9757256" cy="4191588"/>
          </a:xfrm>
        </p:spPr>
        <p:txBody>
          <a:bodyPr vert="horz" lIns="91440" tIns="45720" rIns="91440" bIns="45720" rtlCol="0" anchor="t">
            <a:noAutofit/>
          </a:bodyPr>
          <a:lstStyle/>
          <a:p>
            <a:pPr fontAlgn="base"/>
            <a:r>
              <a:rPr lang="en-US" sz="2000" dirty="0"/>
              <a:t>Tuesday, October 6 (</a:t>
            </a:r>
            <a:r>
              <a:rPr lang="en-US" sz="2000" b="1" dirty="0"/>
              <a:t>Having Difficult Conversations</a:t>
            </a:r>
            <a:r>
              <a:rPr lang="en-US" sz="2000" dirty="0"/>
              <a:t>, Jason Joy)  </a:t>
            </a:r>
          </a:p>
          <a:p>
            <a:pPr fontAlgn="base"/>
            <a:r>
              <a:rPr lang="en-US" sz="2000" dirty="0"/>
              <a:t>Tuesday, October 20 (</a:t>
            </a:r>
            <a:r>
              <a:rPr lang="en-US" sz="2000" b="1" dirty="0"/>
              <a:t>Monitoring Child Development</a:t>
            </a:r>
            <a:r>
              <a:rPr lang="en-US" sz="2000" dirty="0"/>
              <a:t>, Dr. Jennifer Grisham) </a:t>
            </a:r>
          </a:p>
          <a:p>
            <a:pPr fontAlgn="base"/>
            <a:r>
              <a:rPr lang="en-US" sz="2000" dirty="0"/>
              <a:t>Tuesday, October 27 (</a:t>
            </a:r>
            <a:r>
              <a:rPr lang="en-US" sz="2000" b="1" dirty="0"/>
              <a:t>Trauma-Informed Interventions for Families with Young Children</a:t>
            </a:r>
            <a:r>
              <a:rPr lang="en-US" sz="2000" dirty="0"/>
              <a:t>, Miriam Silman) </a:t>
            </a:r>
          </a:p>
          <a:p>
            <a:pPr fontAlgn="base"/>
            <a:r>
              <a:rPr lang="en-US" sz="2000" dirty="0"/>
              <a:t>Tuesday, November 17 (</a:t>
            </a:r>
            <a:r>
              <a:rPr lang="en-US" sz="2000" b="1" dirty="0"/>
              <a:t>The Role of Peers for Families in Recovery</a:t>
            </a:r>
            <a:r>
              <a:rPr lang="en-US" sz="2000" dirty="0"/>
              <a:t>, Sharon Hesseltine and Kim Hillard) </a:t>
            </a:r>
          </a:p>
          <a:p>
            <a:pPr fontAlgn="base"/>
            <a:r>
              <a:rPr lang="en-US" sz="2000" dirty="0"/>
              <a:t>TIMES: 2PM – 3:30 PM EASTERN TIME EACH DATE</a:t>
            </a:r>
          </a:p>
          <a:p>
            <a:pPr fontAlgn="base"/>
            <a:r>
              <a:rPr lang="en-US" sz="2000" b="1" dirty="0"/>
              <a:t>Please complete POLL for sessions attended thus far</a:t>
            </a:r>
          </a:p>
          <a:p>
            <a:endParaRPr lang="en-US" sz="1600" dirty="0">
              <a:latin typeface="Arial"/>
              <a:cs typeface="Arial"/>
            </a:endParaRPr>
          </a:p>
          <a:p>
            <a:pPr lvl="1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581F7D-A754-4D30-9C14-839CD1B2B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200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C6F75-E445-4349-9996-2E69CB70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956860" cy="1320800"/>
          </a:xfrm>
        </p:spPr>
        <p:txBody>
          <a:bodyPr>
            <a:normAutofit fontScale="90000"/>
          </a:bodyPr>
          <a:lstStyle/>
          <a:p>
            <a:r>
              <a:rPr lang="en-US"/>
              <a:t> Today's Agenda (modified per feedback)</a:t>
            </a:r>
            <a:br>
              <a:rPr lang="en-US"/>
            </a:br>
            <a:br>
              <a:rPr lang="en-US"/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8B293F-86CB-46BC-94A3-C8602B6BB2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37641"/>
            <a:ext cx="10286039" cy="476523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ea typeface="+mn-lt"/>
                <a:cs typeface="+mn-lt"/>
              </a:rPr>
              <a:t>2:00-2:05 pm Procedures</a:t>
            </a:r>
          </a:p>
          <a:p>
            <a:r>
              <a:rPr lang="en-US" sz="2400" dirty="0">
                <a:ea typeface="+mn-lt"/>
                <a:cs typeface="+mn-lt"/>
              </a:rPr>
              <a:t>2:05-2:40 pm Having Difficult Conversations (Jason Joy)</a:t>
            </a:r>
          </a:p>
          <a:p>
            <a:r>
              <a:rPr lang="en-US" sz="2400" dirty="0">
                <a:ea typeface="+mn-lt"/>
                <a:cs typeface="+mn-lt"/>
              </a:rPr>
              <a:t>2:40-2:45 pm Case Presentation: Jamie Ellis, Cardinal Hill Therapies </a:t>
            </a:r>
          </a:p>
          <a:p>
            <a:r>
              <a:rPr lang="en-US" sz="2400" dirty="0">
                <a:ea typeface="+mn-lt"/>
                <a:cs typeface="+mn-lt"/>
              </a:rPr>
              <a:t>2:45-3:10 pm Breakout sessions; select new spokesperson</a:t>
            </a:r>
          </a:p>
          <a:p>
            <a:r>
              <a:rPr lang="en-US" sz="2400" dirty="0">
                <a:ea typeface="+mn-lt"/>
                <a:cs typeface="+mn-lt"/>
              </a:rPr>
              <a:t>3:10-3:28 pm Reconvene large group; discussion with Jason</a:t>
            </a:r>
          </a:p>
          <a:p>
            <a:r>
              <a:rPr lang="en-US" sz="2400" dirty="0">
                <a:ea typeface="+mn-lt"/>
                <a:cs typeface="+mn-lt"/>
              </a:rPr>
              <a:t>3:28-3:30 pm Session closure</a:t>
            </a:r>
            <a:endParaRPr lang="en-US" sz="2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025578-A827-4B75-B6E6-03007CB31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943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A83FD-EBE7-4427-8FFE-ED23E0581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700" y="531579"/>
            <a:ext cx="10719863" cy="906183"/>
          </a:xfrm>
        </p:spPr>
        <p:txBody>
          <a:bodyPr>
            <a:normAutofit/>
          </a:bodyPr>
          <a:lstStyle/>
          <a:p>
            <a:r>
              <a:rPr lang="en-US"/>
              <a:t>Facilitators and Regions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0622D-45D9-47BE-BA89-AF3EB8D3F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226" y="1096356"/>
            <a:ext cx="10719863" cy="40220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endParaRPr lang="en-US" sz="1600" dirty="0">
              <a:latin typeface="Arial"/>
              <a:cs typeface="Arial"/>
            </a:endParaRPr>
          </a:p>
          <a:p>
            <a:r>
              <a:rPr lang="en-US" sz="2000" dirty="0"/>
              <a:t>Group 1: Karen Cottengim (</a:t>
            </a:r>
            <a:r>
              <a:rPr lang="en-US" sz="2000" dirty="0" err="1"/>
              <a:t>Northkey</a:t>
            </a:r>
            <a:r>
              <a:rPr lang="en-US" sz="2000" dirty="0"/>
              <a:t>); Marie Vice (PATHways); N KY</a:t>
            </a:r>
          </a:p>
          <a:p>
            <a:r>
              <a:rPr lang="en-US" sz="2000" dirty="0"/>
              <a:t>Group 2: Christine Hausman (HDI); Suzanne Ross (CCA); E KY</a:t>
            </a:r>
          </a:p>
          <a:p>
            <a:r>
              <a:rPr lang="en-US" sz="2000" dirty="0"/>
              <a:t>Group 3: Sharon Hesseltine (ORN); Joy Varney (KPFC); Louisville area</a:t>
            </a:r>
          </a:p>
          <a:p>
            <a:r>
              <a:rPr lang="en-US" sz="2000" dirty="0"/>
              <a:t>Group 4: Kate Dean (CCA); Bethany Wilson (PATHways); Louisville and surround</a:t>
            </a:r>
          </a:p>
          <a:p>
            <a:r>
              <a:rPr lang="en-US" sz="2000" dirty="0"/>
              <a:t>Group 5: Tonya Jernigan (Dept of Pediatrics);</a:t>
            </a:r>
            <a:r>
              <a:rPr lang="en-US" sz="2000" b="1" dirty="0"/>
              <a:t> </a:t>
            </a:r>
            <a:r>
              <a:rPr lang="en-US" sz="2000" dirty="0"/>
              <a:t>Jessica White (Chrysalis House); Central KY</a:t>
            </a:r>
            <a:endParaRPr lang="en-US" sz="2000" dirty="0">
              <a:latin typeface="Arial"/>
              <a:cs typeface="Arial"/>
            </a:endParaRPr>
          </a:p>
          <a:p>
            <a:r>
              <a:rPr lang="en-US" sz="2000" dirty="0"/>
              <a:t>Group 6: Emily Moseley (HDI); Barb Greene (KPFC); E KY</a:t>
            </a:r>
          </a:p>
          <a:p>
            <a:r>
              <a:rPr lang="en-US" sz="2000" dirty="0"/>
              <a:t>Group 7: Caroline Gooden (HDI); Amanda Metcalf (KPFC); W KY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581F7D-A754-4D30-9C14-839CD1B2B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98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D9884-39D0-4EA6-B9E4-1C452C713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Session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951DAD-F21D-4506-A21D-C721A4AD0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323" y="1371748"/>
            <a:ext cx="8596668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latin typeface="Arial"/>
                <a:cs typeface="Arial"/>
              </a:rPr>
              <a:t>First name, last name, agency in zoom profile and chat</a:t>
            </a:r>
          </a:p>
          <a:p>
            <a:r>
              <a:rPr lang="en-US" sz="2400" dirty="0">
                <a:latin typeface="Arial"/>
                <a:cs typeface="Arial"/>
              </a:rPr>
              <a:t>Take care of your needs during session</a:t>
            </a:r>
          </a:p>
          <a:p>
            <a:r>
              <a:rPr lang="en-US" sz="2400" dirty="0">
                <a:latin typeface="Arial"/>
                <a:cs typeface="Arial"/>
              </a:rPr>
              <a:t>Thank you for protecting confidentiality</a:t>
            </a:r>
          </a:p>
          <a:p>
            <a:r>
              <a:rPr lang="en-US" sz="2400" dirty="0">
                <a:latin typeface="Arial"/>
                <a:cs typeface="Arial"/>
              </a:rPr>
              <a:t>Session recorded and close captioned</a:t>
            </a:r>
          </a:p>
          <a:p>
            <a:r>
              <a:rPr lang="en-US" sz="2400" dirty="0">
                <a:latin typeface="Arial"/>
                <a:cs typeface="Arial"/>
              </a:rPr>
              <a:t>Please continue to submit Case Studies!</a:t>
            </a:r>
          </a:p>
          <a:p>
            <a:r>
              <a:rPr lang="en-US" sz="2400" dirty="0">
                <a:latin typeface="Arial"/>
                <a:cs typeface="Arial"/>
              </a:rPr>
              <a:t> To join </a:t>
            </a:r>
            <a:r>
              <a:rPr lang="en-US" sz="2400" dirty="0">
                <a:ea typeface="+mn-lt"/>
                <a:cs typeface="+mn-lt"/>
              </a:rPr>
              <a:t>Project SCOPE Slack discussion site: </a:t>
            </a:r>
            <a:r>
              <a:rPr lang="en-US" sz="2400" dirty="0">
                <a:ea typeface="+mn-lt"/>
                <a:cs typeface="+mn-lt"/>
                <a:hlinkClick r:id="rId2"/>
              </a:rPr>
              <a:t>https://join.slack.com/t/projectscopeteamky/shared_invite/zt-hg2nugt2-hVokzGpK1s7d4TljXapqIg</a:t>
            </a:r>
            <a:r>
              <a:rPr lang="en-US" sz="2400" dirty="0">
                <a:ea typeface="+mn-lt"/>
                <a:cs typeface="+mn-lt"/>
              </a:rPr>
              <a:t> </a:t>
            </a:r>
          </a:p>
          <a:p>
            <a:endParaRPr lang="en-US" sz="2400" dirty="0">
              <a:latin typeface="Arial"/>
              <a:cs typeface="Arial"/>
            </a:endParaRPr>
          </a:p>
          <a:p>
            <a:endParaRPr lang="en-US" sz="2400" dirty="0">
              <a:latin typeface="Arial"/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DD271F-4BBE-4869-AE0E-738E85F8A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626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63496-9CDE-4042-BE65-1358BE1F4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 Materials and Zoom</a:t>
            </a:r>
            <a:br>
              <a:rPr lang="en-US"/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79AED-F20F-4B7D-A28B-2516DB49D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932" y="1473492"/>
            <a:ext cx="8596668" cy="432105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latin typeface="Arial"/>
                <a:cs typeface="Arial"/>
              </a:rPr>
              <a:t>NEW resource materials available at </a:t>
            </a:r>
            <a:r>
              <a:rPr lang="en-US" sz="2400" dirty="0">
                <a:latin typeface="Arial"/>
                <a:cs typeface="Arial"/>
                <a:hlinkClick r:id="rId3"/>
              </a:rPr>
              <a:t>https://www.hdilearning.org/project-scope-echo-series/</a:t>
            </a:r>
            <a:endParaRPr lang="en-US" sz="2400" dirty="0">
              <a:latin typeface="Arial"/>
              <a:cs typeface="Arial"/>
            </a:endParaRPr>
          </a:p>
          <a:p>
            <a:r>
              <a:rPr lang="en-US" sz="2400" dirty="0">
                <a:solidFill>
                  <a:schemeClr val="tx1"/>
                </a:solidFill>
                <a:latin typeface="Arial"/>
                <a:cs typeface="Arial"/>
              </a:rPr>
              <a:t>Please contact </a:t>
            </a:r>
            <a:r>
              <a:rPr lang="en-US" sz="2400" b="1" dirty="0">
                <a:solidFill>
                  <a:schemeClr val="tx1"/>
                </a:solidFill>
                <a:latin typeface="Arial"/>
                <a:cs typeface="Arial"/>
              </a:rPr>
              <a:t>brandon.cannada@uky.edu </a:t>
            </a:r>
            <a:r>
              <a:rPr lang="en-US" sz="2400" dirty="0">
                <a:solidFill>
                  <a:schemeClr val="tx1"/>
                </a:solidFill>
                <a:latin typeface="Arial"/>
                <a:cs typeface="Arial"/>
              </a:rPr>
              <a:t>if you need assistance with technology</a:t>
            </a:r>
          </a:p>
          <a:p>
            <a:r>
              <a:rPr lang="en-US" sz="2400" dirty="0">
                <a:latin typeface="Arial"/>
                <a:cs typeface="Arial"/>
              </a:rPr>
              <a:t>Rejoin zoom anytime bounced off at </a:t>
            </a:r>
            <a:r>
              <a:rPr lang="en-US" sz="2400" u="sng" dirty="0">
                <a:hlinkClick r:id="rId4"/>
              </a:rPr>
              <a:t>https://uky.zoom.us/j/95713159978</a:t>
            </a:r>
            <a:endParaRPr lang="en-US" sz="2400" u="sng" dirty="0"/>
          </a:p>
          <a:p>
            <a:r>
              <a:rPr lang="en-US" sz="2400" dirty="0">
                <a:latin typeface="Arial"/>
                <a:cs typeface="Arial"/>
              </a:rPr>
              <a:t>Please be patient as Brandon reassigns you to groups</a:t>
            </a:r>
          </a:p>
          <a:p>
            <a:endParaRPr lang="en-US" sz="2400" dirty="0">
              <a:solidFill>
                <a:schemeClr val="tx1"/>
              </a:solidFill>
              <a:latin typeface="Arial"/>
              <a:cs typeface="Arial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F38742-3B66-41FB-89F4-50CE54B2B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391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B1CB5-37AA-406A-942F-2B4ED198D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Having Difficult Conversations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26579-A39F-4DEF-A826-87172C618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Jason Joy, Director, PATHways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D95F6C-2016-4D01-82A3-39AA3D26C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882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242"/>
            <a:ext cx="12192000" cy="4002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Team KY SCOPE</a:t>
            </a:r>
            <a:br>
              <a:rPr lang="en-US" dirty="0"/>
            </a:br>
            <a:r>
              <a:rPr lang="en-US" dirty="0"/>
              <a:t>Case Study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Jamie Ellis, MS, OTR/L</a:t>
            </a:r>
          </a:p>
          <a:p>
            <a:r>
              <a:rPr lang="en-US" dirty="0" err="1"/>
              <a:t>EasterSeals</a:t>
            </a:r>
            <a:r>
              <a:rPr lang="en-US" dirty="0"/>
              <a:t> Cardinal Hill Pediatric Therapy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ECDFBC-1669-4FF0-8D05-02CE45C77C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035" y="4738391"/>
            <a:ext cx="1085182" cy="11827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67F214B-030C-435D-BC33-38BA60F287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06931" y="5170084"/>
            <a:ext cx="3420152" cy="695004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9D5B92-ED29-4F76-8D8D-D79E30E0E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A5FFD0-0682-4E46-BD81-E7535D0AA88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AF2DBB4E-3682-496A-A92A-AF0DCC5267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0518" y="5059985"/>
            <a:ext cx="4905935" cy="772149"/>
          </a:xfrm>
          <a:prstGeom prst="rect">
            <a:avLst/>
          </a:prstGeom>
        </p:spPr>
      </p:pic>
      <p:pic>
        <p:nvPicPr>
          <p:cNvPr id="8" name="Picture 9" descr="A drawing of a face&#10;&#10;Description automatically generated">
            <a:extLst>
              <a:ext uri="{FF2B5EF4-FFF2-40B4-BE49-F238E27FC236}">
                <a16:creationId xmlns:a16="http://schemas.microsoft.com/office/drawing/2014/main" id="{D517614A-DAD2-49EA-AB58-CAFC7E3AEC4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72900" y="5058257"/>
            <a:ext cx="1636059" cy="1005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663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242"/>
            <a:ext cx="12192000" cy="4002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Background on Case</a:t>
            </a: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646129" y="1456749"/>
            <a:ext cx="5561051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Outpatient Occupational Therapy</a:t>
            </a:r>
          </a:p>
          <a:p>
            <a:r>
              <a:rPr lang="en-US" dirty="0">
                <a:cs typeface="Calibri"/>
              </a:rPr>
              <a:t>Child Background:</a:t>
            </a:r>
          </a:p>
          <a:p>
            <a:pPr lvl="1"/>
            <a:r>
              <a:rPr lang="en-US" dirty="0">
                <a:cs typeface="Calibri"/>
              </a:rPr>
              <a:t>4 year old male</a:t>
            </a:r>
          </a:p>
          <a:p>
            <a:pPr lvl="1"/>
            <a:r>
              <a:rPr lang="en-US" dirty="0">
                <a:cs typeface="Calibri"/>
              </a:rPr>
              <a:t>Private adoption</a:t>
            </a:r>
          </a:p>
          <a:p>
            <a:pPr lvl="1"/>
            <a:r>
              <a:rPr lang="en-US" dirty="0">
                <a:cs typeface="Calibri"/>
              </a:rPr>
              <a:t>Prenatal exposure to methamphetamine and marijuana</a:t>
            </a:r>
          </a:p>
          <a:p>
            <a:pPr lvl="1"/>
            <a:r>
              <a:rPr lang="en-US" dirty="0">
                <a:cs typeface="Calibri"/>
              </a:rPr>
              <a:t>Unknown exposure prior to birth mother’s incarceration 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C3D8BB1-CFFC-45E9-81E1-770B2DFF89F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>
              <a:cs typeface="Calibri"/>
            </a:endParaRPr>
          </a:p>
          <a:p>
            <a:pPr lvl="1"/>
            <a:r>
              <a:rPr lang="en-US" dirty="0">
                <a:cs typeface="Calibri"/>
              </a:rPr>
              <a:t>NICU</a:t>
            </a:r>
          </a:p>
          <a:p>
            <a:pPr lvl="1"/>
            <a:r>
              <a:rPr lang="en-US" dirty="0">
                <a:cs typeface="Calibri"/>
              </a:rPr>
              <a:t>Normal development (met all milestones)</a:t>
            </a:r>
          </a:p>
          <a:p>
            <a:pPr lvl="1"/>
            <a:r>
              <a:rPr lang="en-US" dirty="0">
                <a:cs typeface="Calibri"/>
              </a:rPr>
              <a:t>Supportive parents</a:t>
            </a:r>
          </a:p>
          <a:p>
            <a:pPr lvl="1"/>
            <a:r>
              <a:rPr lang="en-US" dirty="0">
                <a:cs typeface="Calibri"/>
              </a:rPr>
              <a:t>Enrolled in Montessori Preschool</a:t>
            </a:r>
          </a:p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495646-24B3-468A-A6FE-573B6BDBA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A5FFD0-0682-4E46-BD81-E7535D0AA88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546DC0-94BA-48BA-A5F0-016E01790A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6129" y="5123636"/>
            <a:ext cx="1085182" cy="11827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C93950B-67B7-49B6-A619-C2849B5857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63736" y="5611171"/>
            <a:ext cx="3420152" cy="695004"/>
          </a:xfrm>
          <a:prstGeom prst="rect">
            <a:avLst/>
          </a:prstGeom>
        </p:spPr>
      </p:pic>
      <p:pic>
        <p:nvPicPr>
          <p:cNvPr id="5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597E5AF6-397C-4881-897C-5BECA081955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89312" y="5440984"/>
            <a:ext cx="4905935" cy="772149"/>
          </a:xfrm>
          <a:prstGeom prst="rect">
            <a:avLst/>
          </a:prstGeom>
        </p:spPr>
      </p:pic>
      <p:pic>
        <p:nvPicPr>
          <p:cNvPr id="8" name="Picture 9" descr="A drawing of a face&#10;&#10;Description automatically generated">
            <a:extLst>
              <a:ext uri="{FF2B5EF4-FFF2-40B4-BE49-F238E27FC236}">
                <a16:creationId xmlns:a16="http://schemas.microsoft.com/office/drawing/2014/main" id="{4E95ABFE-C230-4DDD-8141-FCF220B5A16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05665" y="5439258"/>
            <a:ext cx="1826559" cy="1106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16108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391A4AB2130642902A59CCFA7EEFA4" ma:contentTypeVersion="13" ma:contentTypeDescription="Create a new document." ma:contentTypeScope="" ma:versionID="76665ef69ff569b66f6af004e7de88e2">
  <xsd:schema xmlns:xsd="http://www.w3.org/2001/XMLSchema" xmlns:xs="http://www.w3.org/2001/XMLSchema" xmlns:p="http://schemas.microsoft.com/office/2006/metadata/properties" xmlns:ns3="c999920d-d9b2-4ca2-9d03-9b7a74afb6cb" xmlns:ns4="887d7ccb-fdfb-4585-aeb1-e000dbea8520" targetNamespace="http://schemas.microsoft.com/office/2006/metadata/properties" ma:root="true" ma:fieldsID="a39b51fff0815fae3977e9ba2cc3e66b" ns3:_="" ns4:_="">
    <xsd:import namespace="c999920d-d9b2-4ca2-9d03-9b7a74afb6cb"/>
    <xsd:import namespace="887d7ccb-fdfb-4585-aeb1-e000dbea8520"/>
    <xsd:element name="properties">
      <xsd:complexType>
        <xsd:sequence>
          <xsd:element name="documentManagement">
            <xsd:complexType>
              <xsd:all>
                <xsd:element ref="ns3:SharedWithDetails" minOccurs="0"/>
                <xsd:element ref="ns3:SharingHintHash" minOccurs="0"/>
                <xsd:element ref="ns3:SharedWithUsers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99920d-d9b2-4ca2-9d03-9b7a74afb6cb" elementFormDefault="qualified">
    <xsd:import namespace="http://schemas.microsoft.com/office/2006/documentManagement/types"/>
    <xsd:import namespace="http://schemas.microsoft.com/office/infopath/2007/PartnerControls"/>
    <xsd:element name="SharedWithDetails" ma:index="8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9" nillable="true" ma:displayName="Sharing Hint Hash" ma:description="" ma:hidden="true" ma:internalName="SharingHintHash" ma:readOnly="true">
      <xsd:simpleType>
        <xsd:restriction base="dms:Text"/>
      </xsd:simpleType>
    </xsd:element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7d7ccb-fdfb-4585-aeb1-e000dbea85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FE907FA-66B0-4587-A50D-AB89688F3AF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A6D6AEA-BF93-4A89-84C9-56263236F766}">
  <ds:schemaRefs>
    <ds:schemaRef ds:uri="http://purl.org/dc/dcmitype/"/>
    <ds:schemaRef ds:uri="887d7ccb-fdfb-4585-aeb1-e000dbea8520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elements/1.1/"/>
    <ds:schemaRef ds:uri="http://schemas.microsoft.com/office/infopath/2007/PartnerControls"/>
    <ds:schemaRef ds:uri="c999920d-d9b2-4ca2-9d03-9b7a74afb6cb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C26F7A8-277A-48BE-B95B-F284513CE6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99920d-d9b2-4ca2-9d03-9b7a74afb6cb"/>
    <ds:schemaRef ds:uri="887d7ccb-fdfb-4585-aeb1-e000dbea85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71</TotalTime>
  <Words>750</Words>
  <Application>Microsoft Office PowerPoint</Application>
  <PresentationFormat>Widescreen</PresentationFormat>
  <Paragraphs>143</Paragraphs>
  <Slides>14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Trebuchet MS</vt:lpstr>
      <vt:lpstr>Wingdings 3</vt:lpstr>
      <vt:lpstr>Facet</vt:lpstr>
      <vt:lpstr>Office Theme</vt:lpstr>
      <vt:lpstr>WELCOME</vt:lpstr>
      <vt:lpstr>Topics</vt:lpstr>
      <vt:lpstr> Today's Agenda (modified per feedback)  </vt:lpstr>
      <vt:lpstr>Facilitators and Regions</vt:lpstr>
      <vt:lpstr>Session Updates</vt:lpstr>
      <vt:lpstr>Resource Materials and Zoom </vt:lpstr>
      <vt:lpstr>Having Difficult Conversations</vt:lpstr>
      <vt:lpstr>Team KY SCOPE Case Study Presentation</vt:lpstr>
      <vt:lpstr>Background on Case</vt:lpstr>
      <vt:lpstr>Primary Area of Concern</vt:lpstr>
      <vt:lpstr>Goals, Barriers, Strengths  for this Case</vt:lpstr>
      <vt:lpstr>Breakout Discussion to ~ 3:10pm</vt:lpstr>
      <vt:lpstr>Evaluation 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Gooden, Caroline J.</dc:creator>
  <cp:lastModifiedBy>Gooden, Caroline J.</cp:lastModifiedBy>
  <cp:revision>92</cp:revision>
  <dcterms:created xsi:type="dcterms:W3CDTF">2020-09-10T18:38:51Z</dcterms:created>
  <dcterms:modified xsi:type="dcterms:W3CDTF">2020-10-05T18:48:16Z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0x01010065391A4AB2130642902A59CCFA7EEFA4</vt:lpwstr>
  </property>
</Properties>
</file>