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notesMasterIdLst>
    <p:notesMasterId r:id="rId19"/>
  </p:notesMasterIdLst>
  <p:sldIdLst>
    <p:sldId id="257" r:id="rId5"/>
    <p:sldId id="335" r:id="rId6"/>
    <p:sldId id="333" r:id="rId7"/>
    <p:sldId id="336" r:id="rId8"/>
    <p:sldId id="362" r:id="rId9"/>
    <p:sldId id="268" r:id="rId10"/>
    <p:sldId id="357" r:id="rId11"/>
    <p:sldId id="364" r:id="rId12"/>
    <p:sldId id="258" r:id="rId13"/>
    <p:sldId id="259" r:id="rId14"/>
    <p:sldId id="260" r:id="rId15"/>
    <p:sldId id="361" r:id="rId16"/>
    <p:sldId id="346" r:id="rId17"/>
    <p:sldId id="33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0AB605-29B2-480D-94CF-1770678D4A60}" v="19" dt="2020-10-08T14:51:34.0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oden, Caroline J." userId="c8447a8f-bb57-4b94-b973-2a32a1aae41a" providerId="ADAL" clId="{470AB605-29B2-480D-94CF-1770678D4A60}"/>
    <pc:docChg chg="custSel addSld delSld modSld">
      <pc:chgData name="Gooden, Caroline J." userId="c8447a8f-bb57-4b94-b973-2a32a1aae41a" providerId="ADAL" clId="{470AB605-29B2-480D-94CF-1770678D4A60}" dt="2020-10-08T14:53:50.891" v="178" actId="1076"/>
      <pc:docMkLst>
        <pc:docMk/>
      </pc:docMkLst>
      <pc:sldChg chg="delSp del">
        <pc:chgData name="Gooden, Caroline J." userId="c8447a8f-bb57-4b94-b973-2a32a1aae41a" providerId="ADAL" clId="{470AB605-29B2-480D-94CF-1770678D4A60}" dt="2020-10-07T15:59:13.253" v="47" actId="2696"/>
        <pc:sldMkLst>
          <pc:docMk/>
          <pc:sldMk cId="3907663825" sldId="256"/>
        </pc:sldMkLst>
        <pc:picChg chg="del">
          <ac:chgData name="Gooden, Caroline J." userId="c8447a8f-bb57-4b94-b973-2a32a1aae41a" providerId="ADAL" clId="{470AB605-29B2-480D-94CF-1770678D4A60}" dt="2020-10-07T15:56:50.571" v="4"/>
          <ac:picMkLst>
            <pc:docMk/>
            <pc:sldMk cId="3907663825" sldId="256"/>
            <ac:picMk id="4" creationId="{8AECDFBC-1669-4FF0-8D05-02CE45C77C73}"/>
          </ac:picMkLst>
        </pc:picChg>
        <pc:picChg chg="del">
          <ac:chgData name="Gooden, Caroline J." userId="c8447a8f-bb57-4b94-b973-2a32a1aae41a" providerId="ADAL" clId="{470AB605-29B2-480D-94CF-1770678D4A60}" dt="2020-10-07T15:56:40.862" v="1"/>
          <ac:picMkLst>
            <pc:docMk/>
            <pc:sldMk cId="3907663825" sldId="256"/>
            <ac:picMk id="5" creationId="{AF2DBB4E-3682-496A-A92A-AF0DCC52675C}"/>
          </ac:picMkLst>
        </pc:picChg>
        <pc:picChg chg="del">
          <ac:chgData name="Gooden, Caroline J." userId="c8447a8f-bb57-4b94-b973-2a32a1aae41a" providerId="ADAL" clId="{470AB605-29B2-480D-94CF-1770678D4A60}" dt="2020-10-07T15:56:45.733" v="3"/>
          <ac:picMkLst>
            <pc:docMk/>
            <pc:sldMk cId="3907663825" sldId="256"/>
            <ac:picMk id="6" creationId="{967F214B-030C-435D-BC33-38BA60F287BC}"/>
          </ac:picMkLst>
        </pc:picChg>
        <pc:picChg chg="del">
          <ac:chgData name="Gooden, Caroline J." userId="c8447a8f-bb57-4b94-b973-2a32a1aae41a" providerId="ADAL" clId="{470AB605-29B2-480D-94CF-1770678D4A60}" dt="2020-10-07T15:56:43.081" v="2"/>
          <ac:picMkLst>
            <pc:docMk/>
            <pc:sldMk cId="3907663825" sldId="256"/>
            <ac:picMk id="8" creationId="{D517614A-DAD2-49EA-AB58-CAFC7E3AEC4E}"/>
          </ac:picMkLst>
        </pc:picChg>
      </pc:sldChg>
      <pc:sldChg chg="delSp modSp">
        <pc:chgData name="Gooden, Caroline J." userId="c8447a8f-bb57-4b94-b973-2a32a1aae41a" providerId="ADAL" clId="{470AB605-29B2-480D-94CF-1770678D4A60}" dt="2020-10-08T14:50:33.372" v="125" actId="20577"/>
        <pc:sldMkLst>
          <pc:docMk/>
          <pc:sldMk cId="984161085" sldId="258"/>
        </pc:sldMkLst>
        <pc:spChg chg="mod">
          <ac:chgData name="Gooden, Caroline J." userId="c8447a8f-bb57-4b94-b973-2a32a1aae41a" providerId="ADAL" clId="{470AB605-29B2-480D-94CF-1770678D4A60}" dt="2020-10-08T14:50:33.372" v="125" actId="20577"/>
          <ac:spMkLst>
            <pc:docMk/>
            <pc:sldMk cId="984161085" sldId="258"/>
            <ac:spMk id="3" creationId="{00000000-0000-0000-0000-000000000000}"/>
          </ac:spMkLst>
        </pc:spChg>
        <pc:picChg chg="del">
          <ac:chgData name="Gooden, Caroline J." userId="c8447a8f-bb57-4b94-b973-2a32a1aae41a" providerId="ADAL" clId="{470AB605-29B2-480D-94CF-1770678D4A60}" dt="2020-10-07T15:56:57.557" v="6"/>
          <ac:picMkLst>
            <pc:docMk/>
            <pc:sldMk cId="984161085" sldId="258"/>
            <ac:picMk id="4" creationId="{25546DC0-94BA-48BA-A5F0-016E01790A77}"/>
          </ac:picMkLst>
        </pc:picChg>
        <pc:picChg chg="del">
          <ac:chgData name="Gooden, Caroline J." userId="c8447a8f-bb57-4b94-b973-2a32a1aae41a" providerId="ADAL" clId="{470AB605-29B2-480D-94CF-1770678D4A60}" dt="2020-10-07T15:56:55.130" v="5"/>
          <ac:picMkLst>
            <pc:docMk/>
            <pc:sldMk cId="984161085" sldId="258"/>
            <ac:picMk id="5" creationId="{597E5AF6-397C-4881-897C-5BECA081955D}"/>
          </ac:picMkLst>
        </pc:picChg>
        <pc:picChg chg="del">
          <ac:chgData name="Gooden, Caroline J." userId="c8447a8f-bb57-4b94-b973-2a32a1aae41a" providerId="ADAL" clId="{470AB605-29B2-480D-94CF-1770678D4A60}" dt="2020-10-07T15:57:03.179" v="8"/>
          <ac:picMkLst>
            <pc:docMk/>
            <pc:sldMk cId="984161085" sldId="258"/>
            <ac:picMk id="6" creationId="{3C93950B-67B7-49B6-A619-C2849B58577F}"/>
          </ac:picMkLst>
        </pc:picChg>
        <pc:picChg chg="del">
          <ac:chgData name="Gooden, Caroline J." userId="c8447a8f-bb57-4b94-b973-2a32a1aae41a" providerId="ADAL" clId="{470AB605-29B2-480D-94CF-1770678D4A60}" dt="2020-10-07T15:57:00.106" v="7"/>
          <ac:picMkLst>
            <pc:docMk/>
            <pc:sldMk cId="984161085" sldId="258"/>
            <ac:picMk id="8" creationId="{4E95ABFE-C230-4DDD-8141-FCF220B5A16A}"/>
          </ac:picMkLst>
        </pc:picChg>
      </pc:sldChg>
      <pc:sldChg chg="delSp modSp">
        <pc:chgData name="Gooden, Caroline J." userId="c8447a8f-bb57-4b94-b973-2a32a1aae41a" providerId="ADAL" clId="{470AB605-29B2-480D-94CF-1770678D4A60}" dt="2020-10-08T14:51:05.883" v="133" actId="20577"/>
        <pc:sldMkLst>
          <pc:docMk/>
          <pc:sldMk cId="4220522226" sldId="259"/>
        </pc:sldMkLst>
        <pc:spChg chg="mod">
          <ac:chgData name="Gooden, Caroline J." userId="c8447a8f-bb57-4b94-b973-2a32a1aae41a" providerId="ADAL" clId="{470AB605-29B2-480D-94CF-1770678D4A60}" dt="2020-10-08T14:51:05.883" v="133" actId="20577"/>
          <ac:spMkLst>
            <pc:docMk/>
            <pc:sldMk cId="4220522226" sldId="259"/>
            <ac:spMk id="3" creationId="{00000000-0000-0000-0000-000000000000}"/>
          </ac:spMkLst>
        </pc:spChg>
        <pc:picChg chg="del mod">
          <ac:chgData name="Gooden, Caroline J." userId="c8447a8f-bb57-4b94-b973-2a32a1aae41a" providerId="ADAL" clId="{470AB605-29B2-480D-94CF-1770678D4A60}" dt="2020-10-07T15:57:07.657" v="10"/>
          <ac:picMkLst>
            <pc:docMk/>
            <pc:sldMk cId="4220522226" sldId="259"/>
            <ac:picMk id="4" creationId="{29AF8A84-A843-4F53-B9A6-84211D2E37FE}"/>
          </ac:picMkLst>
        </pc:picChg>
        <pc:picChg chg="del">
          <ac:chgData name="Gooden, Caroline J." userId="c8447a8f-bb57-4b94-b973-2a32a1aae41a" providerId="ADAL" clId="{470AB605-29B2-480D-94CF-1770678D4A60}" dt="2020-10-07T15:57:10.488" v="11"/>
          <ac:picMkLst>
            <pc:docMk/>
            <pc:sldMk cId="4220522226" sldId="259"/>
            <ac:picMk id="5" creationId="{0F1B5CC6-15CD-4D60-8D71-7E93894A3411}"/>
          </ac:picMkLst>
        </pc:picChg>
        <pc:picChg chg="del">
          <ac:chgData name="Gooden, Caroline J." userId="c8447a8f-bb57-4b94-b973-2a32a1aae41a" providerId="ADAL" clId="{470AB605-29B2-480D-94CF-1770678D4A60}" dt="2020-10-07T15:57:15.950" v="13"/>
          <ac:picMkLst>
            <pc:docMk/>
            <pc:sldMk cId="4220522226" sldId="259"/>
            <ac:picMk id="6" creationId="{EA3BDD87-2FA9-4228-83D3-F78B87B6C54E}"/>
          </ac:picMkLst>
        </pc:picChg>
        <pc:picChg chg="del">
          <ac:chgData name="Gooden, Caroline J." userId="c8447a8f-bb57-4b94-b973-2a32a1aae41a" providerId="ADAL" clId="{470AB605-29B2-480D-94CF-1770678D4A60}" dt="2020-10-07T15:57:13.193" v="12"/>
          <ac:picMkLst>
            <pc:docMk/>
            <pc:sldMk cId="4220522226" sldId="259"/>
            <ac:picMk id="8" creationId="{A5E9A1F3-AA99-440D-9AD1-053D51C44C15}"/>
          </ac:picMkLst>
        </pc:picChg>
      </pc:sldChg>
      <pc:sldChg chg="delSp modSp">
        <pc:chgData name="Gooden, Caroline J." userId="c8447a8f-bb57-4b94-b973-2a32a1aae41a" providerId="ADAL" clId="{470AB605-29B2-480D-94CF-1770678D4A60}" dt="2020-10-08T14:53:50.891" v="178" actId="1076"/>
        <pc:sldMkLst>
          <pc:docMk/>
          <pc:sldMk cId="3596567885" sldId="260"/>
        </pc:sldMkLst>
        <pc:spChg chg="mod">
          <ac:chgData name="Gooden, Caroline J." userId="c8447a8f-bb57-4b94-b973-2a32a1aae41a" providerId="ADAL" clId="{470AB605-29B2-480D-94CF-1770678D4A60}" dt="2020-10-08T14:53:47.337" v="177" actId="1076"/>
          <ac:spMkLst>
            <pc:docMk/>
            <pc:sldMk cId="3596567885" sldId="260"/>
            <ac:spMk id="2" creationId="{00000000-0000-0000-0000-000000000000}"/>
          </ac:spMkLst>
        </pc:spChg>
        <pc:spChg chg="mod">
          <ac:chgData name="Gooden, Caroline J." userId="c8447a8f-bb57-4b94-b973-2a32a1aae41a" providerId="ADAL" clId="{470AB605-29B2-480D-94CF-1770678D4A60}" dt="2020-10-08T14:53:50.891" v="178" actId="1076"/>
          <ac:spMkLst>
            <pc:docMk/>
            <pc:sldMk cId="3596567885" sldId="260"/>
            <ac:spMk id="3" creationId="{00000000-0000-0000-0000-000000000000}"/>
          </ac:spMkLst>
        </pc:spChg>
        <pc:picChg chg="del">
          <ac:chgData name="Gooden, Caroline J." userId="c8447a8f-bb57-4b94-b973-2a32a1aae41a" providerId="ADAL" clId="{470AB605-29B2-480D-94CF-1770678D4A60}" dt="2020-10-07T15:57:20.010" v="14"/>
          <ac:picMkLst>
            <pc:docMk/>
            <pc:sldMk cId="3596567885" sldId="260"/>
            <ac:picMk id="4" creationId="{8D38CF8A-691C-4E13-87AE-7A379D85DD2E}"/>
          </ac:picMkLst>
        </pc:picChg>
        <pc:picChg chg="del">
          <ac:chgData name="Gooden, Caroline J." userId="c8447a8f-bb57-4b94-b973-2a32a1aae41a" providerId="ADAL" clId="{470AB605-29B2-480D-94CF-1770678D4A60}" dt="2020-10-07T15:57:22.370" v="15"/>
          <ac:picMkLst>
            <pc:docMk/>
            <pc:sldMk cId="3596567885" sldId="260"/>
            <ac:picMk id="5" creationId="{AF6477C4-2293-4426-A4CF-C4A80F1F55B8}"/>
          </ac:picMkLst>
        </pc:picChg>
        <pc:picChg chg="del">
          <ac:chgData name="Gooden, Caroline J." userId="c8447a8f-bb57-4b94-b973-2a32a1aae41a" providerId="ADAL" clId="{470AB605-29B2-480D-94CF-1770678D4A60}" dt="2020-10-07T15:57:27.467" v="17"/>
          <ac:picMkLst>
            <pc:docMk/>
            <pc:sldMk cId="3596567885" sldId="260"/>
            <ac:picMk id="6" creationId="{52D87EE3-F48D-4F5E-9DCB-C1049CCFD08E}"/>
          </ac:picMkLst>
        </pc:picChg>
        <pc:picChg chg="del">
          <ac:chgData name="Gooden, Caroline J." userId="c8447a8f-bb57-4b94-b973-2a32a1aae41a" providerId="ADAL" clId="{470AB605-29B2-480D-94CF-1770678D4A60}" dt="2020-10-07T15:57:25.009" v="16"/>
          <ac:picMkLst>
            <pc:docMk/>
            <pc:sldMk cId="3596567885" sldId="260"/>
            <ac:picMk id="8" creationId="{334C64AA-49AE-4175-BF18-52DA9F9ECAC7}"/>
          </ac:picMkLst>
        </pc:picChg>
      </pc:sldChg>
      <pc:sldChg chg="modSp">
        <pc:chgData name="Gooden, Caroline J." userId="c8447a8f-bb57-4b94-b973-2a32a1aae41a" providerId="ADAL" clId="{470AB605-29B2-480D-94CF-1770678D4A60}" dt="2020-10-07T16:02:59.288" v="118" actId="113"/>
        <pc:sldMkLst>
          <pc:docMk/>
          <pc:sldMk cId="4139836047" sldId="334"/>
        </pc:sldMkLst>
        <pc:spChg chg="mod">
          <ac:chgData name="Gooden, Caroline J." userId="c8447a8f-bb57-4b94-b973-2a32a1aae41a" providerId="ADAL" clId="{470AB605-29B2-480D-94CF-1770678D4A60}" dt="2020-10-07T16:02:59.288" v="118" actId="113"/>
          <ac:spMkLst>
            <pc:docMk/>
            <pc:sldMk cId="4139836047" sldId="334"/>
            <ac:spMk id="3" creationId="{6F2DCC14-C6EB-4720-BA50-A5B33C17EC1D}"/>
          </ac:spMkLst>
        </pc:spChg>
      </pc:sldChg>
      <pc:sldChg chg="modSp">
        <pc:chgData name="Gooden, Caroline J." userId="c8447a8f-bb57-4b94-b973-2a32a1aae41a" providerId="ADAL" clId="{470AB605-29B2-480D-94CF-1770678D4A60}" dt="2020-10-07T15:58:08.034" v="33" actId="113"/>
        <pc:sldMkLst>
          <pc:docMk/>
          <pc:sldMk cId="3467200663" sldId="335"/>
        </pc:sldMkLst>
        <pc:spChg chg="mod">
          <ac:chgData name="Gooden, Caroline J." userId="c8447a8f-bb57-4b94-b973-2a32a1aae41a" providerId="ADAL" clId="{470AB605-29B2-480D-94CF-1770678D4A60}" dt="2020-10-07T15:58:08.034" v="33" actId="113"/>
          <ac:spMkLst>
            <pc:docMk/>
            <pc:sldMk cId="3467200663" sldId="335"/>
            <ac:spMk id="3" creationId="{4E60622D-45D9-47BE-BA89-AF3EB8D3FC53}"/>
          </ac:spMkLst>
        </pc:spChg>
      </pc:sldChg>
      <pc:sldChg chg="modSp">
        <pc:chgData name="Gooden, Caroline J." userId="c8447a8f-bb57-4b94-b973-2a32a1aae41a" providerId="ADAL" clId="{470AB605-29B2-480D-94CF-1770678D4A60}" dt="2020-10-07T15:58:22.450" v="34" actId="113"/>
        <pc:sldMkLst>
          <pc:docMk/>
          <pc:sldMk cId="151198085" sldId="336"/>
        </pc:sldMkLst>
        <pc:spChg chg="mod">
          <ac:chgData name="Gooden, Caroline J." userId="c8447a8f-bb57-4b94-b973-2a32a1aae41a" providerId="ADAL" clId="{470AB605-29B2-480D-94CF-1770678D4A60}" dt="2020-10-07T15:58:22.450" v="34" actId="113"/>
          <ac:spMkLst>
            <pc:docMk/>
            <pc:sldMk cId="151198085" sldId="336"/>
            <ac:spMk id="3" creationId="{4E60622D-45D9-47BE-BA89-AF3EB8D3FC53}"/>
          </ac:spMkLst>
        </pc:spChg>
      </pc:sldChg>
      <pc:sldChg chg="modSp modNotesTx">
        <pc:chgData name="Gooden, Caroline J." userId="c8447a8f-bb57-4b94-b973-2a32a1aae41a" providerId="ADAL" clId="{470AB605-29B2-480D-94CF-1770678D4A60}" dt="2020-10-07T16:02:32.304" v="112" actId="20577"/>
        <pc:sldMkLst>
          <pc:docMk/>
          <pc:sldMk cId="1558697460" sldId="361"/>
        </pc:sldMkLst>
        <pc:spChg chg="mod">
          <ac:chgData name="Gooden, Caroline J." userId="c8447a8f-bb57-4b94-b973-2a32a1aae41a" providerId="ADAL" clId="{470AB605-29B2-480D-94CF-1770678D4A60}" dt="2020-10-07T16:02:32.304" v="112" actId="20577"/>
          <ac:spMkLst>
            <pc:docMk/>
            <pc:sldMk cId="1558697460" sldId="361"/>
            <ac:spMk id="3" creationId="{09602CF7-26AB-434B-95E4-4EB5DBE37880}"/>
          </ac:spMkLst>
        </pc:spChg>
      </pc:sldChg>
      <pc:sldChg chg="modSp">
        <pc:chgData name="Gooden, Caroline J." userId="c8447a8f-bb57-4b94-b973-2a32a1aae41a" providerId="ADAL" clId="{470AB605-29B2-480D-94CF-1770678D4A60}" dt="2020-10-07T15:59:00.904" v="46" actId="20577"/>
        <pc:sldMkLst>
          <pc:docMk/>
          <pc:sldMk cId="3300400331" sldId="364"/>
        </pc:sldMkLst>
        <pc:spChg chg="mod">
          <ac:chgData name="Gooden, Caroline J." userId="c8447a8f-bb57-4b94-b973-2a32a1aae41a" providerId="ADAL" clId="{470AB605-29B2-480D-94CF-1770678D4A60}" dt="2020-10-07T15:59:00.904" v="46" actId="20577"/>
          <ac:spMkLst>
            <pc:docMk/>
            <pc:sldMk cId="3300400331" sldId="364"/>
            <ac:spMk id="3" creationId="{00000000-0000-0000-0000-000000000000}"/>
          </ac:spMkLst>
        </pc:spChg>
      </pc:sldChg>
      <pc:sldChg chg="add del">
        <pc:chgData name="Gooden, Caroline J." userId="c8447a8f-bb57-4b94-b973-2a32a1aae41a" providerId="ADAL" clId="{470AB605-29B2-480D-94CF-1770678D4A60}" dt="2020-10-07T15:57:45.949" v="20" actId="2696"/>
        <pc:sldMkLst>
          <pc:docMk/>
          <pc:sldMk cId="682377298" sldId="3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AEFD47-7E77-44A0-857C-BEAA6C9240E9}" type="datetimeFigureOut">
              <a:rPr lang="en-US" smtClean="0"/>
              <a:t>10/8/2020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9A6E05-559D-4495-B86E-65D73636B361}" type="slidenum">
              <a:rPr lang="en-US" smtClean="0"/>
              <a:t>‹#›</a:t>
            </a:fld>
            <a:endParaRPr lang="en-US"/>
          </a:p>
        </p:txBody>
      </p:sp>
    </p:spTree>
    <p:extLst>
      <p:ext uri="{BB962C8B-B14F-4D97-AF65-F5344CB8AC3E}">
        <p14:creationId xmlns:p14="http://schemas.microsoft.com/office/powerpoint/2010/main" val="1761000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Kathy</a:t>
            </a:r>
          </a:p>
        </p:txBody>
      </p:sp>
      <p:sp>
        <p:nvSpPr>
          <p:cNvPr id="4" name="Slide Number Placeholder 3"/>
          <p:cNvSpPr>
            <a:spLocks noGrp="1"/>
          </p:cNvSpPr>
          <p:nvPr>
            <p:ph type="sldNum" sz="quarter" idx="5"/>
          </p:nvPr>
        </p:nvSpPr>
        <p:spPr/>
        <p:txBody>
          <a:bodyPr/>
          <a:lstStyle/>
          <a:p>
            <a:fld id="{493F22CA-6320-4B75-AE8D-9DF2842AD365}" type="slidenum">
              <a:rPr lang="en-US" smtClean="0"/>
              <a:t>1</a:t>
            </a:fld>
            <a:endParaRPr lang="en-US"/>
          </a:p>
        </p:txBody>
      </p:sp>
    </p:spTree>
    <p:extLst>
      <p:ext uri="{BB962C8B-B14F-4D97-AF65-F5344CB8AC3E}">
        <p14:creationId xmlns:p14="http://schemas.microsoft.com/office/powerpoint/2010/main" val="2531129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3F22CA-6320-4B75-AE8D-9DF2842AD365}" type="slidenum">
              <a:rPr lang="en-US" smtClean="0"/>
              <a:t>12</a:t>
            </a:fld>
            <a:endParaRPr lang="en-US"/>
          </a:p>
        </p:txBody>
      </p:sp>
    </p:spTree>
    <p:extLst>
      <p:ext uri="{BB962C8B-B14F-4D97-AF65-F5344CB8AC3E}">
        <p14:creationId xmlns:p14="http://schemas.microsoft.com/office/powerpoint/2010/main" val="3447854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Emily</a:t>
            </a:r>
          </a:p>
          <a:p>
            <a:endParaRPr lang="en-US">
              <a:cs typeface="Calibri"/>
            </a:endParaRPr>
          </a:p>
          <a:p>
            <a:r>
              <a:rPr lang="en-US">
                <a:cs typeface="Calibri"/>
              </a:rPr>
              <a:t>Reminder: once you complete your evaluation you are eligible for a door prize.</a:t>
            </a:r>
          </a:p>
          <a:p>
            <a:r>
              <a:rPr lang="en-US">
                <a:cs typeface="Calibri"/>
              </a:rPr>
              <a:t>Congrats to Amy Adams who was our winner from last week.</a:t>
            </a:r>
          </a:p>
          <a:p>
            <a:r>
              <a:rPr lang="en-US">
                <a:cs typeface="Calibri"/>
              </a:rPr>
              <a:t>She won an educational toy generously courtesy of Lakeshore.</a:t>
            </a:r>
          </a:p>
          <a:p>
            <a:endParaRPr lang="en-US">
              <a:cs typeface="Calibri"/>
            </a:endParaRPr>
          </a:p>
        </p:txBody>
      </p:sp>
      <p:sp>
        <p:nvSpPr>
          <p:cNvPr id="4" name="Slide Number Placeholder 3"/>
          <p:cNvSpPr>
            <a:spLocks noGrp="1"/>
          </p:cNvSpPr>
          <p:nvPr>
            <p:ph type="sldNum" sz="quarter" idx="5"/>
          </p:nvPr>
        </p:nvSpPr>
        <p:spPr/>
        <p:txBody>
          <a:bodyPr/>
          <a:lstStyle/>
          <a:p>
            <a:fld id="{493F22CA-6320-4B75-AE8D-9DF2842AD365}" type="slidenum">
              <a:rPr lang="en-US" smtClean="0"/>
              <a:t>13</a:t>
            </a:fld>
            <a:endParaRPr lang="en-US"/>
          </a:p>
        </p:txBody>
      </p:sp>
    </p:spTree>
    <p:extLst>
      <p:ext uri="{BB962C8B-B14F-4D97-AF65-F5344CB8AC3E}">
        <p14:creationId xmlns:p14="http://schemas.microsoft.com/office/powerpoint/2010/main" val="2835477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Kathy</a:t>
            </a:r>
          </a:p>
        </p:txBody>
      </p:sp>
      <p:sp>
        <p:nvSpPr>
          <p:cNvPr id="4" name="Slide Number Placeholder 3"/>
          <p:cNvSpPr>
            <a:spLocks noGrp="1"/>
          </p:cNvSpPr>
          <p:nvPr>
            <p:ph type="sldNum" sz="quarter" idx="5"/>
          </p:nvPr>
        </p:nvSpPr>
        <p:spPr/>
        <p:txBody>
          <a:bodyPr/>
          <a:lstStyle/>
          <a:p>
            <a:fld id="{493F22CA-6320-4B75-AE8D-9DF2842AD365}" type="slidenum">
              <a:rPr lang="en-US" smtClean="0"/>
              <a:t>2</a:t>
            </a:fld>
            <a:endParaRPr lang="en-US"/>
          </a:p>
        </p:txBody>
      </p:sp>
    </p:spTree>
    <p:extLst>
      <p:ext uri="{BB962C8B-B14F-4D97-AF65-F5344CB8AC3E}">
        <p14:creationId xmlns:p14="http://schemas.microsoft.com/office/powerpoint/2010/main" val="3163601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You will notice a full half hour for discussion in the breakouts.</a:t>
            </a:r>
          </a:p>
          <a:p>
            <a:r>
              <a:rPr lang="en-US">
                <a:cs typeface="Calibri"/>
              </a:rPr>
              <a:t>______ will bring us back together at the end as a full group to recap suggestions made during the smaller breakouts. </a:t>
            </a:r>
          </a:p>
          <a:p>
            <a:endParaRPr lang="en-US">
              <a:cs typeface="Calibri"/>
            </a:endParaRPr>
          </a:p>
        </p:txBody>
      </p:sp>
      <p:sp>
        <p:nvSpPr>
          <p:cNvPr id="4" name="Slide Number Placeholder 3"/>
          <p:cNvSpPr>
            <a:spLocks noGrp="1"/>
          </p:cNvSpPr>
          <p:nvPr>
            <p:ph type="sldNum" sz="quarter" idx="5"/>
          </p:nvPr>
        </p:nvSpPr>
        <p:spPr/>
        <p:txBody>
          <a:bodyPr/>
          <a:lstStyle/>
          <a:p>
            <a:fld id="{493F22CA-6320-4B75-AE8D-9DF2842AD365}" type="slidenum">
              <a:rPr lang="en-US" smtClean="0"/>
              <a:t>3</a:t>
            </a:fld>
            <a:endParaRPr lang="en-US"/>
          </a:p>
        </p:txBody>
      </p:sp>
    </p:spTree>
    <p:extLst>
      <p:ext uri="{BB962C8B-B14F-4D97-AF65-F5344CB8AC3E}">
        <p14:creationId xmlns:p14="http://schemas.microsoft.com/office/powerpoint/2010/main" val="2756503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Caroline</a:t>
            </a:r>
          </a:p>
          <a:p>
            <a:r>
              <a:rPr lang="en-US">
                <a:cs typeface="Calibri"/>
              </a:rPr>
              <a:t>We welcome some new cofacilitators today.</a:t>
            </a:r>
          </a:p>
          <a:p>
            <a:r>
              <a:rPr lang="en-US">
                <a:cs typeface="Calibri"/>
              </a:rPr>
              <a:t>Thank you for being here.</a:t>
            </a:r>
          </a:p>
        </p:txBody>
      </p:sp>
      <p:sp>
        <p:nvSpPr>
          <p:cNvPr id="4" name="Slide Number Placeholder 3"/>
          <p:cNvSpPr>
            <a:spLocks noGrp="1"/>
          </p:cNvSpPr>
          <p:nvPr>
            <p:ph type="sldNum" sz="quarter" idx="5"/>
          </p:nvPr>
        </p:nvSpPr>
        <p:spPr/>
        <p:txBody>
          <a:bodyPr/>
          <a:lstStyle/>
          <a:p>
            <a:fld id="{493F22CA-6320-4B75-AE8D-9DF2842AD365}" type="slidenum">
              <a:rPr lang="en-US" smtClean="0"/>
              <a:t>4</a:t>
            </a:fld>
            <a:endParaRPr lang="en-US"/>
          </a:p>
        </p:txBody>
      </p:sp>
    </p:spTree>
    <p:extLst>
      <p:ext uri="{BB962C8B-B14F-4D97-AF65-F5344CB8AC3E}">
        <p14:creationId xmlns:p14="http://schemas.microsoft.com/office/powerpoint/2010/main" val="3029699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Brandon</a:t>
            </a:r>
          </a:p>
        </p:txBody>
      </p:sp>
      <p:sp>
        <p:nvSpPr>
          <p:cNvPr id="4" name="Slide Number Placeholder 3"/>
          <p:cNvSpPr>
            <a:spLocks noGrp="1"/>
          </p:cNvSpPr>
          <p:nvPr>
            <p:ph type="sldNum" sz="quarter" idx="5"/>
          </p:nvPr>
        </p:nvSpPr>
        <p:spPr/>
        <p:txBody>
          <a:bodyPr/>
          <a:lstStyle/>
          <a:p>
            <a:fld id="{493F22CA-6320-4B75-AE8D-9DF2842AD365}" type="slidenum">
              <a:rPr lang="en-US" smtClean="0"/>
              <a:t>6</a:t>
            </a:fld>
            <a:endParaRPr lang="en-US"/>
          </a:p>
        </p:txBody>
      </p:sp>
    </p:spTree>
    <p:extLst>
      <p:ext uri="{BB962C8B-B14F-4D97-AF65-F5344CB8AC3E}">
        <p14:creationId xmlns:p14="http://schemas.microsoft.com/office/powerpoint/2010/main" val="2567024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3F22CA-6320-4B75-AE8D-9DF2842AD365}" type="slidenum">
              <a:rPr lang="en-US" smtClean="0"/>
              <a:t>7</a:t>
            </a:fld>
            <a:endParaRPr lang="en-US"/>
          </a:p>
        </p:txBody>
      </p:sp>
    </p:spTree>
    <p:extLst>
      <p:ext uri="{BB962C8B-B14F-4D97-AF65-F5344CB8AC3E}">
        <p14:creationId xmlns:p14="http://schemas.microsoft.com/office/powerpoint/2010/main" val="3245305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your profession</a:t>
            </a:r>
            <a:r>
              <a:rPr lang="en-US" baseline="0" dirty="0"/>
              <a:t>/field? (Ex. Case manager, counselor, peer specialist, educator, etc.)</a:t>
            </a:r>
          </a:p>
          <a:p>
            <a:r>
              <a:rPr lang="en-US" baseline="0" dirty="0"/>
              <a:t>What is the setting? (Clinical, school-based (elementary, middle, high school</a:t>
            </a:r>
            <a:r>
              <a:rPr lang="en-US" dirty="0"/>
              <a:t>,</a:t>
            </a:r>
            <a:r>
              <a:rPr lang="en-US" baseline="0" dirty="0"/>
              <a:t> etc.)</a:t>
            </a:r>
            <a:endParaRPr lang="en-US" baseline="0" dirty="0">
              <a:cs typeface="Calibri"/>
            </a:endParaRPr>
          </a:p>
          <a:p>
            <a:r>
              <a:rPr lang="en-US" baseline="0" dirty="0"/>
              <a:t>What are two or three key background pieces about the individual </a:t>
            </a:r>
            <a:r>
              <a:rPr lang="en-US" dirty="0"/>
              <a:t>for whom you have questions</a:t>
            </a:r>
            <a:r>
              <a:rPr lang="en-US" baseline="0" dirty="0"/>
              <a:t>? (Age, behavior history, </a:t>
            </a:r>
            <a:r>
              <a:rPr lang="en-US" dirty="0"/>
              <a:t>intervention </a:t>
            </a:r>
            <a:r>
              <a:rPr lang="en-US" baseline="0" dirty="0"/>
              <a:t>history</a:t>
            </a:r>
            <a:r>
              <a:rPr lang="en-US" dirty="0"/>
              <a:t>,</a:t>
            </a:r>
            <a:r>
              <a:rPr lang="en-US" baseline="0" dirty="0"/>
              <a:t> </a:t>
            </a:r>
            <a:r>
              <a:rPr lang="en-US" dirty="0"/>
              <a:t>strengths)</a:t>
            </a:r>
            <a:endParaRPr lang="en-US" dirty="0">
              <a:cs typeface="Calibri" panose="020F0502020204030204"/>
            </a:endParaRPr>
          </a:p>
        </p:txBody>
      </p:sp>
      <p:sp>
        <p:nvSpPr>
          <p:cNvPr id="4" name="Slide Number Placeholder 3"/>
          <p:cNvSpPr>
            <a:spLocks noGrp="1"/>
          </p:cNvSpPr>
          <p:nvPr>
            <p:ph type="sldNum" sz="quarter" idx="10"/>
          </p:nvPr>
        </p:nvSpPr>
        <p:spPr/>
        <p:txBody>
          <a:bodyPr/>
          <a:lstStyle/>
          <a:p>
            <a:fld id="{A0921EC5-5F82-4272-A619-C53C8900FEBA}" type="slidenum">
              <a:rPr lang="en-US" smtClean="0"/>
              <a:t>9</a:t>
            </a:fld>
            <a:endParaRPr lang="en-US" dirty="0"/>
          </a:p>
        </p:txBody>
      </p:sp>
    </p:spTree>
    <p:extLst>
      <p:ext uri="{BB962C8B-B14F-4D97-AF65-F5344CB8AC3E}">
        <p14:creationId xmlns:p14="http://schemas.microsoft.com/office/powerpoint/2010/main" val="4260216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primary concern you have with this individual? Why is this behavior a concern? </a:t>
            </a:r>
          </a:p>
          <a:p>
            <a:r>
              <a:rPr lang="en-US" dirty="0"/>
              <a:t>(For example, frequent temper tantrums, continued drug use, noncompliance with medications, etc.) Include details if you are comfortable.</a:t>
            </a:r>
          </a:p>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10</a:t>
            </a:fld>
            <a:endParaRPr lang="en-US" dirty="0"/>
          </a:p>
        </p:txBody>
      </p:sp>
    </p:spTree>
    <p:extLst>
      <p:ext uri="{BB962C8B-B14F-4D97-AF65-F5344CB8AC3E}">
        <p14:creationId xmlns:p14="http://schemas.microsoft.com/office/powerpoint/2010/main" val="3025302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the individual have a goal that has not yet been met? (For example, “Reduce tantrums during transition times from 5 times to 3 times</a:t>
            </a:r>
            <a:r>
              <a:rPr lang="en-US" baseline="0" dirty="0"/>
              <a:t> a week.” “Increase medication compliance in the next 3 months</a:t>
            </a:r>
            <a:r>
              <a:rPr lang="en-US" dirty="0"/>
              <a:t>.”)</a:t>
            </a:r>
          </a:p>
          <a:p>
            <a:r>
              <a:rPr lang="en-US" dirty="0"/>
              <a:t>Describe</a:t>
            </a:r>
            <a:r>
              <a:rPr lang="en-US" baseline="0" dirty="0"/>
              <a:t> the contributing factors that may have kept the individual from progressing.</a:t>
            </a:r>
            <a:endParaRPr lang="en-US" baseline="0" dirty="0">
              <a:cs typeface="Calibri"/>
            </a:endParaRPr>
          </a:p>
          <a:p>
            <a:r>
              <a:rPr lang="en-US" dirty="0"/>
              <a:t>What</a:t>
            </a:r>
            <a:r>
              <a:rPr lang="en-US" baseline="0" dirty="0"/>
              <a:t> are </a:t>
            </a:r>
            <a:r>
              <a:rPr lang="en-US" dirty="0"/>
              <a:t>family/child strengths?</a:t>
            </a:r>
            <a:endParaRPr lang="en-US" dirty="0">
              <a:cs typeface="Calibri" panose="020F0502020204030204"/>
            </a:endParaRPr>
          </a:p>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11</a:t>
            </a:fld>
            <a:endParaRPr lang="en-US" dirty="0"/>
          </a:p>
        </p:txBody>
      </p:sp>
    </p:spTree>
    <p:extLst>
      <p:ext uri="{BB962C8B-B14F-4D97-AF65-F5344CB8AC3E}">
        <p14:creationId xmlns:p14="http://schemas.microsoft.com/office/powerpoint/2010/main" val="29712878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pic>
        <p:nvPicPr>
          <p:cNvPr id="8" name="Picture 7">
            <a:extLst>
              <a:ext uri="{FF2B5EF4-FFF2-40B4-BE49-F238E27FC236}">
                <a16:creationId xmlns:a16="http://schemas.microsoft.com/office/drawing/2014/main" id="{FD2B96E0-3CA3-4410-BCB3-F09035366EED}"/>
              </a:ext>
            </a:extLst>
          </p:cNvPr>
          <p:cNvPicPr>
            <a:picLocks noChangeAspect="1"/>
          </p:cNvPicPr>
          <p:nvPr userDrawn="1"/>
        </p:nvPicPr>
        <p:blipFill>
          <a:blip r:embed="rId2"/>
          <a:stretch>
            <a:fillRect/>
          </a:stretch>
        </p:blipFill>
        <p:spPr>
          <a:xfrm>
            <a:off x="4310088" y="5942843"/>
            <a:ext cx="3468925" cy="713294"/>
          </a:xfrm>
          <a:prstGeom prst="rect">
            <a:avLst/>
          </a:prstGeom>
        </p:spPr>
      </p:pic>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pic>
        <p:nvPicPr>
          <p:cNvPr id="7" name="Picture 6">
            <a:extLst>
              <a:ext uri="{FF2B5EF4-FFF2-40B4-BE49-F238E27FC236}">
                <a16:creationId xmlns:a16="http://schemas.microsoft.com/office/drawing/2014/main" id="{173998D2-26FF-49B7-B3B3-5452A122E518}"/>
              </a:ext>
            </a:extLst>
          </p:cNvPr>
          <p:cNvPicPr>
            <a:picLocks noChangeAspect="1"/>
          </p:cNvPicPr>
          <p:nvPr userDrawn="1"/>
        </p:nvPicPr>
        <p:blipFill>
          <a:blip r:embed="rId3"/>
          <a:stretch>
            <a:fillRect/>
          </a:stretch>
        </p:blipFill>
        <p:spPr>
          <a:xfrm>
            <a:off x="2515757" y="5611304"/>
            <a:ext cx="1085182" cy="1182727"/>
          </a:xfrm>
          <a:prstGeom prst="rect">
            <a:avLst/>
          </a:prstGeom>
        </p:spPr>
      </p:pic>
      <p:pic>
        <p:nvPicPr>
          <p:cNvPr id="9" name="Picture 8">
            <a:extLst>
              <a:ext uri="{FF2B5EF4-FFF2-40B4-BE49-F238E27FC236}">
                <a16:creationId xmlns:a16="http://schemas.microsoft.com/office/drawing/2014/main" id="{6BB3000A-0946-4B67-9DEA-F450755B210E}"/>
              </a:ext>
            </a:extLst>
          </p:cNvPr>
          <p:cNvPicPr>
            <a:picLocks noChangeAspect="1"/>
          </p:cNvPicPr>
          <p:nvPr userDrawn="1"/>
        </p:nvPicPr>
        <p:blipFill>
          <a:blip r:embed="rId4"/>
          <a:stretch>
            <a:fillRect/>
          </a:stretch>
        </p:blipFill>
        <p:spPr>
          <a:xfrm>
            <a:off x="8082470" y="5732513"/>
            <a:ext cx="1853345" cy="1133954"/>
          </a:xfrm>
          <a:prstGeom prst="rect">
            <a:avLst/>
          </a:prstGeom>
        </p:spPr>
      </p:pic>
    </p:spTree>
    <p:extLst>
      <p:ext uri="{BB962C8B-B14F-4D97-AF65-F5344CB8AC3E}">
        <p14:creationId xmlns:p14="http://schemas.microsoft.com/office/powerpoint/2010/main" val="517899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66E6E4-C293-462D-A3C5-3C62B4351E61}" type="datetime1">
              <a:rPr lang="en-US" smtClean="0"/>
              <a:t>10/8/2020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407674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5A125E-B73B-4430-85A1-DFC34A117634}" type="datetime1">
              <a:rPr lang="en-US" smtClean="0"/>
              <a:t>10/8/2020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31937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CEA1DA-5CBD-40E0-A3B8-3AC2F2D54765}" type="datetime1">
              <a:rPr lang="en-US" smtClean="0"/>
              <a:t>10/8/2020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2459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E5F38C-3E5E-430E-BCBF-7B79C5E39360}" type="datetime1">
              <a:rPr lang="en-US" smtClean="0"/>
              <a:t>10/8/2020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40856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0EDE06-5E77-4C37-B566-50389702195F}" type="datetime1">
              <a:rPr lang="en-US" smtClean="0"/>
              <a:t>10/8/2020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2469057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1C11AA-0038-4593-B128-9801B140FC52}" type="datetime1">
              <a:rPr lang="en-US" smtClean="0"/>
              <a:t>10/8/2020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1233317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875E6B-FC13-4B16-A9E0-477F561698B5}" type="datetime1">
              <a:rPr lang="en-US" smtClean="0"/>
              <a:t>10/8/2020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1701473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468C89-65E8-4469-B1B2-623596987B45}" type="datetime1">
              <a:rPr lang="en-US" smtClean="0"/>
              <a:t>10/8/2020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pic>
        <p:nvPicPr>
          <p:cNvPr id="7" name="Picture 6">
            <a:extLst>
              <a:ext uri="{FF2B5EF4-FFF2-40B4-BE49-F238E27FC236}">
                <a16:creationId xmlns:a16="http://schemas.microsoft.com/office/drawing/2014/main" id="{9B79FACD-E01A-4663-B62F-0C03C972FCFE}"/>
              </a:ext>
            </a:extLst>
          </p:cNvPr>
          <p:cNvPicPr>
            <a:picLocks noChangeAspect="1"/>
          </p:cNvPicPr>
          <p:nvPr userDrawn="1"/>
        </p:nvPicPr>
        <p:blipFill>
          <a:blip r:embed="rId2"/>
          <a:stretch>
            <a:fillRect/>
          </a:stretch>
        </p:blipFill>
        <p:spPr>
          <a:xfrm>
            <a:off x="606505" y="5632560"/>
            <a:ext cx="1085182" cy="1182727"/>
          </a:xfrm>
          <a:prstGeom prst="rect">
            <a:avLst/>
          </a:prstGeom>
        </p:spPr>
      </p:pic>
      <p:pic>
        <p:nvPicPr>
          <p:cNvPr id="8" name="Picture 7">
            <a:extLst>
              <a:ext uri="{FF2B5EF4-FFF2-40B4-BE49-F238E27FC236}">
                <a16:creationId xmlns:a16="http://schemas.microsoft.com/office/drawing/2014/main" id="{B8F05A12-5920-4878-900F-8F2D71802F87}"/>
              </a:ext>
            </a:extLst>
          </p:cNvPr>
          <p:cNvPicPr>
            <a:picLocks noChangeAspect="1"/>
          </p:cNvPicPr>
          <p:nvPr userDrawn="1"/>
        </p:nvPicPr>
        <p:blipFill>
          <a:blip r:embed="rId3"/>
          <a:stretch>
            <a:fillRect/>
          </a:stretch>
        </p:blipFill>
        <p:spPr>
          <a:xfrm>
            <a:off x="5610430" y="5856614"/>
            <a:ext cx="1594704" cy="972769"/>
          </a:xfrm>
          <a:prstGeom prst="rect">
            <a:avLst/>
          </a:prstGeom>
        </p:spPr>
      </p:pic>
      <p:pic>
        <p:nvPicPr>
          <p:cNvPr id="9" name="Picture 8">
            <a:extLst>
              <a:ext uri="{FF2B5EF4-FFF2-40B4-BE49-F238E27FC236}">
                <a16:creationId xmlns:a16="http://schemas.microsoft.com/office/drawing/2014/main" id="{CD6F0F08-32BC-4878-A4AE-5AF13A760C09}"/>
              </a:ext>
            </a:extLst>
          </p:cNvPr>
          <p:cNvPicPr>
            <a:picLocks noChangeAspect="1"/>
          </p:cNvPicPr>
          <p:nvPr userDrawn="1"/>
        </p:nvPicPr>
        <p:blipFill>
          <a:blip r:embed="rId4"/>
          <a:stretch>
            <a:fillRect/>
          </a:stretch>
        </p:blipFill>
        <p:spPr>
          <a:xfrm>
            <a:off x="2075184" y="6003553"/>
            <a:ext cx="3420152" cy="701101"/>
          </a:xfrm>
          <a:prstGeom prst="rect">
            <a:avLst/>
          </a:prstGeom>
        </p:spPr>
      </p:pic>
    </p:spTree>
    <p:extLst>
      <p:ext uri="{BB962C8B-B14F-4D97-AF65-F5344CB8AC3E}">
        <p14:creationId xmlns:p14="http://schemas.microsoft.com/office/powerpoint/2010/main" val="1434300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470B86-94E9-4BE0-B513-236139DA769B}" type="datetime1">
              <a:rPr lang="en-US" smtClean="0"/>
              <a:t>10/8/2020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3281688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8C847C6-AC27-4340-A995-087B646FDDF9}" type="datetime1">
              <a:rPr lang="en-US" smtClean="0"/>
              <a:t>10/8/2020</a:t>
            </a:fld>
            <a:endParaRPr lang="en-US"/>
          </a:p>
        </p:txBody>
      </p:sp>
      <p:sp>
        <p:nvSpPr>
          <p:cNvPr id="6" name="Footer Placeholder 5"/>
          <p:cNvSpPr>
            <a:spLocks noGrp="1"/>
          </p:cNvSpPr>
          <p:nvPr>
            <p:ph type="ftr" sz="quarter" idx="11"/>
          </p:nvPr>
        </p:nvSpPr>
        <p:spPr/>
        <p:txBody>
          <a:bodyPr/>
          <a:lstStyle/>
          <a:p>
            <a:r>
              <a:rPr lang="en-US"/>
              <a:t>HDI SCOPE 2020</a:t>
            </a:r>
          </a:p>
        </p:txBody>
      </p:sp>
      <p:sp>
        <p:nvSpPr>
          <p:cNvPr id="7" name="Slide Number Placeholder 6"/>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1126492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EC04DA8-B47E-4E03-BC78-630B925DC0A6}" type="datetime1">
              <a:rPr lang="en-US" smtClean="0"/>
              <a:t>10/8/2020</a:t>
            </a:fld>
            <a:endParaRPr lang="en-US"/>
          </a:p>
        </p:txBody>
      </p:sp>
      <p:sp>
        <p:nvSpPr>
          <p:cNvPr id="8" name="Footer Placeholder 7"/>
          <p:cNvSpPr>
            <a:spLocks noGrp="1"/>
          </p:cNvSpPr>
          <p:nvPr>
            <p:ph type="ftr" sz="quarter" idx="11"/>
          </p:nvPr>
        </p:nvSpPr>
        <p:spPr/>
        <p:txBody>
          <a:bodyPr/>
          <a:lstStyle/>
          <a:p>
            <a:r>
              <a:rPr lang="en-US"/>
              <a:t>HDI SCOPE 2020</a:t>
            </a:r>
          </a:p>
        </p:txBody>
      </p:sp>
      <p:sp>
        <p:nvSpPr>
          <p:cNvPr id="9" name="Slide Number Placeholder 8"/>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1580036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4FA129AD-19C1-423F-A677-A5F5802C191F}" type="datetime1">
              <a:rPr lang="en-US" smtClean="0"/>
              <a:t>10/8/2020</a:t>
            </a:fld>
            <a:endParaRPr lang="en-US"/>
          </a:p>
        </p:txBody>
      </p:sp>
      <p:sp>
        <p:nvSpPr>
          <p:cNvPr id="4" name="Footer Placeholder 3"/>
          <p:cNvSpPr>
            <a:spLocks noGrp="1"/>
          </p:cNvSpPr>
          <p:nvPr>
            <p:ph type="ftr" sz="quarter" idx="11"/>
          </p:nvPr>
        </p:nvSpPr>
        <p:spPr/>
        <p:txBody>
          <a:bodyPr/>
          <a:lstStyle/>
          <a:p>
            <a:r>
              <a:rPr lang="en-US"/>
              <a:t>HDI SCOPE 2020</a:t>
            </a:r>
          </a:p>
        </p:txBody>
      </p:sp>
      <p:sp>
        <p:nvSpPr>
          <p:cNvPr id="5" name="Slide Number Placeholder 4"/>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1794835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C32A1-D8D0-4F5B-AECE-22E085C5B074}" type="datetime1">
              <a:rPr lang="en-US" smtClean="0"/>
              <a:t>10/8/2020</a:t>
            </a:fld>
            <a:endParaRPr lang="en-US"/>
          </a:p>
        </p:txBody>
      </p:sp>
      <p:sp>
        <p:nvSpPr>
          <p:cNvPr id="3" name="Footer Placeholder 2"/>
          <p:cNvSpPr>
            <a:spLocks noGrp="1"/>
          </p:cNvSpPr>
          <p:nvPr>
            <p:ph type="ftr" sz="quarter" idx="11"/>
          </p:nvPr>
        </p:nvSpPr>
        <p:spPr/>
        <p:txBody>
          <a:bodyPr/>
          <a:lstStyle/>
          <a:p>
            <a:r>
              <a:rPr lang="en-US"/>
              <a:t>HDI SCOPE 2020</a:t>
            </a:r>
          </a:p>
        </p:txBody>
      </p:sp>
      <p:sp>
        <p:nvSpPr>
          <p:cNvPr id="4" name="Slide Number Placeholder 3"/>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3370682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D6B49C-3DAA-4F62-AE0A-FF87078FE9BE}" type="datetime1">
              <a:rPr lang="en-US" smtClean="0"/>
              <a:t>10/8/2020</a:t>
            </a:fld>
            <a:endParaRPr lang="en-US"/>
          </a:p>
        </p:txBody>
      </p:sp>
      <p:sp>
        <p:nvSpPr>
          <p:cNvPr id="6" name="Footer Placeholder 5"/>
          <p:cNvSpPr>
            <a:spLocks noGrp="1"/>
          </p:cNvSpPr>
          <p:nvPr>
            <p:ph type="ftr" sz="quarter" idx="11"/>
          </p:nvPr>
        </p:nvSpPr>
        <p:spPr/>
        <p:txBody>
          <a:bodyPr/>
          <a:lstStyle/>
          <a:p>
            <a:r>
              <a:rPr lang="en-US"/>
              <a:t>HDI SCOPE 2020</a:t>
            </a:r>
          </a:p>
        </p:txBody>
      </p:sp>
      <p:sp>
        <p:nvSpPr>
          <p:cNvPr id="7" name="Slide Number Placeholder 6"/>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174504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HDI SCOPE 2020</a:t>
            </a:r>
          </a:p>
        </p:txBody>
      </p:sp>
      <p:sp>
        <p:nvSpPr>
          <p:cNvPr id="7" name="Slide Number Placeholder 6"/>
          <p:cNvSpPr>
            <a:spLocks noGrp="1"/>
          </p:cNvSpPr>
          <p:nvPr>
            <p:ph type="sldNum" sz="quarter" idx="12"/>
          </p:nvPr>
        </p:nvSpPr>
        <p:spPr/>
        <p:txBody>
          <a:bodyPr/>
          <a:lstStyle/>
          <a:p>
            <a:fld id="{FAB17FBB-E0CE-425B-9F37-69ECC1DEC292}" type="slidenum">
              <a:rPr lang="en-US" smtClean="0"/>
              <a:t>‹#›</a:t>
            </a:fld>
            <a:endParaRPr lang="en-US"/>
          </a:p>
        </p:txBody>
      </p:sp>
      <p:sp>
        <p:nvSpPr>
          <p:cNvPr id="5" name="Date Placeholder 4"/>
          <p:cNvSpPr>
            <a:spLocks noGrp="1"/>
          </p:cNvSpPr>
          <p:nvPr>
            <p:ph type="dt" sz="half" idx="10"/>
          </p:nvPr>
        </p:nvSpPr>
        <p:spPr/>
        <p:txBody>
          <a:bodyPr/>
          <a:lstStyle/>
          <a:p>
            <a:fld id="{C5554C61-C075-4CDD-BA0B-5EFFF0A99782}" type="datetime1">
              <a:rPr lang="en-US" smtClean="0"/>
              <a:t>10/8/2020</a:t>
            </a:fld>
            <a:endParaRPr lang="en-US"/>
          </a:p>
        </p:txBody>
      </p:sp>
    </p:spTree>
    <p:extLst>
      <p:ext uri="{BB962C8B-B14F-4D97-AF65-F5344CB8AC3E}">
        <p14:creationId xmlns:p14="http://schemas.microsoft.com/office/powerpoint/2010/main" val="4003236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7123A7F-A61A-405A-B986-000D35F1ABF6}" type="datetime1">
              <a:rPr lang="en-US" smtClean="0"/>
              <a:t>10/8/2020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HDI SCOPE 2020</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AB17FBB-E0CE-425B-9F37-69ECC1DEC292}" type="slidenum">
              <a:rPr lang="en-US" smtClean="0"/>
              <a:t>‹#›</a:t>
            </a:fld>
            <a:endParaRPr lang="en-US"/>
          </a:p>
        </p:txBody>
      </p:sp>
    </p:spTree>
    <p:extLst>
      <p:ext uri="{BB962C8B-B14F-4D97-AF65-F5344CB8AC3E}">
        <p14:creationId xmlns:p14="http://schemas.microsoft.com/office/powerpoint/2010/main" val="200806176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christine.hausman@uky.edu" TargetMode="External"/><Relationship Id="rId2" Type="http://schemas.openxmlformats.org/officeDocument/2006/relationships/hyperlink" Target="mailto:caroline.gooden@uky.edu" TargetMode="External"/><Relationship Id="rId1" Type="http://schemas.openxmlformats.org/officeDocument/2006/relationships/slideLayout" Target="../slideLayouts/slideLayout2.xml"/><Relationship Id="rId5" Type="http://schemas.openxmlformats.org/officeDocument/2006/relationships/hyperlink" Target="mailto:emily.moseley@uky.edu" TargetMode="External"/><Relationship Id="rId4" Type="http://schemas.openxmlformats.org/officeDocument/2006/relationships/hyperlink" Target="mailto:brandon.cannada@uky.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nam04.safelinks.protection.outlook.com/?url=https%3A%2F%2Fjoin.slack.com%2Ft%2Fprojectscopeteamky%2Fshared_invite%2Fzt-hg2nugt2-hVokzGpK1s7d4TljXapqIg&amp;data=02%7C01%7Ccjgood2%40email.uky.edu%7C44f7f9cb981d441f9d8d08d863ad5778%7C2b30530b69b64457b818481cb53d42ae%7C0%7C0%7C637368943426535134&amp;sdata=TC0ZcfDjhitzUCRhd%2FPexamwVbgtphyKohRaS35%2FKHA%3D&amp;reserved=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hdilearning.org/project-scope-echo-seri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uky.zoom.us/j/95713159978"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94435" y="957090"/>
            <a:ext cx="4384332" cy="1508366"/>
          </a:xfrm>
        </p:spPr>
        <p:txBody>
          <a:bodyPr vert="horz" lIns="91440" tIns="45720" rIns="91440" bIns="45720" rtlCol="0" anchor="b">
            <a:normAutofit/>
          </a:bodyPr>
          <a:lstStyle/>
          <a:p>
            <a:pPr algn="l"/>
            <a:r>
              <a:rPr lang="en-US" sz="6600"/>
              <a:t>WELCOME</a:t>
            </a:r>
          </a:p>
        </p:txBody>
      </p:sp>
      <p:sp>
        <p:nvSpPr>
          <p:cNvPr id="3" name="Subtitle 2"/>
          <p:cNvSpPr>
            <a:spLocks noGrp="1"/>
          </p:cNvSpPr>
          <p:nvPr>
            <p:ph type="subTitle" idx="1"/>
          </p:nvPr>
        </p:nvSpPr>
        <p:spPr>
          <a:xfrm>
            <a:off x="1089543" y="2540899"/>
            <a:ext cx="8253938" cy="2539101"/>
          </a:xfrm>
        </p:spPr>
        <p:txBody>
          <a:bodyPr vert="horz" lIns="91440" tIns="45720" rIns="91440" bIns="45720" rtlCol="0" anchor="t">
            <a:normAutofit/>
          </a:bodyPr>
          <a:lstStyle/>
          <a:p>
            <a:pPr algn="l">
              <a:lnSpc>
                <a:spcPct val="90000"/>
              </a:lnSpc>
            </a:pPr>
            <a:r>
              <a:rPr lang="en-US" sz="2800" b="1" dirty="0">
                <a:solidFill>
                  <a:schemeClr val="tx1"/>
                </a:solidFill>
                <a:latin typeface="Arial"/>
                <a:cs typeface="Arial"/>
              </a:rPr>
              <a:t>KY’s Project SCOPE:         </a:t>
            </a:r>
            <a:endParaRPr lang="en-US" sz="2800" b="1" dirty="0">
              <a:solidFill>
                <a:schemeClr val="tx1"/>
              </a:solidFill>
              <a:latin typeface="Arial" panose="020B0604020202020204" pitchFamily="34" charset="0"/>
              <a:cs typeface="Arial" panose="020B0604020202020204" pitchFamily="34" charset="0"/>
            </a:endParaRPr>
          </a:p>
          <a:p>
            <a:pPr algn="l">
              <a:lnSpc>
                <a:spcPct val="90000"/>
              </a:lnSpc>
            </a:pPr>
            <a:r>
              <a:rPr lang="en-US" sz="2800" b="1" dirty="0">
                <a:solidFill>
                  <a:schemeClr val="tx1"/>
                </a:solidFill>
                <a:latin typeface="Arial"/>
                <a:cs typeface="Arial"/>
              </a:rPr>
              <a:t>Supporting Children of the Opioid Epidemic</a:t>
            </a:r>
          </a:p>
          <a:p>
            <a:pPr algn="l">
              <a:lnSpc>
                <a:spcPct val="90000"/>
              </a:lnSpc>
            </a:pPr>
            <a:endParaRPr lang="en-US" sz="2800" b="1" dirty="0">
              <a:solidFill>
                <a:schemeClr val="tx1"/>
              </a:solidFill>
              <a:latin typeface="Arial" panose="020B0604020202020204" pitchFamily="34" charset="0"/>
              <a:cs typeface="Arial" panose="020B0604020202020204" pitchFamily="34" charset="0"/>
            </a:endParaRPr>
          </a:p>
          <a:p>
            <a:pPr algn="l">
              <a:lnSpc>
                <a:spcPct val="90000"/>
              </a:lnSpc>
            </a:pPr>
            <a:r>
              <a:rPr lang="en-US" sz="2800" b="1" dirty="0">
                <a:solidFill>
                  <a:schemeClr val="tx1"/>
                </a:solidFill>
                <a:latin typeface="Arial"/>
                <a:cs typeface="Arial"/>
              </a:rPr>
              <a:t>October 20 Monitoring Child Development</a:t>
            </a:r>
          </a:p>
          <a:p>
            <a:pPr algn="l">
              <a:lnSpc>
                <a:spcPct val="90000"/>
              </a:lnSpc>
            </a:pPr>
            <a:r>
              <a:rPr lang="en-US" sz="2800" b="1" dirty="0">
                <a:solidFill>
                  <a:schemeClr val="tx1"/>
                </a:solidFill>
                <a:latin typeface="Arial"/>
                <a:cs typeface="Arial"/>
              </a:rPr>
              <a:t>Dr. Jennifer Grisham, Early Childhood UK </a:t>
            </a:r>
            <a:endParaRPr lang="en-US" sz="2800" b="1" dirty="0">
              <a:solidFill>
                <a:schemeClr val="tx1"/>
              </a:solidFill>
              <a:latin typeface="Arial" panose="020B0604020202020204" pitchFamily="34" charset="0"/>
              <a:cs typeface="Arial" panose="020B0604020202020204" pitchFamily="34" charset="0"/>
            </a:endParaRPr>
          </a:p>
          <a:p>
            <a:pPr algn="l">
              <a:lnSpc>
                <a:spcPct val="90000"/>
              </a:lnSpc>
            </a:pPr>
            <a:endParaRPr lang="en-US" sz="2800" b="1" dirty="0">
              <a:solidFill>
                <a:schemeClr val="tx1"/>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CF0BAF15-BA36-485D-9694-757B8BC32A88}"/>
              </a:ext>
            </a:extLst>
          </p:cNvPr>
          <p:cNvSpPr>
            <a:spLocks noGrp="1"/>
          </p:cNvSpPr>
          <p:nvPr>
            <p:ph type="sldNum" sz="quarter" idx="12"/>
          </p:nvPr>
        </p:nvSpPr>
        <p:spPr/>
        <p:txBody>
          <a:bodyPr/>
          <a:lstStyle/>
          <a:p>
            <a:fld id="{2D3B59E9-E01E-4C1E-87C1-8F08B3BE2677}" type="slidenum">
              <a:rPr lang="en-US" smtClean="0"/>
              <a:t>1</a:t>
            </a:fld>
            <a:endParaRPr lang="en-US"/>
          </a:p>
        </p:txBody>
      </p:sp>
      <p:sp>
        <p:nvSpPr>
          <p:cNvPr id="8" name="Footer Placeholder 7">
            <a:extLst>
              <a:ext uri="{FF2B5EF4-FFF2-40B4-BE49-F238E27FC236}">
                <a16:creationId xmlns:a16="http://schemas.microsoft.com/office/drawing/2014/main" id="{63D5436F-4D5D-40A4-83FB-74D2D21F7308}"/>
              </a:ext>
            </a:extLst>
          </p:cNvPr>
          <p:cNvSpPr>
            <a:spLocks noGrp="1"/>
          </p:cNvSpPr>
          <p:nvPr>
            <p:ph type="ftr" sz="quarter" idx="11"/>
          </p:nvPr>
        </p:nvSpPr>
        <p:spPr/>
        <p:txBody>
          <a:bodyPr/>
          <a:lstStyle/>
          <a:p>
            <a:r>
              <a:rPr lang="en-US"/>
              <a:t>HDI SCOPE 2020</a:t>
            </a:r>
          </a:p>
        </p:txBody>
      </p:sp>
    </p:spTree>
    <p:extLst>
      <p:ext uri="{BB962C8B-B14F-4D97-AF65-F5344CB8AC3E}">
        <p14:creationId xmlns:p14="http://schemas.microsoft.com/office/powerpoint/2010/main" val="2474025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242"/>
            <a:ext cx="12192000" cy="400266"/>
          </a:xfrm>
          <a:prstGeom prst="rect">
            <a:avLst/>
          </a:prstGeom>
        </p:spPr>
      </p:pic>
      <p:sp>
        <p:nvSpPr>
          <p:cNvPr id="2" name="Title 1"/>
          <p:cNvSpPr>
            <a:spLocks noGrp="1"/>
          </p:cNvSpPr>
          <p:nvPr>
            <p:ph type="title"/>
          </p:nvPr>
        </p:nvSpPr>
        <p:spPr>
          <a:xfrm>
            <a:off x="838200" y="365126"/>
            <a:ext cx="10515600" cy="1156104"/>
          </a:xfrm>
        </p:spPr>
        <p:txBody>
          <a:bodyPr/>
          <a:lstStyle/>
          <a:p>
            <a:pPr algn="ctr"/>
            <a:r>
              <a:rPr lang="en-US" dirty="0"/>
              <a:t>Primary Areas of Concern</a:t>
            </a:r>
          </a:p>
        </p:txBody>
      </p:sp>
      <p:sp>
        <p:nvSpPr>
          <p:cNvPr id="3" name="Subtitle 2"/>
          <p:cNvSpPr>
            <a:spLocks noGrp="1"/>
          </p:cNvSpPr>
          <p:nvPr>
            <p:ph idx="1"/>
          </p:nvPr>
        </p:nvSpPr>
        <p:spPr>
          <a:xfrm>
            <a:off x="247072" y="1473740"/>
            <a:ext cx="9525000" cy="3910519"/>
          </a:xfrm>
        </p:spPr>
        <p:txBody>
          <a:bodyPr vert="horz" lIns="91440" tIns="45720" rIns="91440" bIns="45720" rtlCol="0" anchor="t">
            <a:normAutofit/>
          </a:bodyPr>
          <a:lstStyle/>
          <a:p>
            <a:r>
              <a:rPr lang="en-US" dirty="0"/>
              <a:t>For Mom: stable recovery, partner concerns, supervision of children in kinship care, did not complete high school, others in home use drugs with father’s permission, concerns that leaving father could jeopardize contact with children</a:t>
            </a:r>
          </a:p>
          <a:p>
            <a:r>
              <a:rPr lang="en-US" dirty="0"/>
              <a:t>For children: for her pregnancy; for her two boys in kinship care, for hyperactivity of preschooler</a:t>
            </a:r>
          </a:p>
          <a:p>
            <a:r>
              <a:rPr lang="en-US" dirty="0"/>
              <a:t>For preschooler, concerns about hyperactivity, aggression, not easily redirected; considering Head Start enrollment</a:t>
            </a:r>
          </a:p>
          <a:p>
            <a:endParaRPr lang="en-US" dirty="0"/>
          </a:p>
        </p:txBody>
      </p:sp>
      <p:sp>
        <p:nvSpPr>
          <p:cNvPr id="7" name="Slide Number Placeholder 6">
            <a:extLst>
              <a:ext uri="{FF2B5EF4-FFF2-40B4-BE49-F238E27FC236}">
                <a16:creationId xmlns:a16="http://schemas.microsoft.com/office/drawing/2014/main" id="{41581CEA-9EB4-431F-8765-F4A83B6AB15C}"/>
              </a:ext>
            </a:extLst>
          </p:cNvPr>
          <p:cNvSpPr>
            <a:spLocks noGrp="1"/>
          </p:cNvSpPr>
          <p:nvPr>
            <p:ph type="sldNum" sz="quarter" idx="12"/>
          </p:nvPr>
        </p:nvSpPr>
        <p:spPr/>
        <p:txBody>
          <a:bodyPr/>
          <a:lstStyle/>
          <a:p>
            <a:fld id="{FEA5FFD0-0682-4E46-BD81-E7535D0AA880}" type="slidenum">
              <a:rPr lang="en-US" smtClean="0"/>
              <a:t>10</a:t>
            </a:fld>
            <a:endParaRPr lang="en-US" dirty="0"/>
          </a:p>
        </p:txBody>
      </p:sp>
    </p:spTree>
    <p:extLst>
      <p:ext uri="{BB962C8B-B14F-4D97-AF65-F5344CB8AC3E}">
        <p14:creationId xmlns:p14="http://schemas.microsoft.com/office/powerpoint/2010/main" val="4220522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242"/>
            <a:ext cx="12192000" cy="400266"/>
          </a:xfrm>
          <a:prstGeom prst="rect">
            <a:avLst/>
          </a:prstGeom>
        </p:spPr>
      </p:pic>
      <p:sp>
        <p:nvSpPr>
          <p:cNvPr id="2" name="Title 1"/>
          <p:cNvSpPr>
            <a:spLocks noGrp="1"/>
          </p:cNvSpPr>
          <p:nvPr>
            <p:ph type="title"/>
          </p:nvPr>
        </p:nvSpPr>
        <p:spPr>
          <a:xfrm>
            <a:off x="173182" y="92080"/>
            <a:ext cx="5922818" cy="1156104"/>
          </a:xfrm>
        </p:spPr>
        <p:txBody>
          <a:bodyPr/>
          <a:lstStyle/>
          <a:p>
            <a:pPr algn="ctr"/>
            <a:r>
              <a:rPr lang="en-US" dirty="0"/>
              <a:t>Goals, Barriers, Strengths </a:t>
            </a:r>
          </a:p>
        </p:txBody>
      </p:sp>
      <p:sp>
        <p:nvSpPr>
          <p:cNvPr id="3" name="Subtitle 2"/>
          <p:cNvSpPr>
            <a:spLocks noGrp="1"/>
          </p:cNvSpPr>
          <p:nvPr>
            <p:ph idx="1"/>
          </p:nvPr>
        </p:nvSpPr>
        <p:spPr>
          <a:xfrm>
            <a:off x="173182" y="796071"/>
            <a:ext cx="11412360" cy="5053379"/>
          </a:xfrm>
        </p:spPr>
        <p:txBody>
          <a:bodyPr vert="horz" lIns="91440" tIns="45720" rIns="91440" bIns="45720" rtlCol="0" anchor="t">
            <a:normAutofit fontScale="70000" lnSpcReduction="20000"/>
          </a:bodyPr>
          <a:lstStyle/>
          <a:p>
            <a:r>
              <a:rPr lang="en-US" sz="2000" dirty="0"/>
              <a:t>Goals:</a:t>
            </a:r>
          </a:p>
          <a:p>
            <a:pPr lvl="1"/>
            <a:r>
              <a:rPr lang="en-US" sz="2000" dirty="0"/>
              <a:t>Mom wants custody of children and to parent her expectant baby, nurturing and well-supervised environment in present placement</a:t>
            </a:r>
          </a:p>
          <a:p>
            <a:pPr lvl="1"/>
            <a:r>
              <a:rPr lang="en-US" sz="2000" dirty="0"/>
              <a:t>Preschool son has difficulty with high activity, aggression, and re-direction </a:t>
            </a:r>
          </a:p>
          <a:p>
            <a:r>
              <a:rPr lang="en-US" sz="2000" dirty="0"/>
              <a:t>Barriers:</a:t>
            </a:r>
          </a:p>
          <a:p>
            <a:pPr lvl="1"/>
            <a:r>
              <a:rPr lang="en-US" sz="2000" dirty="0">
                <a:cs typeface="Calibri"/>
              </a:rPr>
              <a:t>Mom’s continued drug use during this pregnancy</a:t>
            </a:r>
          </a:p>
          <a:p>
            <a:pPr lvl="1"/>
            <a:r>
              <a:rPr lang="en-US" sz="2000" dirty="0">
                <a:cs typeface="Calibri"/>
              </a:rPr>
              <a:t>Mom’s relationship with boys’ father; lives with him, his relatives have custody of boys; father has been abusive, dealt drugs in past</a:t>
            </a:r>
          </a:p>
          <a:p>
            <a:pPr lvl="1"/>
            <a:r>
              <a:rPr lang="en-US" sz="2000" dirty="0">
                <a:cs typeface="Calibri"/>
              </a:rPr>
              <a:t>Mom feels she can not leave the father without limiting her chance of contact with her children</a:t>
            </a:r>
          </a:p>
          <a:p>
            <a:pPr lvl="1"/>
            <a:r>
              <a:rPr lang="en-US" sz="2000" dirty="0">
                <a:cs typeface="Calibri"/>
              </a:rPr>
              <a:t>Current kinship care concerns, per mom’s report they are not being supervised well by designated caregiver</a:t>
            </a:r>
          </a:p>
          <a:p>
            <a:r>
              <a:rPr lang="en-US" sz="2000" dirty="0">
                <a:cs typeface="Calibri"/>
              </a:rPr>
              <a:t>Strengths: </a:t>
            </a:r>
            <a:endParaRPr lang="en-US" sz="2000" dirty="0"/>
          </a:p>
          <a:p>
            <a:pPr lvl="1"/>
            <a:r>
              <a:rPr lang="en-US" sz="2000" dirty="0"/>
              <a:t>Mom actively engaged in treatment; seeks advise and help from group members</a:t>
            </a:r>
          </a:p>
          <a:p>
            <a:pPr lvl="1"/>
            <a:r>
              <a:rPr lang="en-US" sz="2000" dirty="0"/>
              <a:t>Mom shares treatment information with DCBS</a:t>
            </a:r>
          </a:p>
          <a:p>
            <a:pPr lvl="1"/>
            <a:r>
              <a:rPr lang="en-US" sz="2000" dirty="0"/>
              <a:t>Mom has steady income from disability check</a:t>
            </a:r>
          </a:p>
          <a:p>
            <a:pPr lvl="1"/>
            <a:r>
              <a:rPr lang="en-US" sz="2000" dirty="0"/>
              <a:t>Mom wants custody of children</a:t>
            </a:r>
          </a:p>
          <a:p>
            <a:pPr lvl="1"/>
            <a:r>
              <a:rPr lang="en-US" sz="2000" dirty="0"/>
              <a:t>Maternal grandmother active in mom’s life, has provided stable environment for children in past</a:t>
            </a:r>
          </a:p>
          <a:p>
            <a:pPr lvl="1"/>
            <a:r>
              <a:rPr lang="en-US" sz="2000" dirty="0"/>
              <a:t>Sons are healthy, energetic</a:t>
            </a:r>
          </a:p>
          <a:p>
            <a:pPr lvl="1"/>
            <a:r>
              <a:rPr lang="en-US" sz="2000" dirty="0"/>
              <a:t>Sons have bond with mom and maternal grandmother </a:t>
            </a:r>
          </a:p>
          <a:p>
            <a:endParaRPr lang="en-US" dirty="0"/>
          </a:p>
        </p:txBody>
      </p:sp>
      <p:sp>
        <p:nvSpPr>
          <p:cNvPr id="7" name="Slide Number Placeholder 6">
            <a:extLst>
              <a:ext uri="{FF2B5EF4-FFF2-40B4-BE49-F238E27FC236}">
                <a16:creationId xmlns:a16="http://schemas.microsoft.com/office/drawing/2014/main" id="{9325B299-569E-457C-9229-3F5C2DEDA5EF}"/>
              </a:ext>
            </a:extLst>
          </p:cNvPr>
          <p:cNvSpPr>
            <a:spLocks noGrp="1"/>
          </p:cNvSpPr>
          <p:nvPr>
            <p:ph type="sldNum" sz="quarter" idx="12"/>
          </p:nvPr>
        </p:nvSpPr>
        <p:spPr>
          <a:xfrm>
            <a:off x="8946776" y="6255497"/>
            <a:ext cx="2743200" cy="365125"/>
          </a:xfrm>
        </p:spPr>
        <p:txBody>
          <a:bodyPr/>
          <a:lstStyle/>
          <a:p>
            <a:fld id="{FEA5FFD0-0682-4E46-BD81-E7535D0AA880}" type="slidenum">
              <a:rPr lang="en-US" smtClean="0"/>
              <a:t>11</a:t>
            </a:fld>
            <a:endParaRPr lang="en-US" dirty="0"/>
          </a:p>
        </p:txBody>
      </p:sp>
    </p:spTree>
    <p:extLst>
      <p:ext uri="{BB962C8B-B14F-4D97-AF65-F5344CB8AC3E}">
        <p14:creationId xmlns:p14="http://schemas.microsoft.com/office/powerpoint/2010/main" val="3596567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CAE99-AFBF-4A40-ACA6-6E917F30DDCA}"/>
              </a:ext>
            </a:extLst>
          </p:cNvPr>
          <p:cNvSpPr>
            <a:spLocks noGrp="1"/>
          </p:cNvSpPr>
          <p:nvPr>
            <p:ph type="title"/>
          </p:nvPr>
        </p:nvSpPr>
        <p:spPr/>
        <p:txBody>
          <a:bodyPr/>
          <a:lstStyle/>
          <a:p>
            <a:r>
              <a:rPr lang="en-US" dirty="0"/>
              <a:t>Breakout Discussion to ~ 3:10pm</a:t>
            </a:r>
          </a:p>
        </p:txBody>
      </p:sp>
      <p:sp>
        <p:nvSpPr>
          <p:cNvPr id="3" name="Content Placeholder 2">
            <a:extLst>
              <a:ext uri="{FF2B5EF4-FFF2-40B4-BE49-F238E27FC236}">
                <a16:creationId xmlns:a16="http://schemas.microsoft.com/office/drawing/2014/main" id="{09602CF7-26AB-434B-95E4-4EB5DBE37880}"/>
              </a:ext>
            </a:extLst>
          </p:cNvPr>
          <p:cNvSpPr>
            <a:spLocks noGrp="1"/>
          </p:cNvSpPr>
          <p:nvPr>
            <p:ph idx="1"/>
          </p:nvPr>
        </p:nvSpPr>
        <p:spPr>
          <a:xfrm>
            <a:off x="334371" y="836902"/>
            <a:ext cx="9974955" cy="3880773"/>
          </a:xfrm>
        </p:spPr>
        <p:txBody>
          <a:bodyPr vert="horz" lIns="91440" tIns="45720" rIns="91440" bIns="45720" rtlCol="0" anchor="t">
            <a:noAutofit/>
          </a:bodyPr>
          <a:lstStyle/>
          <a:p>
            <a:pPr marL="0" indent="0" fontAlgn="base">
              <a:buNone/>
            </a:pPr>
            <a:endParaRPr lang="en-US" sz="2400" dirty="0">
              <a:ea typeface="+mn-lt"/>
              <a:cs typeface="+mn-lt"/>
            </a:endParaRPr>
          </a:p>
          <a:p>
            <a:pPr>
              <a:buFont typeface="Wingdings 3"/>
              <a:buChar char=""/>
            </a:pPr>
            <a:r>
              <a:rPr lang="en-US" sz="2400" dirty="0">
                <a:ea typeface="+mn-lt"/>
                <a:cs typeface="+mn-lt"/>
              </a:rPr>
              <a:t>Take a photo of this slide!</a:t>
            </a:r>
            <a:endParaRPr lang="en-US" dirty="0">
              <a:ea typeface="+mn-lt"/>
              <a:cs typeface="+mn-lt"/>
            </a:endParaRPr>
          </a:p>
          <a:p>
            <a:pPr>
              <a:buFont typeface="Wingdings 3"/>
              <a:buChar char=""/>
            </a:pPr>
            <a:r>
              <a:rPr lang="en-US" sz="2400" dirty="0">
                <a:ea typeface="+mn-lt"/>
                <a:cs typeface="+mn-lt"/>
              </a:rPr>
              <a:t>What are some family/child strengths?</a:t>
            </a:r>
            <a:endParaRPr lang="en-US" dirty="0"/>
          </a:p>
          <a:p>
            <a:pPr>
              <a:buFont typeface="Wingdings 3"/>
              <a:buChar char=""/>
            </a:pPr>
            <a:r>
              <a:rPr lang="en-US" sz="2400" dirty="0">
                <a:ea typeface="+mn-lt"/>
                <a:cs typeface="+mn-lt"/>
              </a:rPr>
              <a:t>What are some strategies suggested by your group?</a:t>
            </a:r>
            <a:endParaRPr lang="en-US" dirty="0"/>
          </a:p>
          <a:p>
            <a:pPr>
              <a:buFont typeface="Wingdings 3"/>
              <a:buChar char=""/>
            </a:pPr>
            <a:r>
              <a:rPr lang="en-US" sz="2400" dirty="0">
                <a:ea typeface="+mn-lt"/>
                <a:cs typeface="+mn-lt"/>
              </a:rPr>
              <a:t>Do you have any resources, websites, or documents to share with Project SCOPE colleagues?</a:t>
            </a:r>
            <a:endParaRPr lang="en-US" dirty="0"/>
          </a:p>
          <a:p>
            <a:pPr>
              <a:buFont typeface="Wingdings 3"/>
              <a:buChar char=""/>
            </a:pPr>
            <a:r>
              <a:rPr lang="en-US" sz="2400" dirty="0">
                <a:ea typeface="+mn-lt"/>
                <a:cs typeface="+mn-lt"/>
              </a:rPr>
              <a:t>Other comments/questions/suggestions</a:t>
            </a:r>
            <a:endParaRPr lang="en-US" dirty="0"/>
          </a:p>
          <a:p>
            <a:pPr marL="0" indent="0">
              <a:buNone/>
            </a:pPr>
            <a:endParaRPr lang="en-US" sz="2400" dirty="0"/>
          </a:p>
        </p:txBody>
      </p:sp>
      <p:sp>
        <p:nvSpPr>
          <p:cNvPr id="4" name="Slide Number Placeholder 3">
            <a:extLst>
              <a:ext uri="{FF2B5EF4-FFF2-40B4-BE49-F238E27FC236}">
                <a16:creationId xmlns:a16="http://schemas.microsoft.com/office/drawing/2014/main" id="{2E313090-8BF8-4869-9414-37E554D0D6D7}"/>
              </a:ext>
            </a:extLst>
          </p:cNvPr>
          <p:cNvSpPr>
            <a:spLocks noGrp="1"/>
          </p:cNvSpPr>
          <p:nvPr>
            <p:ph type="sldNum" sz="quarter" idx="12"/>
          </p:nvPr>
        </p:nvSpPr>
        <p:spPr/>
        <p:txBody>
          <a:bodyPr/>
          <a:lstStyle/>
          <a:p>
            <a:fld id="{2D3B59E9-E01E-4C1E-87C1-8F08B3BE2677}" type="slidenum">
              <a:rPr lang="en-US" smtClean="0"/>
              <a:t>12</a:t>
            </a:fld>
            <a:endParaRPr lang="en-US"/>
          </a:p>
        </p:txBody>
      </p:sp>
    </p:spTree>
    <p:extLst>
      <p:ext uri="{BB962C8B-B14F-4D97-AF65-F5344CB8AC3E}">
        <p14:creationId xmlns:p14="http://schemas.microsoft.com/office/powerpoint/2010/main" val="1558697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FE508-0128-48F2-910B-7E125B858074}"/>
              </a:ext>
            </a:extLst>
          </p:cNvPr>
          <p:cNvSpPr>
            <a:spLocks noGrp="1"/>
          </p:cNvSpPr>
          <p:nvPr>
            <p:ph type="title"/>
          </p:nvPr>
        </p:nvSpPr>
        <p:spPr/>
        <p:txBody>
          <a:bodyPr/>
          <a:lstStyle/>
          <a:p>
            <a:r>
              <a:rPr lang="en-US"/>
              <a:t>Evaluation </a:t>
            </a:r>
          </a:p>
        </p:txBody>
      </p:sp>
      <p:sp>
        <p:nvSpPr>
          <p:cNvPr id="3" name="Content Placeholder 2">
            <a:extLst>
              <a:ext uri="{FF2B5EF4-FFF2-40B4-BE49-F238E27FC236}">
                <a16:creationId xmlns:a16="http://schemas.microsoft.com/office/drawing/2014/main" id="{41522AB7-B89E-4A76-B6F3-C41E7094B585}"/>
              </a:ext>
            </a:extLst>
          </p:cNvPr>
          <p:cNvSpPr>
            <a:spLocks noGrp="1"/>
          </p:cNvSpPr>
          <p:nvPr>
            <p:ph idx="1"/>
          </p:nvPr>
        </p:nvSpPr>
        <p:spPr/>
        <p:txBody>
          <a:bodyPr vert="horz" lIns="91440" tIns="45720" rIns="91440" bIns="45720" rtlCol="0" anchor="t">
            <a:normAutofit/>
          </a:bodyPr>
          <a:lstStyle/>
          <a:p>
            <a:r>
              <a:rPr lang="en-US" sz="2400"/>
              <a:t>Pre-series survey; evaluations after each session and after series</a:t>
            </a:r>
          </a:p>
          <a:p>
            <a:r>
              <a:rPr lang="en-US" sz="2400"/>
              <a:t>Incentives: drawing after each session; book selection for participants who attend all sessions; certificate of attendance for sessions attended</a:t>
            </a:r>
          </a:p>
          <a:p>
            <a:endParaRPr lang="en-US"/>
          </a:p>
        </p:txBody>
      </p:sp>
      <p:sp>
        <p:nvSpPr>
          <p:cNvPr id="4" name="Slide Number Placeholder 3">
            <a:extLst>
              <a:ext uri="{FF2B5EF4-FFF2-40B4-BE49-F238E27FC236}">
                <a16:creationId xmlns:a16="http://schemas.microsoft.com/office/drawing/2014/main" id="{3E0D3D7B-18DA-4AC6-B016-66153122391F}"/>
              </a:ext>
            </a:extLst>
          </p:cNvPr>
          <p:cNvSpPr>
            <a:spLocks noGrp="1"/>
          </p:cNvSpPr>
          <p:nvPr>
            <p:ph type="sldNum" sz="quarter" idx="12"/>
          </p:nvPr>
        </p:nvSpPr>
        <p:spPr/>
        <p:txBody>
          <a:bodyPr/>
          <a:lstStyle/>
          <a:p>
            <a:fld id="{2D3B59E9-E01E-4C1E-87C1-8F08B3BE2677}" type="slidenum">
              <a:rPr lang="en-US" smtClean="0"/>
              <a:t>13</a:t>
            </a:fld>
            <a:endParaRPr lang="en-US"/>
          </a:p>
        </p:txBody>
      </p:sp>
    </p:spTree>
    <p:extLst>
      <p:ext uri="{BB962C8B-B14F-4D97-AF65-F5344CB8AC3E}">
        <p14:creationId xmlns:p14="http://schemas.microsoft.com/office/powerpoint/2010/main" val="468358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832CF-8284-4AFF-ABDB-C3F65D0D7A5D}"/>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6F2DCC14-C6EB-4720-BA50-A5B33C17EC1D}"/>
              </a:ext>
            </a:extLst>
          </p:cNvPr>
          <p:cNvSpPr>
            <a:spLocks noGrp="1"/>
          </p:cNvSpPr>
          <p:nvPr>
            <p:ph idx="1"/>
          </p:nvPr>
        </p:nvSpPr>
        <p:spPr>
          <a:xfrm>
            <a:off x="392236" y="1270000"/>
            <a:ext cx="9900088" cy="3880773"/>
          </a:xfrm>
        </p:spPr>
        <p:txBody>
          <a:bodyPr vert="horz" lIns="91440" tIns="45720" rIns="91440" bIns="45720" rtlCol="0" anchor="t">
            <a:noAutofit/>
          </a:bodyPr>
          <a:lstStyle/>
          <a:p>
            <a:r>
              <a:rPr lang="en-US" sz="2400" dirty="0"/>
              <a:t>Content and case presentations: </a:t>
            </a:r>
            <a:r>
              <a:rPr lang="en-US" sz="2400" dirty="0">
                <a:hlinkClick r:id="rId2"/>
              </a:rPr>
              <a:t>caroline.gooden@uky.edu</a:t>
            </a:r>
            <a:r>
              <a:rPr lang="en-US" sz="2400" dirty="0"/>
              <a:t>; </a:t>
            </a:r>
            <a:r>
              <a:rPr lang="en-US" sz="2400" dirty="0">
                <a:hlinkClick r:id="rId3"/>
              </a:rPr>
              <a:t>christine.hausman@uky.edu</a:t>
            </a:r>
            <a:endParaRPr lang="en-US" sz="2400" dirty="0"/>
          </a:p>
          <a:p>
            <a:r>
              <a:rPr lang="en-US" sz="2400" dirty="0"/>
              <a:t>Technology: </a:t>
            </a:r>
            <a:r>
              <a:rPr lang="en-US" sz="2400" dirty="0">
                <a:hlinkClick r:id="rId4"/>
              </a:rPr>
              <a:t>brandon.cannada@uky.edu</a:t>
            </a:r>
            <a:endParaRPr lang="en-US" sz="2400" dirty="0"/>
          </a:p>
          <a:p>
            <a:r>
              <a:rPr lang="en-US" sz="2400" dirty="0"/>
              <a:t>Evaluation and case presentations: </a:t>
            </a:r>
            <a:r>
              <a:rPr lang="en-US" sz="2400" dirty="0">
                <a:hlinkClick r:id="rId5"/>
              </a:rPr>
              <a:t>emily.moseley@uky.edu</a:t>
            </a:r>
            <a:endParaRPr lang="en-US" sz="2400" dirty="0"/>
          </a:p>
          <a:p>
            <a:endParaRPr lang="en-US" sz="2400" dirty="0"/>
          </a:p>
          <a:p>
            <a:r>
              <a:rPr lang="en-US" sz="2400" dirty="0"/>
              <a:t>See you for next session </a:t>
            </a:r>
            <a:r>
              <a:rPr lang="en-US" sz="2400" b="1" dirty="0"/>
              <a:t>IN ONE WEEK! Oct 27 at 2pm </a:t>
            </a:r>
          </a:p>
          <a:p>
            <a:pPr marL="0" indent="0">
              <a:buNone/>
            </a:pPr>
            <a:r>
              <a:rPr lang="en-US" sz="2400" b="1" dirty="0"/>
              <a:t>Trauma Informed Interventions for Families with Young Children, Miriam Silman, Department for Behavioral Health</a:t>
            </a:r>
            <a:endParaRPr lang="en-US" dirty="0"/>
          </a:p>
          <a:p>
            <a:pPr marL="0" indent="0">
              <a:buNone/>
            </a:pPr>
            <a:r>
              <a:rPr lang="en-US" sz="2400" b="1" dirty="0"/>
              <a:t>   </a:t>
            </a:r>
            <a:endParaRPr lang="en-US" dirty="0"/>
          </a:p>
        </p:txBody>
      </p:sp>
      <p:sp>
        <p:nvSpPr>
          <p:cNvPr id="5" name="Slide Number Placeholder 4">
            <a:extLst>
              <a:ext uri="{FF2B5EF4-FFF2-40B4-BE49-F238E27FC236}">
                <a16:creationId xmlns:a16="http://schemas.microsoft.com/office/drawing/2014/main" id="{E5007F05-818A-4F99-88E1-A4C2744E15F1}"/>
              </a:ext>
            </a:extLst>
          </p:cNvPr>
          <p:cNvSpPr>
            <a:spLocks noGrp="1"/>
          </p:cNvSpPr>
          <p:nvPr>
            <p:ph type="sldNum" sz="quarter" idx="12"/>
          </p:nvPr>
        </p:nvSpPr>
        <p:spPr/>
        <p:txBody>
          <a:bodyPr/>
          <a:lstStyle/>
          <a:p>
            <a:fld id="{2D3B59E9-E01E-4C1E-87C1-8F08B3BE2677}" type="slidenum">
              <a:rPr lang="en-US" smtClean="0"/>
              <a:t>14</a:t>
            </a:fld>
            <a:endParaRPr lang="en-US"/>
          </a:p>
        </p:txBody>
      </p:sp>
    </p:spTree>
    <p:extLst>
      <p:ext uri="{BB962C8B-B14F-4D97-AF65-F5344CB8AC3E}">
        <p14:creationId xmlns:p14="http://schemas.microsoft.com/office/powerpoint/2010/main" val="4139836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83FD-EBE7-4427-8FFE-ED23E0581CBF}"/>
              </a:ext>
            </a:extLst>
          </p:cNvPr>
          <p:cNvSpPr>
            <a:spLocks noGrp="1"/>
          </p:cNvSpPr>
          <p:nvPr>
            <p:ph type="title"/>
          </p:nvPr>
        </p:nvSpPr>
        <p:spPr>
          <a:xfrm>
            <a:off x="677334" y="600173"/>
            <a:ext cx="8596668" cy="1320800"/>
          </a:xfrm>
        </p:spPr>
        <p:txBody>
          <a:bodyPr/>
          <a:lstStyle/>
          <a:p>
            <a:r>
              <a:rPr lang="en-US" dirty="0"/>
              <a:t>Topics</a:t>
            </a:r>
          </a:p>
        </p:txBody>
      </p:sp>
      <p:sp>
        <p:nvSpPr>
          <p:cNvPr id="3" name="Content Placeholder 2">
            <a:extLst>
              <a:ext uri="{FF2B5EF4-FFF2-40B4-BE49-F238E27FC236}">
                <a16:creationId xmlns:a16="http://schemas.microsoft.com/office/drawing/2014/main" id="{4E60622D-45D9-47BE-BA89-AF3EB8D3FC53}"/>
              </a:ext>
            </a:extLst>
          </p:cNvPr>
          <p:cNvSpPr>
            <a:spLocks noGrp="1"/>
          </p:cNvSpPr>
          <p:nvPr>
            <p:ph idx="1"/>
          </p:nvPr>
        </p:nvSpPr>
        <p:spPr>
          <a:xfrm>
            <a:off x="400354" y="1333206"/>
            <a:ext cx="9757256" cy="4191588"/>
          </a:xfrm>
        </p:spPr>
        <p:txBody>
          <a:bodyPr vert="horz" lIns="91440" tIns="45720" rIns="91440" bIns="45720" rtlCol="0" anchor="t">
            <a:noAutofit/>
          </a:bodyPr>
          <a:lstStyle/>
          <a:p>
            <a:pPr fontAlgn="base"/>
            <a:r>
              <a:rPr lang="en-US" sz="2000" dirty="0"/>
              <a:t>Tuesday, October 20 </a:t>
            </a:r>
            <a:r>
              <a:rPr lang="en-US" sz="2000" dirty="0">
                <a:ea typeface="+mn-lt"/>
                <a:cs typeface="+mn-lt"/>
              </a:rPr>
              <a:t>(</a:t>
            </a:r>
            <a:r>
              <a:rPr lang="en-US" sz="2000" b="1" dirty="0">
                <a:ea typeface="+mn-lt"/>
                <a:cs typeface="+mn-lt"/>
              </a:rPr>
              <a:t>Monitoring Child Development</a:t>
            </a:r>
            <a:r>
              <a:rPr lang="en-US" sz="2000" dirty="0">
                <a:ea typeface="+mn-lt"/>
                <a:cs typeface="+mn-lt"/>
              </a:rPr>
              <a:t>, Dr. Jennifer Grisham) </a:t>
            </a:r>
          </a:p>
          <a:p>
            <a:pPr fontAlgn="base"/>
            <a:r>
              <a:rPr lang="en-US" sz="2000" dirty="0"/>
              <a:t>Tuesday, </a:t>
            </a:r>
            <a:r>
              <a:rPr lang="en-US" sz="2000" b="1" dirty="0"/>
              <a:t>October 27</a:t>
            </a:r>
            <a:r>
              <a:rPr lang="en-US" sz="2000" dirty="0"/>
              <a:t> (</a:t>
            </a:r>
            <a:r>
              <a:rPr lang="en-US" sz="2000" b="1" dirty="0"/>
              <a:t>Trauma-Informed Interventions for Families with Young Children</a:t>
            </a:r>
            <a:r>
              <a:rPr lang="en-US" sz="2000" dirty="0"/>
              <a:t>, Miriam Silman) </a:t>
            </a:r>
            <a:r>
              <a:rPr lang="en-US" sz="2000" b="1" dirty="0"/>
              <a:t>NOTE DATE!!</a:t>
            </a:r>
          </a:p>
          <a:p>
            <a:pPr fontAlgn="base"/>
            <a:r>
              <a:rPr lang="en-US" sz="2000" dirty="0"/>
              <a:t>Tuesday, November 17 (</a:t>
            </a:r>
            <a:r>
              <a:rPr lang="en-US" sz="2000" b="1" dirty="0"/>
              <a:t>The Role of Peers for Families in Recovery</a:t>
            </a:r>
            <a:r>
              <a:rPr lang="en-US" sz="2000" dirty="0"/>
              <a:t>, Sharon Hesseltine and Kim Hillard) </a:t>
            </a:r>
          </a:p>
          <a:p>
            <a:pPr fontAlgn="base"/>
            <a:r>
              <a:rPr lang="en-US" sz="2000" dirty="0"/>
              <a:t>TIMES: 2PM – 3:30 PM EASTERN TIME EACH DATE</a:t>
            </a:r>
          </a:p>
          <a:p>
            <a:pPr fontAlgn="base"/>
            <a:r>
              <a:rPr lang="en-US" sz="2000" b="1" dirty="0"/>
              <a:t>Please complete POLL for sessions attended thus far</a:t>
            </a:r>
          </a:p>
          <a:p>
            <a:endParaRPr lang="en-US" sz="1600" dirty="0">
              <a:latin typeface="Arial"/>
              <a:cs typeface="Arial"/>
            </a:endParaRPr>
          </a:p>
          <a:p>
            <a:pPr lvl="1"/>
            <a:endParaRPr lang="en-US" dirty="0"/>
          </a:p>
        </p:txBody>
      </p:sp>
      <p:sp>
        <p:nvSpPr>
          <p:cNvPr id="5" name="Slide Number Placeholder 4">
            <a:extLst>
              <a:ext uri="{FF2B5EF4-FFF2-40B4-BE49-F238E27FC236}">
                <a16:creationId xmlns:a16="http://schemas.microsoft.com/office/drawing/2014/main" id="{94581F7D-A754-4D30-9C14-839CD1B2B49E}"/>
              </a:ext>
            </a:extLst>
          </p:cNvPr>
          <p:cNvSpPr>
            <a:spLocks noGrp="1"/>
          </p:cNvSpPr>
          <p:nvPr>
            <p:ph type="sldNum" sz="quarter" idx="12"/>
          </p:nvPr>
        </p:nvSpPr>
        <p:spPr/>
        <p:txBody>
          <a:bodyPr/>
          <a:lstStyle/>
          <a:p>
            <a:fld id="{2D3B59E9-E01E-4C1E-87C1-8F08B3BE2677}" type="slidenum">
              <a:rPr lang="en-US" smtClean="0"/>
              <a:t>2</a:t>
            </a:fld>
            <a:endParaRPr lang="en-US"/>
          </a:p>
        </p:txBody>
      </p:sp>
    </p:spTree>
    <p:extLst>
      <p:ext uri="{BB962C8B-B14F-4D97-AF65-F5344CB8AC3E}">
        <p14:creationId xmlns:p14="http://schemas.microsoft.com/office/powerpoint/2010/main" val="3467200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C6F75-E445-4349-9996-2E69CB702BAE}"/>
              </a:ext>
            </a:extLst>
          </p:cNvPr>
          <p:cNvSpPr>
            <a:spLocks noGrp="1"/>
          </p:cNvSpPr>
          <p:nvPr>
            <p:ph type="title"/>
          </p:nvPr>
        </p:nvSpPr>
        <p:spPr>
          <a:xfrm>
            <a:off x="677334" y="609600"/>
            <a:ext cx="8956860" cy="1320800"/>
          </a:xfrm>
        </p:spPr>
        <p:txBody>
          <a:bodyPr>
            <a:normAutofit fontScale="90000"/>
          </a:bodyPr>
          <a:lstStyle/>
          <a:p>
            <a:r>
              <a:rPr lang="en-US"/>
              <a:t> Today's Agenda (modified per feedback)</a:t>
            </a:r>
            <a:br>
              <a:rPr lang="en-US"/>
            </a:br>
            <a:br>
              <a:rPr lang="en-US"/>
            </a:br>
            <a:endParaRPr lang="en-US"/>
          </a:p>
        </p:txBody>
      </p:sp>
      <p:sp>
        <p:nvSpPr>
          <p:cNvPr id="3" name="Content Placeholder 2">
            <a:extLst>
              <a:ext uri="{FF2B5EF4-FFF2-40B4-BE49-F238E27FC236}">
                <a16:creationId xmlns:a16="http://schemas.microsoft.com/office/drawing/2014/main" id="{0D8B293F-86CB-46BC-94A3-C8602B6BB247}"/>
              </a:ext>
            </a:extLst>
          </p:cNvPr>
          <p:cNvSpPr>
            <a:spLocks noGrp="1"/>
          </p:cNvSpPr>
          <p:nvPr>
            <p:ph idx="1"/>
          </p:nvPr>
        </p:nvSpPr>
        <p:spPr>
          <a:xfrm>
            <a:off x="677333" y="1537641"/>
            <a:ext cx="10286039" cy="4765236"/>
          </a:xfrm>
        </p:spPr>
        <p:txBody>
          <a:bodyPr vert="horz" lIns="91440" tIns="45720" rIns="91440" bIns="45720" rtlCol="0" anchor="t">
            <a:normAutofit/>
          </a:bodyPr>
          <a:lstStyle/>
          <a:p>
            <a:r>
              <a:rPr lang="en-US" sz="2400" dirty="0">
                <a:ea typeface="+mn-lt"/>
                <a:cs typeface="+mn-lt"/>
              </a:rPr>
              <a:t>2:00-2:05 pm Procedures</a:t>
            </a:r>
          </a:p>
          <a:p>
            <a:r>
              <a:rPr lang="en-US" sz="2400" dirty="0">
                <a:ea typeface="+mn-lt"/>
                <a:cs typeface="+mn-lt"/>
              </a:rPr>
              <a:t>2:05-2:40 pm Child Monitoring (Jennifer Grisham, Early Childhood UK)</a:t>
            </a:r>
          </a:p>
          <a:p>
            <a:r>
              <a:rPr lang="en-US" sz="2400" dirty="0">
                <a:ea typeface="+mn-lt"/>
                <a:cs typeface="+mn-lt"/>
              </a:rPr>
              <a:t>2:40-2:45 pm Case Presentation (Jason Joy)</a:t>
            </a:r>
          </a:p>
          <a:p>
            <a:r>
              <a:rPr lang="en-US" sz="2400" dirty="0">
                <a:ea typeface="+mn-lt"/>
                <a:cs typeface="+mn-lt"/>
              </a:rPr>
              <a:t>2:45-3:10 pm Breakout sessions; select new spokesperson</a:t>
            </a:r>
          </a:p>
          <a:p>
            <a:r>
              <a:rPr lang="en-US" sz="2400" dirty="0">
                <a:ea typeface="+mn-lt"/>
                <a:cs typeface="+mn-lt"/>
              </a:rPr>
              <a:t>3:10-3:28 pm Reconvene large group; discussion with Jennifer</a:t>
            </a:r>
          </a:p>
          <a:p>
            <a:r>
              <a:rPr lang="en-US" sz="2400" dirty="0">
                <a:ea typeface="+mn-lt"/>
                <a:cs typeface="+mn-lt"/>
              </a:rPr>
              <a:t>3:28-3:30 pm Session closure</a:t>
            </a:r>
            <a:endParaRPr lang="en-US" sz="2400" dirty="0"/>
          </a:p>
        </p:txBody>
      </p:sp>
      <p:sp>
        <p:nvSpPr>
          <p:cNvPr id="5" name="Slide Number Placeholder 4">
            <a:extLst>
              <a:ext uri="{FF2B5EF4-FFF2-40B4-BE49-F238E27FC236}">
                <a16:creationId xmlns:a16="http://schemas.microsoft.com/office/drawing/2014/main" id="{66025578-A827-4B75-B6E6-03007CB31C64}"/>
              </a:ext>
            </a:extLst>
          </p:cNvPr>
          <p:cNvSpPr>
            <a:spLocks noGrp="1"/>
          </p:cNvSpPr>
          <p:nvPr>
            <p:ph type="sldNum" sz="quarter" idx="12"/>
          </p:nvPr>
        </p:nvSpPr>
        <p:spPr/>
        <p:txBody>
          <a:bodyPr/>
          <a:lstStyle/>
          <a:p>
            <a:fld id="{2D3B59E9-E01E-4C1E-87C1-8F08B3BE2677}" type="slidenum">
              <a:rPr lang="en-US" smtClean="0"/>
              <a:t>3</a:t>
            </a:fld>
            <a:endParaRPr lang="en-US"/>
          </a:p>
        </p:txBody>
      </p:sp>
    </p:spTree>
    <p:extLst>
      <p:ext uri="{BB962C8B-B14F-4D97-AF65-F5344CB8AC3E}">
        <p14:creationId xmlns:p14="http://schemas.microsoft.com/office/powerpoint/2010/main" val="1637943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83FD-EBE7-4427-8FFE-ED23E0581CBF}"/>
              </a:ext>
            </a:extLst>
          </p:cNvPr>
          <p:cNvSpPr>
            <a:spLocks noGrp="1"/>
          </p:cNvSpPr>
          <p:nvPr>
            <p:ph type="title"/>
          </p:nvPr>
        </p:nvSpPr>
        <p:spPr>
          <a:xfrm>
            <a:off x="243700" y="531579"/>
            <a:ext cx="10719863" cy="906183"/>
          </a:xfrm>
        </p:spPr>
        <p:txBody>
          <a:bodyPr>
            <a:normAutofit/>
          </a:bodyPr>
          <a:lstStyle/>
          <a:p>
            <a:r>
              <a:rPr lang="en-US"/>
              <a:t>Facilitators and Regions</a:t>
            </a:r>
          </a:p>
        </p:txBody>
      </p:sp>
      <p:sp>
        <p:nvSpPr>
          <p:cNvPr id="3" name="Content Placeholder 2">
            <a:extLst>
              <a:ext uri="{FF2B5EF4-FFF2-40B4-BE49-F238E27FC236}">
                <a16:creationId xmlns:a16="http://schemas.microsoft.com/office/drawing/2014/main" id="{4E60622D-45D9-47BE-BA89-AF3EB8D3FC53}"/>
              </a:ext>
            </a:extLst>
          </p:cNvPr>
          <p:cNvSpPr>
            <a:spLocks noGrp="1"/>
          </p:cNvSpPr>
          <p:nvPr>
            <p:ph idx="1"/>
          </p:nvPr>
        </p:nvSpPr>
        <p:spPr>
          <a:xfrm>
            <a:off x="317226" y="1096356"/>
            <a:ext cx="10719863" cy="4022038"/>
          </a:xfrm>
        </p:spPr>
        <p:txBody>
          <a:bodyPr vert="horz" lIns="91440" tIns="45720" rIns="91440" bIns="45720" rtlCol="0" anchor="t">
            <a:noAutofit/>
          </a:bodyPr>
          <a:lstStyle/>
          <a:p>
            <a:pPr marL="0" indent="0">
              <a:buNone/>
            </a:pPr>
            <a:endParaRPr lang="en-US" sz="1600" dirty="0">
              <a:latin typeface="Arial"/>
              <a:cs typeface="Arial"/>
            </a:endParaRPr>
          </a:p>
          <a:p>
            <a:r>
              <a:rPr lang="en-US" sz="2000" dirty="0"/>
              <a:t>Group 1: Karen Cottengim (</a:t>
            </a:r>
            <a:r>
              <a:rPr lang="en-US" sz="2000" dirty="0" err="1"/>
              <a:t>Northkey</a:t>
            </a:r>
            <a:r>
              <a:rPr lang="en-US" sz="2000" dirty="0"/>
              <a:t>); Marie Vice (PATHways); N KY</a:t>
            </a:r>
          </a:p>
          <a:p>
            <a:r>
              <a:rPr lang="en-US" sz="2000" dirty="0"/>
              <a:t>Group 2: Christine Hausman (HDI); Suzanne Ross (CCA); E KY</a:t>
            </a:r>
          </a:p>
          <a:p>
            <a:r>
              <a:rPr lang="en-US" sz="2000" dirty="0"/>
              <a:t>Group 3: Sharon Hesseltine (ORN); Joy Varney (KPFC); Louisville area</a:t>
            </a:r>
          </a:p>
          <a:p>
            <a:r>
              <a:rPr lang="en-US" sz="2000" dirty="0"/>
              <a:t>Group 4: Kate Dean (CCA); Bethany Wilson (PATHways); Louisville and surround</a:t>
            </a:r>
          </a:p>
          <a:p>
            <a:r>
              <a:rPr lang="en-US" sz="2000" dirty="0"/>
              <a:t>Group 5: Tonya Jernigan (Dept of Pediatrics);</a:t>
            </a:r>
            <a:r>
              <a:rPr lang="en-US" sz="2000" b="1" dirty="0"/>
              <a:t> </a:t>
            </a:r>
            <a:r>
              <a:rPr lang="en-US" sz="2000" dirty="0"/>
              <a:t>Jessica White (Chrysalis House); Central KY</a:t>
            </a:r>
            <a:endParaRPr lang="en-US" sz="2000" dirty="0">
              <a:latin typeface="Arial"/>
              <a:cs typeface="Arial"/>
            </a:endParaRPr>
          </a:p>
          <a:p>
            <a:r>
              <a:rPr lang="en-US" sz="2000" b="1" dirty="0"/>
              <a:t>Groups 6 and 7</a:t>
            </a:r>
            <a:r>
              <a:rPr lang="en-US" sz="2000" dirty="0"/>
              <a:t>: Emily Moseley (HDI); Barb Greene (KPFC); Caroline Gooden (HDI); Amanda Metcalf (KPFC); E and W KY</a:t>
            </a:r>
          </a:p>
          <a:p>
            <a:pPr lvl="1"/>
            <a:endParaRPr lang="en-US" dirty="0"/>
          </a:p>
        </p:txBody>
      </p:sp>
      <p:sp>
        <p:nvSpPr>
          <p:cNvPr id="5" name="Slide Number Placeholder 4">
            <a:extLst>
              <a:ext uri="{FF2B5EF4-FFF2-40B4-BE49-F238E27FC236}">
                <a16:creationId xmlns:a16="http://schemas.microsoft.com/office/drawing/2014/main" id="{94581F7D-A754-4D30-9C14-839CD1B2B49E}"/>
              </a:ext>
            </a:extLst>
          </p:cNvPr>
          <p:cNvSpPr>
            <a:spLocks noGrp="1"/>
          </p:cNvSpPr>
          <p:nvPr>
            <p:ph type="sldNum" sz="quarter" idx="12"/>
          </p:nvPr>
        </p:nvSpPr>
        <p:spPr/>
        <p:txBody>
          <a:bodyPr/>
          <a:lstStyle/>
          <a:p>
            <a:fld id="{2D3B59E9-E01E-4C1E-87C1-8F08B3BE2677}" type="slidenum">
              <a:rPr lang="en-US" smtClean="0"/>
              <a:t>4</a:t>
            </a:fld>
            <a:endParaRPr lang="en-US"/>
          </a:p>
        </p:txBody>
      </p:sp>
    </p:spTree>
    <p:extLst>
      <p:ext uri="{BB962C8B-B14F-4D97-AF65-F5344CB8AC3E}">
        <p14:creationId xmlns:p14="http://schemas.microsoft.com/office/powerpoint/2010/main" val="151198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D9884-39D0-4EA6-B9E4-1C452C713302}"/>
              </a:ext>
            </a:extLst>
          </p:cNvPr>
          <p:cNvSpPr>
            <a:spLocks noGrp="1"/>
          </p:cNvSpPr>
          <p:nvPr>
            <p:ph type="title"/>
          </p:nvPr>
        </p:nvSpPr>
        <p:spPr/>
        <p:txBody>
          <a:bodyPr/>
          <a:lstStyle/>
          <a:p>
            <a:r>
              <a:rPr lang="en-US"/>
              <a:t>Session Updates</a:t>
            </a:r>
          </a:p>
        </p:txBody>
      </p:sp>
      <p:sp>
        <p:nvSpPr>
          <p:cNvPr id="3" name="Content Placeholder 2">
            <a:extLst>
              <a:ext uri="{FF2B5EF4-FFF2-40B4-BE49-F238E27FC236}">
                <a16:creationId xmlns:a16="http://schemas.microsoft.com/office/drawing/2014/main" id="{21951DAD-F21D-4506-A21D-C721A4AD0F24}"/>
              </a:ext>
            </a:extLst>
          </p:cNvPr>
          <p:cNvSpPr>
            <a:spLocks noGrp="1"/>
          </p:cNvSpPr>
          <p:nvPr>
            <p:ph idx="1"/>
          </p:nvPr>
        </p:nvSpPr>
        <p:spPr>
          <a:xfrm>
            <a:off x="598323" y="1371748"/>
            <a:ext cx="8596668" cy="3880773"/>
          </a:xfrm>
        </p:spPr>
        <p:txBody>
          <a:bodyPr vert="horz" lIns="91440" tIns="45720" rIns="91440" bIns="45720" rtlCol="0" anchor="t">
            <a:normAutofit/>
          </a:bodyPr>
          <a:lstStyle/>
          <a:p>
            <a:r>
              <a:rPr lang="en-US" sz="2400" dirty="0">
                <a:latin typeface="Arial"/>
                <a:cs typeface="Arial"/>
              </a:rPr>
              <a:t>First name, last name, agency in zoom profile and chat</a:t>
            </a:r>
          </a:p>
          <a:p>
            <a:r>
              <a:rPr lang="en-US" sz="2400" dirty="0">
                <a:latin typeface="Arial"/>
                <a:cs typeface="Arial"/>
              </a:rPr>
              <a:t>Take care of your needs</a:t>
            </a:r>
          </a:p>
          <a:p>
            <a:r>
              <a:rPr lang="en-US" sz="2400" dirty="0">
                <a:latin typeface="Arial"/>
                <a:cs typeface="Arial"/>
              </a:rPr>
              <a:t>Thank you for protecting confidentiality</a:t>
            </a:r>
          </a:p>
          <a:p>
            <a:r>
              <a:rPr lang="en-US" sz="2400" dirty="0">
                <a:latin typeface="Arial"/>
                <a:cs typeface="Arial"/>
              </a:rPr>
              <a:t>Session recorded and close captioned</a:t>
            </a:r>
          </a:p>
          <a:p>
            <a:r>
              <a:rPr lang="en-US" sz="2400" dirty="0">
                <a:latin typeface="Arial"/>
                <a:cs typeface="Arial"/>
              </a:rPr>
              <a:t>Please submit Case Studies for final 2 sessions</a:t>
            </a:r>
          </a:p>
          <a:p>
            <a:r>
              <a:rPr lang="en-US" sz="2400" dirty="0">
                <a:latin typeface="Arial"/>
                <a:cs typeface="Arial"/>
              </a:rPr>
              <a:t>To join </a:t>
            </a:r>
            <a:r>
              <a:rPr lang="en-US" sz="2400" dirty="0">
                <a:latin typeface="Trebuchet MS"/>
                <a:cs typeface="Arial"/>
              </a:rPr>
              <a:t>Project SCOPE Slack discussion site: </a:t>
            </a:r>
            <a:r>
              <a:rPr lang="en-US" sz="2400" dirty="0">
                <a:latin typeface="Trebuchet MS"/>
                <a:cs typeface="Arial"/>
                <a:hlinkClick r:id="rId2"/>
              </a:rPr>
              <a:t>https://join.slack.com/t/projectscopeteamky/shared_invite/zt-hg2nugt2-hVokzGpK1s7d4TljXapqIg</a:t>
            </a:r>
            <a:r>
              <a:rPr lang="en-US" sz="2400" dirty="0">
                <a:latin typeface="Trebuchet MS"/>
                <a:cs typeface="Arial"/>
              </a:rPr>
              <a:t> </a:t>
            </a:r>
          </a:p>
          <a:p>
            <a:endParaRPr lang="en-US" sz="2400" dirty="0">
              <a:latin typeface="Arial"/>
              <a:cs typeface="Arial"/>
            </a:endParaRPr>
          </a:p>
          <a:p>
            <a:endParaRPr lang="en-US" sz="2400" dirty="0">
              <a:latin typeface="Arial"/>
              <a:cs typeface="Arial"/>
            </a:endParaRPr>
          </a:p>
        </p:txBody>
      </p:sp>
      <p:sp>
        <p:nvSpPr>
          <p:cNvPr id="4" name="Slide Number Placeholder 3">
            <a:extLst>
              <a:ext uri="{FF2B5EF4-FFF2-40B4-BE49-F238E27FC236}">
                <a16:creationId xmlns:a16="http://schemas.microsoft.com/office/drawing/2014/main" id="{5ADD271F-4BBE-4869-AE0E-738E85F8A8EB}"/>
              </a:ext>
            </a:extLst>
          </p:cNvPr>
          <p:cNvSpPr>
            <a:spLocks noGrp="1"/>
          </p:cNvSpPr>
          <p:nvPr>
            <p:ph type="sldNum" sz="quarter" idx="12"/>
          </p:nvPr>
        </p:nvSpPr>
        <p:spPr/>
        <p:txBody>
          <a:bodyPr/>
          <a:lstStyle/>
          <a:p>
            <a:fld id="{2D3B59E9-E01E-4C1E-87C1-8F08B3BE2677}" type="slidenum">
              <a:rPr lang="en-US" smtClean="0"/>
              <a:t>5</a:t>
            </a:fld>
            <a:endParaRPr lang="en-US"/>
          </a:p>
        </p:txBody>
      </p:sp>
    </p:spTree>
    <p:extLst>
      <p:ext uri="{BB962C8B-B14F-4D97-AF65-F5344CB8AC3E}">
        <p14:creationId xmlns:p14="http://schemas.microsoft.com/office/powerpoint/2010/main" val="636626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63496-9CDE-4042-BE65-1358BE1F42B5}"/>
              </a:ext>
            </a:extLst>
          </p:cNvPr>
          <p:cNvSpPr>
            <a:spLocks noGrp="1"/>
          </p:cNvSpPr>
          <p:nvPr>
            <p:ph type="title"/>
          </p:nvPr>
        </p:nvSpPr>
        <p:spPr/>
        <p:txBody>
          <a:bodyPr/>
          <a:lstStyle/>
          <a:p>
            <a:r>
              <a:rPr lang="en-US"/>
              <a:t>Resource Materials and Zoom</a:t>
            </a:r>
            <a:br>
              <a:rPr lang="en-US"/>
            </a:br>
            <a:endParaRPr lang="en-US"/>
          </a:p>
        </p:txBody>
      </p:sp>
      <p:sp>
        <p:nvSpPr>
          <p:cNvPr id="3" name="Content Placeholder 2">
            <a:extLst>
              <a:ext uri="{FF2B5EF4-FFF2-40B4-BE49-F238E27FC236}">
                <a16:creationId xmlns:a16="http://schemas.microsoft.com/office/drawing/2014/main" id="{14E79AED-F20F-4B7D-A28B-2516DB49D52C}"/>
              </a:ext>
            </a:extLst>
          </p:cNvPr>
          <p:cNvSpPr>
            <a:spLocks noGrp="1"/>
          </p:cNvSpPr>
          <p:nvPr>
            <p:ph idx="1"/>
          </p:nvPr>
        </p:nvSpPr>
        <p:spPr>
          <a:xfrm>
            <a:off x="535932" y="1473492"/>
            <a:ext cx="8596668" cy="4321050"/>
          </a:xfrm>
        </p:spPr>
        <p:txBody>
          <a:bodyPr vert="horz" lIns="91440" tIns="45720" rIns="91440" bIns="45720" rtlCol="0" anchor="t">
            <a:normAutofit/>
          </a:bodyPr>
          <a:lstStyle/>
          <a:p>
            <a:r>
              <a:rPr lang="en-US" sz="2400" dirty="0">
                <a:latin typeface="Arial"/>
                <a:cs typeface="Arial"/>
              </a:rPr>
              <a:t>All session materials available at </a:t>
            </a:r>
            <a:r>
              <a:rPr lang="en-US" sz="2400" dirty="0">
                <a:latin typeface="Arial"/>
                <a:cs typeface="Arial"/>
                <a:hlinkClick r:id="rId3"/>
              </a:rPr>
              <a:t>https://www.hdilearning.org/project-scope-echo-series/</a:t>
            </a:r>
            <a:endParaRPr lang="en-US" sz="2400" dirty="0">
              <a:latin typeface="Arial"/>
              <a:cs typeface="Arial"/>
            </a:endParaRPr>
          </a:p>
          <a:p>
            <a:r>
              <a:rPr lang="en-US" sz="2400" dirty="0">
                <a:solidFill>
                  <a:schemeClr val="tx1"/>
                </a:solidFill>
                <a:latin typeface="Arial"/>
                <a:cs typeface="Arial"/>
              </a:rPr>
              <a:t>Please contact </a:t>
            </a:r>
            <a:r>
              <a:rPr lang="en-US" sz="2400" b="1" dirty="0">
                <a:solidFill>
                  <a:schemeClr val="tx1"/>
                </a:solidFill>
                <a:latin typeface="Arial"/>
                <a:cs typeface="Arial"/>
              </a:rPr>
              <a:t>brandon.cannada@uky.edu </a:t>
            </a:r>
            <a:r>
              <a:rPr lang="en-US" sz="2400" dirty="0">
                <a:solidFill>
                  <a:schemeClr val="tx1"/>
                </a:solidFill>
                <a:latin typeface="Arial"/>
                <a:cs typeface="Arial"/>
              </a:rPr>
              <a:t>if you need assistance with technology</a:t>
            </a:r>
          </a:p>
          <a:p>
            <a:r>
              <a:rPr lang="en-US" sz="2400" dirty="0">
                <a:latin typeface="Arial"/>
                <a:cs typeface="Arial"/>
              </a:rPr>
              <a:t>Rejoin zoom anytime bounced off at </a:t>
            </a:r>
            <a:r>
              <a:rPr lang="en-US" sz="2400" u="sng" dirty="0">
                <a:hlinkClick r:id="rId4"/>
              </a:rPr>
              <a:t>https://uky.zoom.us/j/95713159978</a:t>
            </a:r>
            <a:endParaRPr lang="en-US" sz="2400" u="sng" dirty="0"/>
          </a:p>
          <a:p>
            <a:r>
              <a:rPr lang="en-US" sz="2400" dirty="0">
                <a:latin typeface="Arial"/>
                <a:cs typeface="Arial"/>
              </a:rPr>
              <a:t>Please be patient as Brandon reassigns you to groups</a:t>
            </a:r>
          </a:p>
          <a:p>
            <a:endParaRPr lang="en-US" sz="2400" dirty="0">
              <a:solidFill>
                <a:schemeClr val="tx1"/>
              </a:solidFill>
              <a:latin typeface="Arial"/>
              <a:cs typeface="Arial"/>
            </a:endParaRPr>
          </a:p>
          <a:p>
            <a:endParaRPr lang="en-US" dirty="0"/>
          </a:p>
          <a:p>
            <a:endParaRPr lang="en-US" dirty="0"/>
          </a:p>
        </p:txBody>
      </p:sp>
      <p:sp>
        <p:nvSpPr>
          <p:cNvPr id="5" name="Slide Number Placeholder 4">
            <a:extLst>
              <a:ext uri="{FF2B5EF4-FFF2-40B4-BE49-F238E27FC236}">
                <a16:creationId xmlns:a16="http://schemas.microsoft.com/office/drawing/2014/main" id="{FCF38742-3B66-41FB-89F4-50CE54B2B345}"/>
              </a:ext>
            </a:extLst>
          </p:cNvPr>
          <p:cNvSpPr>
            <a:spLocks noGrp="1"/>
          </p:cNvSpPr>
          <p:nvPr>
            <p:ph type="sldNum" sz="quarter" idx="12"/>
          </p:nvPr>
        </p:nvSpPr>
        <p:spPr/>
        <p:txBody>
          <a:bodyPr/>
          <a:lstStyle/>
          <a:p>
            <a:fld id="{2D3B59E9-E01E-4C1E-87C1-8F08B3BE2677}" type="slidenum">
              <a:rPr lang="en-US" smtClean="0"/>
              <a:t>6</a:t>
            </a:fld>
            <a:endParaRPr lang="en-US"/>
          </a:p>
        </p:txBody>
      </p:sp>
    </p:spTree>
    <p:extLst>
      <p:ext uri="{BB962C8B-B14F-4D97-AF65-F5344CB8AC3E}">
        <p14:creationId xmlns:p14="http://schemas.microsoft.com/office/powerpoint/2010/main" val="826391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B1CB5-37AA-406A-942F-2B4ED198D684}"/>
              </a:ext>
            </a:extLst>
          </p:cNvPr>
          <p:cNvSpPr>
            <a:spLocks noGrp="1"/>
          </p:cNvSpPr>
          <p:nvPr>
            <p:ph type="title"/>
          </p:nvPr>
        </p:nvSpPr>
        <p:spPr/>
        <p:txBody>
          <a:bodyPr/>
          <a:lstStyle/>
          <a:p>
            <a:r>
              <a:rPr lang="en-US" dirty="0"/>
              <a:t>Monitoring Child Development</a:t>
            </a:r>
          </a:p>
        </p:txBody>
      </p:sp>
      <p:sp>
        <p:nvSpPr>
          <p:cNvPr id="3" name="Content Placeholder 2">
            <a:extLst>
              <a:ext uri="{FF2B5EF4-FFF2-40B4-BE49-F238E27FC236}">
                <a16:creationId xmlns:a16="http://schemas.microsoft.com/office/drawing/2014/main" id="{A3A26579-A39F-4DEF-A826-87172C61810B}"/>
              </a:ext>
            </a:extLst>
          </p:cNvPr>
          <p:cNvSpPr>
            <a:spLocks noGrp="1"/>
          </p:cNvSpPr>
          <p:nvPr>
            <p:ph idx="1"/>
          </p:nvPr>
        </p:nvSpPr>
        <p:spPr/>
        <p:txBody>
          <a:bodyPr vert="horz" lIns="91440" tIns="45720" rIns="91440" bIns="45720" rtlCol="0" anchor="t">
            <a:normAutofit/>
          </a:bodyPr>
          <a:lstStyle/>
          <a:p>
            <a:r>
              <a:rPr lang="en-US" sz="2400" dirty="0"/>
              <a:t>Dr. Jennifer Grisham, Interdisciplinary Early Childhood Education, UK</a:t>
            </a:r>
          </a:p>
        </p:txBody>
      </p:sp>
      <p:sp>
        <p:nvSpPr>
          <p:cNvPr id="4" name="Slide Number Placeholder 3">
            <a:extLst>
              <a:ext uri="{FF2B5EF4-FFF2-40B4-BE49-F238E27FC236}">
                <a16:creationId xmlns:a16="http://schemas.microsoft.com/office/drawing/2014/main" id="{01D95F6C-2016-4D01-82A3-39AA3D26C83E}"/>
              </a:ext>
            </a:extLst>
          </p:cNvPr>
          <p:cNvSpPr>
            <a:spLocks noGrp="1"/>
          </p:cNvSpPr>
          <p:nvPr>
            <p:ph type="sldNum" sz="quarter" idx="12"/>
          </p:nvPr>
        </p:nvSpPr>
        <p:spPr/>
        <p:txBody>
          <a:bodyPr/>
          <a:lstStyle/>
          <a:p>
            <a:fld id="{2D3B59E9-E01E-4C1E-87C1-8F08B3BE2677}" type="slidenum">
              <a:rPr lang="en-US" smtClean="0"/>
              <a:t>7</a:t>
            </a:fld>
            <a:endParaRPr lang="en-US"/>
          </a:p>
        </p:txBody>
      </p:sp>
    </p:spTree>
    <p:extLst>
      <p:ext uri="{BB962C8B-B14F-4D97-AF65-F5344CB8AC3E}">
        <p14:creationId xmlns:p14="http://schemas.microsoft.com/office/powerpoint/2010/main" val="448882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0242"/>
            <a:ext cx="12192000" cy="400266"/>
          </a:xfrm>
          <a:prstGeom prst="rect">
            <a:avLst/>
          </a:prstGeom>
        </p:spPr>
      </p:pic>
      <p:sp>
        <p:nvSpPr>
          <p:cNvPr id="2" name="Title 1"/>
          <p:cNvSpPr>
            <a:spLocks noGrp="1"/>
          </p:cNvSpPr>
          <p:nvPr>
            <p:ph type="ctrTitle"/>
          </p:nvPr>
        </p:nvSpPr>
        <p:spPr/>
        <p:txBody>
          <a:bodyPr/>
          <a:lstStyle/>
          <a:p>
            <a:r>
              <a:rPr lang="en-US" dirty="0"/>
              <a:t>Team KY SCOPE       </a:t>
            </a:r>
            <a:br>
              <a:rPr lang="en-US" dirty="0"/>
            </a:br>
            <a:r>
              <a:rPr lang="en-US" dirty="0"/>
              <a:t>Case Study Presentation</a:t>
            </a:r>
          </a:p>
        </p:txBody>
      </p:sp>
      <p:sp>
        <p:nvSpPr>
          <p:cNvPr id="3" name="Subtitle 2"/>
          <p:cNvSpPr>
            <a:spLocks noGrp="1"/>
          </p:cNvSpPr>
          <p:nvPr>
            <p:ph type="subTitle" idx="1"/>
          </p:nvPr>
        </p:nvSpPr>
        <p:spPr/>
        <p:txBody>
          <a:bodyPr>
            <a:normAutofit/>
          </a:bodyPr>
          <a:lstStyle/>
          <a:p>
            <a:pPr algn="ctr"/>
            <a:r>
              <a:rPr lang="en-US" b="1" dirty="0">
                <a:solidFill>
                  <a:schemeClr val="tx1"/>
                </a:solidFill>
              </a:rPr>
              <a:t>Jason Joy, PATHways, MS, LMFT</a:t>
            </a:r>
          </a:p>
        </p:txBody>
      </p:sp>
      <p:sp>
        <p:nvSpPr>
          <p:cNvPr id="7" name="Slide Number Placeholder 6">
            <a:extLst>
              <a:ext uri="{FF2B5EF4-FFF2-40B4-BE49-F238E27FC236}">
                <a16:creationId xmlns:a16="http://schemas.microsoft.com/office/drawing/2014/main" id="{779D5B92-ED29-4F76-8D8D-D79E30E0EDCB}"/>
              </a:ext>
            </a:extLst>
          </p:cNvPr>
          <p:cNvSpPr>
            <a:spLocks noGrp="1"/>
          </p:cNvSpPr>
          <p:nvPr>
            <p:ph type="sldNum" sz="quarter" idx="12"/>
          </p:nvPr>
        </p:nvSpPr>
        <p:spPr/>
        <p:txBody>
          <a:bodyPr/>
          <a:lstStyle/>
          <a:p>
            <a:fld id="{FEA5FFD0-0682-4E46-BD81-E7535D0AA880}" type="slidenum">
              <a:rPr lang="en-US" smtClean="0"/>
              <a:t>8</a:t>
            </a:fld>
            <a:endParaRPr lang="en-US"/>
          </a:p>
        </p:txBody>
      </p:sp>
    </p:spTree>
    <p:extLst>
      <p:ext uri="{BB962C8B-B14F-4D97-AF65-F5344CB8AC3E}">
        <p14:creationId xmlns:p14="http://schemas.microsoft.com/office/powerpoint/2010/main" val="3300400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242"/>
            <a:ext cx="12192000" cy="400266"/>
          </a:xfrm>
          <a:prstGeom prst="rect">
            <a:avLst/>
          </a:prstGeom>
        </p:spPr>
      </p:pic>
      <p:sp>
        <p:nvSpPr>
          <p:cNvPr id="2" name="Title 1"/>
          <p:cNvSpPr>
            <a:spLocks noGrp="1"/>
          </p:cNvSpPr>
          <p:nvPr>
            <p:ph type="title"/>
          </p:nvPr>
        </p:nvSpPr>
        <p:spPr>
          <a:xfrm>
            <a:off x="838200" y="365126"/>
            <a:ext cx="10515600" cy="1156104"/>
          </a:xfrm>
        </p:spPr>
        <p:txBody>
          <a:bodyPr/>
          <a:lstStyle/>
          <a:p>
            <a:pPr algn="ctr"/>
            <a:r>
              <a:rPr lang="en-US" dirty="0"/>
              <a:t>Background on Case</a:t>
            </a:r>
          </a:p>
        </p:txBody>
      </p:sp>
      <p:sp>
        <p:nvSpPr>
          <p:cNvPr id="3" name="Subtitle 2"/>
          <p:cNvSpPr>
            <a:spLocks noGrp="1"/>
          </p:cNvSpPr>
          <p:nvPr>
            <p:ph idx="1"/>
          </p:nvPr>
        </p:nvSpPr>
        <p:spPr>
          <a:xfrm>
            <a:off x="384002" y="1521230"/>
            <a:ext cx="8906164" cy="3910519"/>
          </a:xfrm>
        </p:spPr>
        <p:txBody>
          <a:bodyPr vert="horz" lIns="91440" tIns="45720" rIns="91440" bIns="45720" rtlCol="0" anchor="t">
            <a:normAutofit/>
          </a:bodyPr>
          <a:lstStyle/>
          <a:p>
            <a:r>
              <a:rPr lang="en-US" dirty="0"/>
              <a:t>30 year old pregnant female; currently in </a:t>
            </a:r>
            <a:r>
              <a:rPr lang="en-US" dirty="0" err="1"/>
              <a:t>PATHWays</a:t>
            </a:r>
            <a:r>
              <a:rPr lang="en-US" dirty="0"/>
              <a:t> care for obstetrics, substance abuse treatment, medically assisted treatment for opioid use disorder</a:t>
            </a:r>
          </a:p>
          <a:p>
            <a:r>
              <a:rPr lang="en-US" dirty="0"/>
              <a:t>Mom attends weekly sessions; has tested positive for illicit stimulants; denies intentional use of drugs but is around others who do</a:t>
            </a:r>
          </a:p>
          <a:p>
            <a:r>
              <a:rPr lang="en-US" dirty="0"/>
              <a:t>1- and 4-year-old sons in kinship care due to mom’s return to using 6 months after 1-year-old was born</a:t>
            </a:r>
            <a:endParaRPr lang="en-US" dirty="0">
              <a:cs typeface="Calibri"/>
            </a:endParaRPr>
          </a:p>
          <a:p>
            <a:endParaRPr lang="en-US" dirty="0">
              <a:cs typeface="Calibri"/>
            </a:endParaRPr>
          </a:p>
        </p:txBody>
      </p:sp>
      <p:sp>
        <p:nvSpPr>
          <p:cNvPr id="7" name="Slide Number Placeholder 6">
            <a:extLst>
              <a:ext uri="{FF2B5EF4-FFF2-40B4-BE49-F238E27FC236}">
                <a16:creationId xmlns:a16="http://schemas.microsoft.com/office/drawing/2014/main" id="{0C495646-24B3-468A-A6FE-573B6BDBA663}"/>
              </a:ext>
            </a:extLst>
          </p:cNvPr>
          <p:cNvSpPr>
            <a:spLocks noGrp="1"/>
          </p:cNvSpPr>
          <p:nvPr>
            <p:ph type="sldNum" sz="quarter" idx="12"/>
          </p:nvPr>
        </p:nvSpPr>
        <p:spPr/>
        <p:txBody>
          <a:bodyPr/>
          <a:lstStyle/>
          <a:p>
            <a:fld id="{FEA5FFD0-0682-4E46-BD81-E7535D0AA880}" type="slidenum">
              <a:rPr lang="en-US" smtClean="0"/>
              <a:t>9</a:t>
            </a:fld>
            <a:endParaRPr lang="en-US" dirty="0"/>
          </a:p>
        </p:txBody>
      </p:sp>
    </p:spTree>
    <p:extLst>
      <p:ext uri="{BB962C8B-B14F-4D97-AF65-F5344CB8AC3E}">
        <p14:creationId xmlns:p14="http://schemas.microsoft.com/office/powerpoint/2010/main" val="98416108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67A8616F49C214EBF48B3B3A5040748" ma:contentTypeVersion="10" ma:contentTypeDescription="Create a new document." ma:contentTypeScope="" ma:versionID="0680a8219e37f74bfe1888e9586e08a5">
  <xsd:schema xmlns:xsd="http://www.w3.org/2001/XMLSchema" xmlns:xs="http://www.w3.org/2001/XMLSchema" xmlns:p="http://schemas.microsoft.com/office/2006/metadata/properties" xmlns:ns2="bac928cc-b4c5-4aa0-91c6-070a9d3f3412" xmlns:ns3="c1f88acd-0c25-41d2-ae93-87255261f4ff" targetNamespace="http://schemas.microsoft.com/office/2006/metadata/properties" ma:root="true" ma:fieldsID="442652a12627b726aa7e1ea23dfb6f70" ns2:_="" ns3:_="">
    <xsd:import namespace="bac928cc-b4c5-4aa0-91c6-070a9d3f3412"/>
    <xsd:import namespace="c1f88acd-0c25-41d2-ae93-87255261f4f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c928cc-b4c5-4aa0-91c6-070a9d3f34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f88acd-0c25-41d2-ae93-87255261f4f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6D6AEA-BF93-4A89-84C9-56263236F766}">
  <ds:schemaRefs>
    <ds:schemaRef ds:uri="c999920d-d9b2-4ca2-9d03-9b7a74afb6cb"/>
    <ds:schemaRef ds:uri="http://schemas.microsoft.com/office/2006/documentManagement/types"/>
    <ds:schemaRef ds:uri="http://purl.org/dc/dcmitype/"/>
    <ds:schemaRef ds:uri="887d7ccb-fdfb-4585-aeb1-e000dbea8520"/>
    <ds:schemaRef ds:uri="http://schemas.openxmlformats.org/package/2006/metadata/core-properties"/>
    <ds:schemaRef ds:uri="http://www.w3.org/XML/1998/namespace"/>
    <ds:schemaRef ds:uri="http://purl.org/dc/elements/1.1/"/>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0FE907FA-66B0-4587-A50D-AB89688F3AF9}">
  <ds:schemaRefs>
    <ds:schemaRef ds:uri="http://schemas.microsoft.com/sharepoint/v3/contenttype/forms"/>
  </ds:schemaRefs>
</ds:datastoreItem>
</file>

<file path=customXml/itemProps3.xml><?xml version="1.0" encoding="utf-8"?>
<ds:datastoreItem xmlns:ds="http://schemas.openxmlformats.org/officeDocument/2006/customXml" ds:itemID="{4D5C6A86-B2DC-4F5A-87FB-16CEC697DBA4}"/>
</file>

<file path=docProps/app.xml><?xml version="1.0" encoding="utf-8"?>
<Properties xmlns="http://schemas.openxmlformats.org/officeDocument/2006/extended-properties" xmlns:vt="http://schemas.openxmlformats.org/officeDocument/2006/docPropsVTypes">
  <Template>Facet</Template>
  <TotalTime>76</TotalTime>
  <Words>843</Words>
  <Application>Microsoft Office PowerPoint</Application>
  <PresentationFormat>Widescreen</PresentationFormat>
  <Paragraphs>134</Paragraphs>
  <Slides>14</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Trebuchet MS</vt:lpstr>
      <vt:lpstr>Wingdings 3</vt:lpstr>
      <vt:lpstr>Facet</vt:lpstr>
      <vt:lpstr>WELCOME</vt:lpstr>
      <vt:lpstr>Topics</vt:lpstr>
      <vt:lpstr> Today's Agenda (modified per feedback)  </vt:lpstr>
      <vt:lpstr>Facilitators and Regions</vt:lpstr>
      <vt:lpstr>Session Updates</vt:lpstr>
      <vt:lpstr>Resource Materials and Zoom </vt:lpstr>
      <vt:lpstr>Monitoring Child Development</vt:lpstr>
      <vt:lpstr>Team KY SCOPE        Case Study Presentation</vt:lpstr>
      <vt:lpstr>Background on Case</vt:lpstr>
      <vt:lpstr>Primary Areas of Concern</vt:lpstr>
      <vt:lpstr>Goals, Barriers, Strengths </vt:lpstr>
      <vt:lpstr>Breakout Discussion to ~ 3:10pm</vt:lpstr>
      <vt:lpstr>Evaluation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Gooden, Caroline J.</dc:creator>
  <cp:lastModifiedBy>Gooden, Caroline J.</cp:lastModifiedBy>
  <cp:revision>150</cp:revision>
  <dcterms:created xsi:type="dcterms:W3CDTF">2020-09-10T18:38:51Z</dcterms:created>
  <dcterms:modified xsi:type="dcterms:W3CDTF">2020-10-08T14:53:58Z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0x010100067A8616F49C214EBF48B3B3A5040748</vt:lpwstr>
  </property>
</Properties>
</file>