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7" r:id="rId5"/>
  </p:sldMasterIdLst>
  <p:notesMasterIdLst>
    <p:notesMasterId r:id="rId23"/>
  </p:notesMasterIdLst>
  <p:sldIdLst>
    <p:sldId id="257" r:id="rId6"/>
    <p:sldId id="274" r:id="rId7"/>
    <p:sldId id="335" r:id="rId8"/>
    <p:sldId id="333" r:id="rId9"/>
    <p:sldId id="336" r:id="rId10"/>
    <p:sldId id="362" r:id="rId11"/>
    <p:sldId id="268" r:id="rId12"/>
    <p:sldId id="332" r:id="rId13"/>
    <p:sldId id="357" r:id="rId14"/>
    <p:sldId id="364" r:id="rId15"/>
    <p:sldId id="365" r:id="rId16"/>
    <p:sldId id="366" r:id="rId17"/>
    <p:sldId id="367" r:id="rId18"/>
    <p:sldId id="368" r:id="rId19"/>
    <p:sldId id="361" r:id="rId20"/>
    <p:sldId id="346" r:id="rId21"/>
    <p:sldId id="33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FD9CA3-8848-4AEC-5A38-96A32B79D728}" v="2" dt="2020-09-04T16:14:03.898"/>
    <p1510:client id="{C11D0D19-29C7-498E-9B5B-B4CF499292B3}" v="5" dt="2020-09-04T16:16:13.337"/>
    <p1510:client id="{D6C5325E-0009-4BA7-880E-08B7F2F978DA}" v="15" dt="2020-09-04T12:27:59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42057-2DB2-4B58-B8C3-B54FCB5F55B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F22CA-6320-4B75-AE8D-9DF2842AD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533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Kathy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292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primary concern you have with this individual? Why is this behavior a concern? </a:t>
            </a:r>
          </a:p>
          <a:p>
            <a:r>
              <a:rPr lang="en-US" dirty="0"/>
              <a:t>(For example, frequent temper tantrums, continued drug use, noncompliance with medications, etc.) Include details if you are comfortable.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3028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Does the individual have a goal that has not yet been met? (For example, “Reduce tantrums during transition times from 5 times to 3 times</a:t>
            </a:r>
            <a:r>
              <a:rPr lang="en-US" baseline="0" dirty="0"/>
              <a:t> a week.” “Increase medication compliance in the next 3 months</a:t>
            </a:r>
            <a:r>
              <a:rPr lang="en-US" dirty="0"/>
              <a:t>.”)</a:t>
            </a:r>
          </a:p>
          <a:p>
            <a:r>
              <a:rPr lang="en-US" dirty="0"/>
              <a:t>Describe</a:t>
            </a:r>
            <a:r>
              <a:rPr lang="en-US" baseline="0" dirty="0"/>
              <a:t> the contributing factors that may have kept the individual from progressing.</a:t>
            </a:r>
            <a:endParaRPr lang="en-US" baseline="0" dirty="0">
              <a:cs typeface="Calibri"/>
            </a:endParaRPr>
          </a:p>
          <a:p>
            <a:r>
              <a:rPr lang="en-US" dirty="0"/>
              <a:t>What</a:t>
            </a:r>
            <a:r>
              <a:rPr lang="en-US" baseline="0" dirty="0"/>
              <a:t> are </a:t>
            </a:r>
            <a:r>
              <a:rPr lang="en-US" dirty="0"/>
              <a:t>family/child strengths?</a:t>
            </a:r>
            <a:endParaRPr lang="en-US" dirty="0">
              <a:cs typeface="Calibri" panose="020F0502020204030204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2878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Any additional information you wish to share. For example, are there approaches that you’ve already tried that did not work</a:t>
            </a:r>
            <a:r>
              <a:rPr lang="en-US" baseline="0" dirty="0"/>
              <a:t> as desired?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7417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Caroline- REMIND THEM TO WRITE DOWN THESE QUESTIONS or snap a picture of the questions with their phone.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54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Emily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Reminder: once you complete your evaluation you are eligible for a door prize.</a:t>
            </a:r>
          </a:p>
          <a:p>
            <a:r>
              <a:rPr lang="en-US" dirty="0">
                <a:cs typeface="Calibri"/>
              </a:rPr>
              <a:t>Congrats to Amy Adams who was our winner from last week.</a:t>
            </a:r>
          </a:p>
          <a:p>
            <a:r>
              <a:rPr lang="en-US" dirty="0">
                <a:cs typeface="Calibri"/>
              </a:rPr>
              <a:t>She won an educational toy generously courtesy of Lakeshore.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77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Kathy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34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Kathy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601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You will notice a full half hour for discussion in the breakouts.</a:t>
            </a:r>
          </a:p>
          <a:p>
            <a:r>
              <a:rPr lang="en-US" dirty="0">
                <a:cs typeface="Calibri"/>
              </a:rPr>
              <a:t>______ will bring us back together at the end as a full group to recap suggestions made during the smaller breakouts. 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034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Caroline</a:t>
            </a:r>
          </a:p>
          <a:p>
            <a:r>
              <a:rPr lang="en-US" dirty="0">
                <a:cs typeface="Calibri"/>
              </a:rPr>
              <a:t>We welcome some new cofacilitators today.</a:t>
            </a:r>
          </a:p>
          <a:p>
            <a:r>
              <a:rPr lang="en-US" dirty="0">
                <a:cs typeface="Calibri"/>
              </a:rPr>
              <a:t>Thank you for being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99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Brandon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24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Caroline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7944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Kathy introduces Dr. Leslie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305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your profession</a:t>
            </a:r>
            <a:r>
              <a:rPr lang="en-US" baseline="0" dirty="0"/>
              <a:t>/field? (Ex. Case manager, counselor, peer specialist, educator, etc.)</a:t>
            </a:r>
          </a:p>
          <a:p>
            <a:r>
              <a:rPr lang="en-US" baseline="0" dirty="0"/>
              <a:t>What is the setting? (Clinical, school-based (elementary, middle, high school</a:t>
            </a:r>
            <a:r>
              <a:rPr lang="en-US" dirty="0"/>
              <a:t>,</a:t>
            </a:r>
            <a:r>
              <a:rPr lang="en-US" baseline="0" dirty="0"/>
              <a:t> etc.)</a:t>
            </a:r>
            <a:endParaRPr lang="en-US" baseline="0" dirty="0">
              <a:cs typeface="Calibri"/>
            </a:endParaRPr>
          </a:p>
          <a:p>
            <a:r>
              <a:rPr lang="en-US" baseline="0" dirty="0"/>
              <a:t>What are two or three key background pieces about the individual </a:t>
            </a:r>
            <a:r>
              <a:rPr lang="en-US" dirty="0"/>
              <a:t>for whom you have questions</a:t>
            </a:r>
            <a:r>
              <a:rPr lang="en-US" baseline="0" dirty="0"/>
              <a:t>? (Age, behavior history, </a:t>
            </a:r>
            <a:r>
              <a:rPr lang="en-US" dirty="0"/>
              <a:t>intervention </a:t>
            </a:r>
            <a:r>
              <a:rPr lang="en-US" baseline="0" dirty="0"/>
              <a:t>history</a:t>
            </a:r>
            <a:r>
              <a:rPr lang="en-US" dirty="0"/>
              <a:t>,</a:t>
            </a:r>
            <a:r>
              <a:rPr lang="en-US" baseline="0" dirty="0"/>
              <a:t> </a:t>
            </a:r>
            <a:r>
              <a:rPr lang="en-US" dirty="0"/>
              <a:t>strengths)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16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3FC39-AC19-42A6-B096-C2CED43DBC02}" type="datetime1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1897" y="8696251"/>
            <a:ext cx="62976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‹#›</a:t>
            </a:fld>
            <a:endParaRPr lang="en-US"/>
          </a:p>
        </p:txBody>
      </p:sp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47" y="5448829"/>
            <a:ext cx="1080370" cy="1185066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A3BC03C-D553-4B17-BD9D-C71ED8FA103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453" y="5660556"/>
            <a:ext cx="1857375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A9686F2-240D-414E-B68E-63917E23A96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390331" y="5852050"/>
            <a:ext cx="3468925" cy="71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247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82A7E-3CC5-488D-88BE-C63D3232BBB6}" type="datetime1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6317-18AD-4560-A413-9AEAA8EF8352}" type="datetime1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8850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E8CF-CDD7-4983-BC9C-2CCDE4FC53E8}" type="datetime1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8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4DBE-B2F8-4130-9309-CEB1C022B28A}" type="datetime1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803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3F81-5C6D-4433-B064-E7A0B0B1967D}" type="datetime1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6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A7D4-2DA0-4550-990C-FA684B9438C3}" type="datetime1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85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9E898-F13B-42BD-8646-C316BF5092EB}" type="datetime1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38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D550-4A3B-4C23-A8A9-12794587CDEA}" type="datetime1">
              <a:rPr lang="en-US" smtClean="0"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143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97B5-2314-4B93-8B47-E909AC0727F7}" type="datetime1">
              <a:rPr lang="en-US" smtClean="0"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4650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64E44-FCE3-44D6-BA2F-A008677BA8AD}" type="datetime1">
              <a:rPr lang="en-US" smtClean="0"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97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DE2DC-2BED-426F-B29F-7FF7137F1825}" type="datetime1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47" y="5448829"/>
            <a:ext cx="1080370" cy="1185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158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29733-14F1-46DD-BD2B-EF1B3BCA5509}" type="datetime1">
              <a:rPr lang="en-US" smtClean="0"/>
              <a:t>9/4/2020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9555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0EA43-D786-4220-A761-499952220B17}" type="datetime1">
              <a:rPr lang="en-US" smtClean="0"/>
              <a:t>9/4/2020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3587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DD3C-BDE6-4186-8438-19A6DAB43338}" type="datetime1">
              <a:rPr lang="en-US" smtClean="0"/>
              <a:t>9/4/2020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7637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CD57B-AA98-49DE-8FDE-9E3CFD2F3EAA}" type="datetime1">
              <a:rPr lang="en-US" smtClean="0"/>
              <a:t>9/4/2020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2960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A96DD-F034-42C1-BBCD-38F5F92EC0AF}" type="datetime1">
              <a:rPr lang="en-US" smtClean="0"/>
              <a:t>9/4/2020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3704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972-31E4-4582-BC99-0B26D50D961F}" type="datetime1">
              <a:rPr lang="en-US" smtClean="0"/>
              <a:t>9/4/2020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2387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DED-D444-4031-B284-7DCCC6BA6331}" type="datetime1">
              <a:rPr lang="en-US" smtClean="0"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154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EB0A-5EC2-42A1-B0CB-578391880272}" type="datetime1">
              <a:rPr lang="en-US" smtClean="0"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56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3CBD-EF4B-435D-9154-AAABFD35669F}" type="datetime1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779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C135-59AE-4D48-94E9-BB22926E3310}" type="datetime1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6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C939-58F0-43C8-AC06-01CC41D1A6DC}" type="datetime1">
              <a:rPr lang="en-US" smtClean="0"/>
              <a:t>9/4/2020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57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C4E9-E962-4DE4-B374-8CC2640A9340}" type="datetime1">
              <a:rPr lang="en-US" smtClean="0"/>
              <a:t>9/4/2020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3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3552-4A89-4848-90A7-239E55139674}" type="datetime1">
              <a:rPr lang="en-US" smtClean="0"/>
              <a:t>9/4/2020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18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5456-E079-4D22-80D5-38AE9CDCAE53}" type="datetime1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02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F310-CD14-4D4A-8B7B-D27700AC5494}" type="datetime1">
              <a:rPr lang="en-US" smtClean="0"/>
              <a:t>9/4/2020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37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009D3-7CEE-4D1B-8E72-44F07387E112}" type="datetime1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D3B59E9-E01E-4C1E-87C1-8F08B3BE2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46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896CF-E689-4FAB-91AE-4FB9DFF90D42}" type="datetime1">
              <a:rPr lang="en-US" smtClean="0"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70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ine.hausman@uky.edu" TargetMode="External"/><Relationship Id="rId7" Type="http://schemas.openxmlformats.org/officeDocument/2006/relationships/image" Target="../media/image5.jpeg"/><Relationship Id="rId2" Type="http://schemas.openxmlformats.org/officeDocument/2006/relationships/hyperlink" Target="mailto:caroline.gooden@uky.edu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mailto:emily.moseley@uky.edu" TargetMode="External"/><Relationship Id="rId4" Type="http://schemas.openxmlformats.org/officeDocument/2006/relationships/hyperlink" Target="mailto:brandon.cannada@uky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dilearning.org/project-scope-echo-serie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dilearning.org/project-scope-echo-serie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815A7B4-532E-48C9-AC24-D78ACF333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1" name="Freeform 14">
              <a:extLst>
                <a:ext uri="{FF2B5EF4-FFF2-40B4-BE49-F238E27FC236}">
                  <a16:creationId xmlns:a16="http://schemas.microsoft.com/office/drawing/2014/main" id="{D40109F4-CE5C-45F4-856E-F3F69C9FD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BAA4DE-3D7B-460B-AE98-D9F9990C0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BF1ED3E-4F80-4AF6-A41B-44F53DDE61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C0B2D747-3E31-45C5-9A98-A9710A585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15FD4BA-3020-462D-8BE8-B3A65B8E4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A304284A-7318-4DD5-898C-2F6B23C77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9DF48E66-B635-4509-B115-E0987C014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E3B96D94-5F5A-4F4C-810C-917BF4D26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7F3782D6-BFF8-4389-9D39-A023ADAA9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CE162D4-FCAE-441B-B5E9-C91DE6212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9101" y="957090"/>
            <a:ext cx="4299666" cy="150836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6600"/>
              <a:t>WELCOME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0009" y="3015032"/>
            <a:ext cx="6325057" cy="220890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l">
              <a:lnSpc>
                <a:spcPct val="90000"/>
              </a:lnSpc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KY’s Project SCOPE:         </a:t>
            </a:r>
          </a:p>
          <a:p>
            <a:pPr algn="l">
              <a:lnSpc>
                <a:spcPct val="90000"/>
              </a:lnSpc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Children of the OPioid Epidemic</a:t>
            </a:r>
          </a:p>
          <a:p>
            <a:pPr algn="l">
              <a:lnSpc>
                <a:spcPct val="90000"/>
              </a:lnSpc>
            </a:pP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90000"/>
              </a:lnSpc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8 Addiction and Treatment</a:t>
            </a:r>
          </a:p>
          <a:p>
            <a:pPr algn="l">
              <a:lnSpc>
                <a:spcPct val="90000"/>
              </a:lnSpc>
            </a:pP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BAF15-BA36-485D-9694-757B8BC32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25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Team KY SCOPE</a:t>
            </a:r>
            <a:br>
              <a:rPr lang="en-US" dirty="0"/>
            </a:br>
            <a:r>
              <a:rPr lang="en-US" dirty="0"/>
              <a:t>Case Study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Tonya Jernigan, LCSW</a:t>
            </a:r>
          </a:p>
          <a:p>
            <a:r>
              <a:rPr lang="en-US" sz="1800" dirty="0"/>
              <a:t>University of Kentucky, Division of Pediatric Forensic Medicine</a:t>
            </a:r>
          </a:p>
          <a:p>
            <a:r>
              <a:rPr lang="en-US" sz="1800" dirty="0"/>
              <a:t>Jessica White, CADC</a:t>
            </a:r>
          </a:p>
          <a:p>
            <a:r>
              <a:rPr lang="en-US" sz="1800" dirty="0"/>
              <a:t>Chrysalis House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ECDFBC-1669-4FF0-8D05-02CE45C77C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035" y="4738391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67F214B-030C-435D-BC33-38BA60F287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6931" y="5170084"/>
            <a:ext cx="3420152" cy="69500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9D5B92-ED29-4F76-8D8D-D79E30E0E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AF2DBB4E-3682-496A-A92A-AF0DCC5267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0518" y="5059985"/>
            <a:ext cx="4905935" cy="772149"/>
          </a:xfrm>
          <a:prstGeom prst="rect">
            <a:avLst/>
          </a:prstGeom>
        </p:spPr>
      </p:pic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D517614A-DAD2-49EA-AB58-CAFC7E3AEC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72900" y="5058257"/>
            <a:ext cx="1636059" cy="1005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400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pPr algn="ctr"/>
            <a:r>
              <a:rPr lang="en-US" dirty="0"/>
              <a:t>Background on Case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588407"/>
            <a:ext cx="10515600" cy="391051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Calibri"/>
              </a:rPr>
              <a:t>“Heidi,” 35 year old single Caucasian female who currently resides in long term residential substance use disorder treatment (entered treatment on 8/20/20). </a:t>
            </a:r>
          </a:p>
          <a:p>
            <a:r>
              <a:rPr lang="en-US" dirty="0">
                <a:cs typeface="Calibri"/>
              </a:rPr>
              <a:t>Heidi has been diagnosed with Opioid Use Disorder, Severe. Heidi’s primary substance used is Heroin and she has been using since she was 23 years old; last use on 8/20/20, ½ gram (method IV). Historically, Heidi used 2 grams of heroin via IV daily. </a:t>
            </a:r>
          </a:p>
          <a:p>
            <a:r>
              <a:rPr lang="en-US" dirty="0">
                <a:cs typeface="Calibri"/>
              </a:rPr>
              <a:t>Heidi delivered a baby boy at 7 months in early May. She had no prenatal care and used daily throughout pregnancy. Baby weighed 3lbs 4oz at birth and is currently in out of home care. 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546DC0-94BA-48BA-A5F0-016E01790A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129" y="5123636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C93950B-67B7-49B6-A619-C2849B5857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63736" y="5611171"/>
            <a:ext cx="3420152" cy="69500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95646-24B3-468A-A6FE-573B6BDBA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597E5AF6-397C-4881-897C-5BECA08195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89312" y="5440984"/>
            <a:ext cx="4905935" cy="772149"/>
          </a:xfrm>
          <a:prstGeom prst="rect">
            <a:avLst/>
          </a:prstGeom>
        </p:spPr>
      </p:pic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4E95ABFE-C230-4DDD-8141-FCF220B5A1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05665" y="5439258"/>
            <a:ext cx="1826559" cy="110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623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pPr algn="ctr"/>
            <a:r>
              <a:rPr lang="en-US" dirty="0"/>
              <a:t>Primary Area of Concern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588407"/>
            <a:ext cx="10515600" cy="391051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Heidi has limited recovery from her primary substance of use outside of a controlled environment (jail and or treatment). She also experiences symptoms of PTSD and anxiety. </a:t>
            </a:r>
          </a:p>
          <a:p>
            <a:pPr marL="0" indent="0">
              <a:buNone/>
            </a:pPr>
            <a:r>
              <a:rPr lang="en-US" dirty="0"/>
              <a:t>She is currently taking methadone, which she describes as helpful with her cravings, but she is still experiencing significant triggers and thoughts of use. </a:t>
            </a:r>
          </a:p>
          <a:p>
            <a:pPr marL="0" indent="0">
              <a:buNone/>
            </a:pPr>
            <a:r>
              <a:rPr lang="en-US" dirty="0"/>
              <a:t>Heidi will need significant assistance in bonding with her baby and completing objectives of a rigorous case plan with DCBS.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AF8A84-A843-4F53-B9A6-84211D2E37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5078380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A3BDD87-2FA9-4228-83D3-F78B87B6C5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67424" y="5442838"/>
            <a:ext cx="3420152" cy="69500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581CEA-9EB4-431F-8765-F4A83B6AB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0F1B5CC6-15CD-4D60-8D71-7E93894A34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68606" y="5295307"/>
            <a:ext cx="4905935" cy="772149"/>
          </a:xfrm>
          <a:prstGeom prst="rect">
            <a:avLst/>
          </a:prstGeom>
        </p:spPr>
      </p:pic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A5E9A1F3-AA99-440D-9AD1-053D51C44C1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06518" y="5349611"/>
            <a:ext cx="1759324" cy="1050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653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pPr algn="ctr"/>
            <a:r>
              <a:rPr lang="en-US" dirty="0"/>
              <a:t>Goals, Barriers, Strengths  for this Case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521231"/>
            <a:ext cx="10515600" cy="397769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Goals:</a:t>
            </a:r>
          </a:p>
          <a:p>
            <a:pPr lvl="1"/>
            <a:r>
              <a:rPr lang="en-US" dirty="0"/>
              <a:t> “stay sober and deal with criminal thinking”</a:t>
            </a:r>
          </a:p>
          <a:p>
            <a:pPr lvl="1"/>
            <a:r>
              <a:rPr lang="en-US" dirty="0"/>
              <a:t> “regain custody of my baby”</a:t>
            </a:r>
          </a:p>
          <a:p>
            <a:r>
              <a:rPr lang="en-US" dirty="0"/>
              <a:t>Barriers: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cs typeface="Calibri"/>
              </a:rPr>
              <a:t>Limited social support</a:t>
            </a:r>
          </a:p>
          <a:p>
            <a:pPr lvl="1"/>
            <a:r>
              <a:rPr lang="en-US" dirty="0">
                <a:cs typeface="Calibri"/>
              </a:rPr>
              <a:t>No visits with infant since 8/20/20 </a:t>
            </a:r>
          </a:p>
          <a:p>
            <a:pPr lvl="1"/>
            <a:r>
              <a:rPr lang="en-US" dirty="0">
                <a:cs typeface="Calibri"/>
              </a:rPr>
              <a:t>Significant period of heavy use prior to entering treatment </a:t>
            </a:r>
          </a:p>
          <a:p>
            <a:r>
              <a:rPr lang="en-US" dirty="0">
                <a:cs typeface="Calibri"/>
              </a:rPr>
              <a:t>Strengths: </a:t>
            </a:r>
            <a:endParaRPr lang="en-US" dirty="0"/>
          </a:p>
          <a:p>
            <a:pPr lvl="1"/>
            <a:r>
              <a:rPr lang="en-US" dirty="0"/>
              <a:t> Expresses strong desire for recovery and can verbalize benefits of recovery for self</a:t>
            </a:r>
          </a:p>
          <a:p>
            <a:pPr lvl="1"/>
            <a:r>
              <a:rPr lang="en-US" dirty="0"/>
              <a:t>Wants to parent her child</a:t>
            </a:r>
          </a:p>
          <a:p>
            <a:pPr lvl="1"/>
            <a:r>
              <a:rPr lang="en-US" dirty="0"/>
              <a:t> Has benefit of START team support through DCBS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38CF8A-691C-4E13-87AE-7A379D85DD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49" y="5310147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D87EE3-F48D-4F5E-9DCB-C1049CCFD0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74446" y="5551341"/>
            <a:ext cx="3420152" cy="69500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25B299-569E-457C-9229-3F5C2DEDA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6776" y="6255497"/>
            <a:ext cx="2743200" cy="365125"/>
          </a:xfrm>
        </p:spPr>
        <p:txBody>
          <a:bodyPr/>
          <a:lstStyle/>
          <a:p>
            <a:fld id="{FEA5FFD0-0682-4E46-BD81-E7535D0AA880}" type="slidenum">
              <a:rPr lang="en-US" smtClean="0"/>
              <a:t>13</a:t>
            </a:fld>
            <a:endParaRPr lang="en-US" dirty="0"/>
          </a:p>
        </p:txBody>
      </p:sp>
      <p:pic>
        <p:nvPicPr>
          <p:cNvPr id="5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AF6477C4-2293-4426-A4CF-C4A80F1F55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0518" y="5553044"/>
            <a:ext cx="4905935" cy="772149"/>
          </a:xfrm>
          <a:prstGeom prst="rect">
            <a:avLst/>
          </a:prstGeom>
        </p:spPr>
      </p:pic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334C64AA-49AE-4175-BF18-52DA9F9ECAC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05665" y="5439258"/>
            <a:ext cx="1826559" cy="110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165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pPr algn="ctr"/>
            <a:r>
              <a:rPr lang="en-US" dirty="0"/>
              <a:t>Additional Information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521231"/>
            <a:ext cx="10515600" cy="39776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Heidi is struggling to stay awake during groups thus far in treatment and has missed a weekend of programming. </a:t>
            </a:r>
          </a:p>
          <a:p>
            <a:r>
              <a:rPr lang="en-US" dirty="0"/>
              <a:t>Heidi is struggling significantly with missing her son and having someone else care for him.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AD6500-AC5C-488D-B2B4-935E619FE1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082" y="5184596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ED60D0F-B77B-4057-8152-E1E3536C2B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30760" y="5640988"/>
            <a:ext cx="3420152" cy="69500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8B50D2-C505-428A-A2E7-D4D60A239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14</a:t>
            </a:fld>
            <a:endParaRPr lang="en-US" dirty="0"/>
          </a:p>
        </p:txBody>
      </p:sp>
      <p:pic>
        <p:nvPicPr>
          <p:cNvPr id="5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C54563F1-EC8D-4A8D-9818-06DBB80FB8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9665" y="5497013"/>
            <a:ext cx="4905935" cy="772149"/>
          </a:xfrm>
          <a:prstGeom prst="rect">
            <a:avLst/>
          </a:prstGeom>
        </p:spPr>
      </p:pic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E11B4020-BC31-4551-981C-DEE9738787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05665" y="5439258"/>
            <a:ext cx="1826559" cy="110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31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CAE99-AFBF-4A40-ACA6-6E917F30D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02CF7-26AB-434B-95E4-4EB5DBE37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371" y="836902"/>
            <a:ext cx="9974955" cy="388077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fontAlgn="base">
              <a:buNone/>
            </a:pPr>
            <a:endParaRPr lang="en-US" sz="2400" dirty="0">
              <a:ea typeface="+mn-lt"/>
              <a:cs typeface="+mn-lt"/>
            </a:endParaRPr>
          </a:p>
          <a:p>
            <a:pPr>
              <a:buFont typeface="Wingdings 3"/>
              <a:buChar char=""/>
            </a:pPr>
            <a:r>
              <a:rPr lang="en-US" sz="2400" dirty="0">
                <a:ea typeface="+mn-lt"/>
                <a:cs typeface="+mn-lt"/>
              </a:rPr>
              <a:t>Identify primary concerns and goals</a:t>
            </a:r>
            <a:endParaRPr lang="en-US" dirty="0">
              <a:ea typeface="+mn-lt"/>
              <a:cs typeface="+mn-lt"/>
            </a:endParaRPr>
          </a:p>
          <a:p>
            <a:pPr>
              <a:buFont typeface="Wingdings 3"/>
              <a:buChar char=""/>
            </a:pPr>
            <a:r>
              <a:rPr lang="en-US" sz="2400" dirty="0">
                <a:ea typeface="+mn-lt"/>
                <a:cs typeface="+mn-lt"/>
              </a:rPr>
              <a:t>What are some family/child strengths?</a:t>
            </a:r>
            <a:endParaRPr lang="en-US" dirty="0"/>
          </a:p>
          <a:p>
            <a:pPr>
              <a:buFont typeface="Wingdings 3"/>
              <a:buChar char=""/>
            </a:pPr>
            <a:r>
              <a:rPr lang="en-US" sz="2400" dirty="0">
                <a:ea typeface="+mn-lt"/>
                <a:cs typeface="+mn-lt"/>
              </a:rPr>
              <a:t>Describe contributing factors that may have kept “Heidi” from progressing </a:t>
            </a:r>
            <a:endParaRPr lang="en-US" dirty="0"/>
          </a:p>
          <a:p>
            <a:pPr>
              <a:buFont typeface="Wingdings 3"/>
              <a:buChar char=""/>
            </a:pPr>
            <a:r>
              <a:rPr lang="en-US" sz="2400" dirty="0">
                <a:ea typeface="+mn-lt"/>
                <a:cs typeface="+mn-lt"/>
              </a:rPr>
              <a:t>What are some strategies suggested by your group?</a:t>
            </a:r>
            <a:endParaRPr lang="en-US" dirty="0"/>
          </a:p>
          <a:p>
            <a:pPr>
              <a:buFont typeface="Wingdings 3"/>
              <a:buChar char=""/>
            </a:pPr>
            <a:r>
              <a:rPr lang="en-US" sz="2400" dirty="0">
                <a:ea typeface="+mn-lt"/>
                <a:cs typeface="+mn-lt"/>
              </a:rPr>
              <a:t>Do you have any resources, websites, or documents to share with Project SCOPE colleagues?</a:t>
            </a:r>
            <a:endParaRPr lang="en-US" dirty="0"/>
          </a:p>
          <a:p>
            <a:pPr>
              <a:buFont typeface="Wingdings 3"/>
              <a:buChar char=""/>
            </a:pPr>
            <a:r>
              <a:rPr lang="en-US" sz="2400" dirty="0">
                <a:ea typeface="+mn-lt"/>
                <a:cs typeface="+mn-lt"/>
              </a:rPr>
              <a:t>Other comments/questions/suggestions?</a:t>
            </a:r>
            <a:endParaRPr lang="en-US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13090-8BF8-4869-9414-37E554D0D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 descr="A drawing of a face&#10;&#10;Description automatically generated">
            <a:extLst>
              <a:ext uri="{FF2B5EF4-FFF2-40B4-BE49-F238E27FC236}">
                <a16:creationId xmlns:a16="http://schemas.microsoft.com/office/drawing/2014/main" id="{828C099F-5B32-4882-86D9-6299A4491F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2161" y="5743575"/>
            <a:ext cx="1828800" cy="1114425"/>
          </a:xfrm>
          <a:prstGeom prst="rect">
            <a:avLst/>
          </a:prstGeom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2510D594-EC46-471D-A8B8-6C4D7A0511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0331" y="6041362"/>
            <a:ext cx="3468925" cy="71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697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FE508-0128-48F2-910B-7E125B858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22AB7-B89E-4A76-B6F3-C41E7094B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Pre-series survey; evaluations after each session and after series</a:t>
            </a:r>
          </a:p>
          <a:p>
            <a:r>
              <a:rPr lang="en-US" sz="2400" dirty="0"/>
              <a:t>Incentives: drawing after each session; book selection for participants who attend all sessions; certificate of attendance for sessions attended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0D3D7B-18DA-4AC6-B016-661531223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 descr="A drawing of a face&#10;&#10;Description automatically generated">
            <a:extLst>
              <a:ext uri="{FF2B5EF4-FFF2-40B4-BE49-F238E27FC236}">
                <a16:creationId xmlns:a16="http://schemas.microsoft.com/office/drawing/2014/main" id="{D0D17AA6-FE16-4132-BA2E-DB55C0CAC3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7064" y="5714338"/>
            <a:ext cx="1828800" cy="1114425"/>
          </a:xfrm>
          <a:prstGeom prst="rect">
            <a:avLst/>
          </a:pr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451D8F2F-5D71-4BEB-82C0-9987628241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0331" y="6041362"/>
            <a:ext cx="3468925" cy="71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35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832CF-8284-4AFF-ABDB-C3F65D0D7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DCC14-C6EB-4720-BA50-A5B33C17E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992" y="1378536"/>
            <a:ext cx="9900088" cy="388077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400" dirty="0"/>
              <a:t>Contact us with any questions:</a:t>
            </a:r>
          </a:p>
          <a:p>
            <a:r>
              <a:rPr lang="en-US" sz="2400" dirty="0"/>
              <a:t>Content and case presentations: </a:t>
            </a:r>
            <a:r>
              <a:rPr lang="en-US" sz="2400" dirty="0">
                <a:hlinkClick r:id="rId2"/>
              </a:rPr>
              <a:t>caroline.gooden@uky.edu</a:t>
            </a:r>
            <a:r>
              <a:rPr lang="en-US" sz="2400" dirty="0"/>
              <a:t>; </a:t>
            </a:r>
            <a:r>
              <a:rPr lang="en-US" sz="2400" dirty="0">
                <a:hlinkClick r:id="rId3"/>
              </a:rPr>
              <a:t>christine.hausman@uky.edu</a:t>
            </a:r>
            <a:endParaRPr lang="en-US" sz="2400" dirty="0"/>
          </a:p>
          <a:p>
            <a:r>
              <a:rPr lang="en-US" sz="2400" dirty="0"/>
              <a:t>Technology: </a:t>
            </a:r>
            <a:r>
              <a:rPr lang="en-US" sz="2400" dirty="0">
                <a:hlinkClick r:id="rId4"/>
              </a:rPr>
              <a:t>brandon.cannada@uky.edu</a:t>
            </a:r>
            <a:endParaRPr lang="en-US" sz="2400" dirty="0"/>
          </a:p>
          <a:p>
            <a:r>
              <a:rPr lang="en-US" sz="2400" dirty="0"/>
              <a:t>Evaluation and case presentations: </a:t>
            </a:r>
            <a:r>
              <a:rPr lang="en-US" sz="2400" dirty="0">
                <a:hlinkClick r:id="rId5"/>
              </a:rPr>
              <a:t>emily.moseley@uky.edu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See you next session, </a:t>
            </a:r>
            <a:r>
              <a:rPr lang="en-US" sz="2400" b="1" dirty="0"/>
              <a:t>September 22 at 2pm for NAS</a:t>
            </a:r>
            <a:endParaRPr lang="en-US" dirty="0"/>
          </a:p>
          <a:p>
            <a:pPr marL="0" indent="0">
              <a:buNone/>
            </a:pPr>
            <a:r>
              <a:rPr lang="en-US" sz="2400" b="1" dirty="0"/>
              <a:t>    Diana </a:t>
            </a:r>
            <a:r>
              <a:rPr lang="en-US" sz="2400" b="1" dirty="0" err="1"/>
              <a:t>Frankenburger</a:t>
            </a:r>
            <a:r>
              <a:rPr lang="en-US" sz="2400" b="1" dirty="0"/>
              <a:t>, </a:t>
            </a:r>
            <a:r>
              <a:rPr lang="en-US" sz="2400" b="1" dirty="0" err="1"/>
              <a:t>PATHways</a:t>
            </a:r>
            <a:endParaRPr lang="en-US" dirty="0" err="1"/>
          </a:p>
        </p:txBody>
      </p:sp>
      <p:pic>
        <p:nvPicPr>
          <p:cNvPr id="4" name="Picture 4" descr="A drawing of a face&#10;&#10;Description automatically generated">
            <a:extLst>
              <a:ext uri="{FF2B5EF4-FFF2-40B4-BE49-F238E27FC236}">
                <a16:creationId xmlns:a16="http://schemas.microsoft.com/office/drawing/2014/main" id="{C1F35FA5-C246-49E7-B4AF-90BC42FA534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45733" y="5743575"/>
            <a:ext cx="1828800" cy="1114425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99949DBA-9FC7-48BF-9716-6B3FDE532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922" y="6023456"/>
            <a:ext cx="3420540" cy="698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007F05-818A-4F99-88E1-A4C2744E1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36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A83FD-EBE7-4427-8FFE-ED23E0581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992" y="98258"/>
            <a:ext cx="8596668" cy="1320800"/>
          </a:xfrm>
        </p:spPr>
        <p:txBody>
          <a:bodyPr/>
          <a:lstStyle/>
          <a:p>
            <a:r>
              <a:rPr lang="en-US" dirty="0"/>
              <a:t>Team KY and Partners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0622D-45D9-47BE-BA89-AF3EB8D3F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249" y="761706"/>
            <a:ext cx="9857519" cy="455253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600" dirty="0">
                <a:latin typeface="Arial"/>
                <a:cs typeface="Arial"/>
              </a:rPr>
              <a:t>Welcome from your KY Project SCOPE team! Kathy Sheppard-Jones, Caroline Gooden, Christine Hausman, Brandon Cannada, Emily Moseley</a:t>
            </a:r>
          </a:p>
          <a:p>
            <a:r>
              <a:rPr lang="en-US" sz="1600" dirty="0">
                <a:latin typeface="Arial"/>
                <a:cs typeface="Arial"/>
              </a:rPr>
              <a:t>Thanks to our supportive partners! </a:t>
            </a:r>
          </a:p>
          <a:p>
            <a:pPr lvl="1"/>
            <a:r>
              <a:rPr lang="en-US" dirty="0">
                <a:latin typeface="Arial"/>
                <a:cs typeface="Arial"/>
              </a:rPr>
              <a:t>Beth Jordan, </a:t>
            </a:r>
            <a:r>
              <a:rPr lang="en-US" dirty="0" err="1">
                <a:latin typeface="Arial"/>
                <a:cs typeface="Arial"/>
              </a:rPr>
              <a:t>Vestena</a:t>
            </a:r>
            <a:r>
              <a:rPr lang="en-US" dirty="0">
                <a:latin typeface="Arial"/>
                <a:cs typeface="Arial"/>
              </a:rPr>
              <a:t> Robbins, Allen Brenzel, Miriam Silman, Koleen Slusher, Katie Marks, Brittany Barber, Maggie Schroeder, Michele Blevins, Phyllis Millspaugh, Patti Clark, Brittany Allen from the Department for Behavioral Health</a:t>
            </a:r>
          </a:p>
          <a:p>
            <a:pPr lvl="1"/>
            <a:r>
              <a:rPr lang="en-US" dirty="0">
                <a:latin typeface="Arial"/>
                <a:cs typeface="Arial"/>
              </a:rPr>
              <a:t>Kristen Martin, Cabinet for Health and Family Services</a:t>
            </a:r>
          </a:p>
          <a:p>
            <a:pPr lvl="1"/>
            <a:r>
              <a:rPr lang="en-US" dirty="0">
                <a:latin typeface="Arial"/>
                <a:cs typeface="Arial"/>
              </a:rPr>
              <a:t>Jason Joy, </a:t>
            </a:r>
            <a:r>
              <a:rPr lang="en-US" dirty="0" err="1">
                <a:latin typeface="Arial"/>
                <a:cs typeface="Arial"/>
              </a:rPr>
              <a:t>PATHways</a:t>
            </a:r>
            <a:r>
              <a:rPr lang="en-US" dirty="0">
                <a:latin typeface="Arial"/>
                <a:cs typeface="Arial"/>
              </a:rPr>
              <a:t> and Holly Dye, Beyond Birth</a:t>
            </a:r>
          </a:p>
          <a:p>
            <a:pPr lvl="1"/>
            <a:r>
              <a:rPr lang="en-US" dirty="0">
                <a:latin typeface="Arial"/>
                <a:cs typeface="Arial"/>
              </a:rPr>
              <a:t>Paula Goff from First Steps, Department for Public Health</a:t>
            </a:r>
          </a:p>
          <a:p>
            <a:pPr lvl="1"/>
            <a:r>
              <a:rPr lang="en-US" dirty="0">
                <a:latin typeface="Arial"/>
                <a:cs typeface="Arial"/>
              </a:rPr>
              <a:t>Jill </a:t>
            </a:r>
            <a:r>
              <a:rPr lang="en-US" dirty="0" err="1">
                <a:latin typeface="Arial"/>
                <a:cs typeface="Arial"/>
              </a:rPr>
              <a:t>Seyfred</a:t>
            </a:r>
            <a:r>
              <a:rPr lang="en-US" dirty="0">
                <a:latin typeface="Arial"/>
                <a:cs typeface="Arial"/>
              </a:rPr>
              <a:t>, Janna Estep-Jordan, Olivia Thompson from Prevent Child Abuse KY</a:t>
            </a:r>
          </a:p>
          <a:p>
            <a:pPr lvl="1"/>
            <a:r>
              <a:rPr lang="en-US" dirty="0">
                <a:latin typeface="Arial"/>
                <a:cs typeface="Arial"/>
              </a:rPr>
              <a:t>Jenny </a:t>
            </a:r>
            <a:r>
              <a:rPr lang="en-US" dirty="0" err="1">
                <a:latin typeface="Arial"/>
                <a:cs typeface="Arial"/>
              </a:rPr>
              <a:t>Wurzback</a:t>
            </a:r>
            <a:r>
              <a:rPr lang="en-US" dirty="0">
                <a:latin typeface="Arial"/>
                <a:cs typeface="Arial"/>
              </a:rPr>
              <a:t> from Easter Seals Cardinal Hill Preschool Programs</a:t>
            </a:r>
          </a:p>
          <a:p>
            <a:pPr lvl="1"/>
            <a:r>
              <a:rPr lang="en-US" dirty="0">
                <a:latin typeface="Arial"/>
                <a:cs typeface="Arial"/>
              </a:rPr>
              <a:t>Amy Neal and Juanita Webb, Governor’s Office of Early Childhood</a:t>
            </a:r>
          </a:p>
          <a:p>
            <a:r>
              <a:rPr lang="en-US" sz="1600" dirty="0">
                <a:latin typeface="Arial"/>
                <a:cs typeface="Arial"/>
              </a:rPr>
              <a:t>Project SCOPE ECHO administrative team </a:t>
            </a:r>
            <a:endParaRPr lang="en-US" dirty="0"/>
          </a:p>
        </p:txBody>
      </p:sp>
      <p:pic>
        <p:nvPicPr>
          <p:cNvPr id="4" name="Picture 4" descr="A drawing of a face&#10;&#10;Description automatically generated">
            <a:extLst>
              <a:ext uri="{FF2B5EF4-FFF2-40B4-BE49-F238E27FC236}">
                <a16:creationId xmlns:a16="http://schemas.microsoft.com/office/drawing/2014/main" id="{55A2F1A7-A497-4CDA-98C0-766983C18D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8884" y="5646833"/>
            <a:ext cx="1828800" cy="1114425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12FE643-1A51-42D2-837C-E11EB9794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729" y="5788394"/>
            <a:ext cx="3420540" cy="698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581F7D-A754-4D30-9C14-839CD1B2B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2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A83FD-EBE7-4427-8FFE-ED23E0581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Topics and Speakers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0622D-45D9-47BE-BA89-AF3EB8D3F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354" y="1333206"/>
            <a:ext cx="9757256" cy="4191588"/>
          </a:xfrm>
        </p:spPr>
        <p:txBody>
          <a:bodyPr vert="horz" lIns="91440" tIns="45720" rIns="91440" bIns="45720" rtlCol="0" anchor="t">
            <a:noAutofit/>
          </a:bodyPr>
          <a:lstStyle/>
          <a:p>
            <a:pPr fontAlgn="base"/>
            <a:r>
              <a:rPr lang="en-US" sz="1600" dirty="0"/>
              <a:t>Tuesday, September 8 (Addiction and Treatment, </a:t>
            </a:r>
            <a:r>
              <a:rPr lang="en-US" sz="1600" b="1" dirty="0"/>
              <a:t>Sharon Hesseltine and Maggie Schroeder</a:t>
            </a:r>
            <a:r>
              <a:rPr lang="en-US" sz="1600" dirty="0"/>
              <a:t>) </a:t>
            </a:r>
          </a:p>
          <a:p>
            <a:pPr fontAlgn="base"/>
            <a:r>
              <a:rPr lang="en-US" sz="1600" dirty="0"/>
              <a:t>Tuesday, September 22 (NAS, </a:t>
            </a:r>
            <a:r>
              <a:rPr lang="en-US" sz="1600" b="1" dirty="0"/>
              <a:t>Diana Frankenburger</a:t>
            </a:r>
            <a:r>
              <a:rPr lang="en-US" sz="1600" dirty="0"/>
              <a:t>) </a:t>
            </a:r>
          </a:p>
          <a:p>
            <a:pPr fontAlgn="base"/>
            <a:r>
              <a:rPr lang="en-US" sz="1600" dirty="0"/>
              <a:t>Tuesday, October 6 (Monitoring Child Development, </a:t>
            </a:r>
            <a:r>
              <a:rPr lang="en-US" sz="1600" b="1" dirty="0"/>
              <a:t>Dr. Jennifer Grisham</a:t>
            </a:r>
            <a:r>
              <a:rPr lang="en-US" sz="1600" dirty="0"/>
              <a:t>) </a:t>
            </a:r>
          </a:p>
          <a:p>
            <a:pPr fontAlgn="base"/>
            <a:r>
              <a:rPr lang="en-US" sz="1600" dirty="0"/>
              <a:t>Tuesday, October 20 (Having Difficult Conversations, </a:t>
            </a:r>
            <a:r>
              <a:rPr lang="en-US" sz="1600" b="1" dirty="0"/>
              <a:t>Jason Joy</a:t>
            </a:r>
            <a:r>
              <a:rPr lang="en-US" sz="1600" dirty="0"/>
              <a:t>) </a:t>
            </a:r>
          </a:p>
          <a:p>
            <a:pPr fontAlgn="base"/>
            <a:r>
              <a:rPr lang="en-US" sz="1600" dirty="0"/>
              <a:t>Tuesday, October 27 (Trauma-Informed Interventions for Families with Young Children, </a:t>
            </a:r>
            <a:r>
              <a:rPr lang="en-US" sz="1600" b="1" dirty="0"/>
              <a:t>Miriam Silman</a:t>
            </a:r>
            <a:r>
              <a:rPr lang="en-US" sz="1600" dirty="0"/>
              <a:t>) </a:t>
            </a:r>
          </a:p>
          <a:p>
            <a:pPr fontAlgn="base"/>
            <a:r>
              <a:rPr lang="en-US" sz="1600" dirty="0"/>
              <a:t>Tuesday, November 17 (The Role of Peers for Families in Recovery, </a:t>
            </a:r>
            <a:r>
              <a:rPr lang="en-US" sz="1600" b="1" dirty="0"/>
              <a:t>Sharon Hesseltine and Kim Hillard</a:t>
            </a:r>
            <a:r>
              <a:rPr lang="en-US" sz="1600" dirty="0"/>
              <a:t>) </a:t>
            </a:r>
          </a:p>
          <a:p>
            <a:pPr fontAlgn="base"/>
            <a:r>
              <a:rPr lang="en-US" sz="1600" dirty="0"/>
              <a:t>TIMES: 2PM – 3:30 PM EASTERN TIME EACH DATE</a:t>
            </a:r>
          </a:p>
          <a:p>
            <a:endParaRPr lang="en-US" sz="1600" dirty="0">
              <a:latin typeface="Arial"/>
              <a:cs typeface="Arial"/>
            </a:endParaRPr>
          </a:p>
          <a:p>
            <a:pPr lvl="1"/>
            <a:endParaRPr lang="en-US" dirty="0"/>
          </a:p>
        </p:txBody>
      </p:sp>
      <p:pic>
        <p:nvPicPr>
          <p:cNvPr id="4" name="Picture 4" descr="A drawing of a face&#10;&#10;Description automatically generated">
            <a:extLst>
              <a:ext uri="{FF2B5EF4-FFF2-40B4-BE49-F238E27FC236}">
                <a16:creationId xmlns:a16="http://schemas.microsoft.com/office/drawing/2014/main" id="{55A2F1A7-A497-4CDA-98C0-766983C18D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8884" y="5646833"/>
            <a:ext cx="1828800" cy="1114425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12FE643-1A51-42D2-837C-E11EB9794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729" y="5788394"/>
            <a:ext cx="3420540" cy="698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581F7D-A754-4D30-9C14-839CD1B2B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00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C6F75-E445-4349-9996-2E69CB70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956860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 Today's Agenda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B293F-86CB-46BC-94A3-C8602B6BB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7641"/>
            <a:ext cx="9671632" cy="47652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ea typeface="+mn-lt"/>
                <a:cs typeface="+mn-lt"/>
              </a:rPr>
              <a:t>2:00-2:05 pm Procedures</a:t>
            </a:r>
          </a:p>
          <a:p>
            <a:r>
              <a:rPr lang="en-US" sz="2400" dirty="0">
                <a:ea typeface="+mn-lt"/>
                <a:cs typeface="+mn-lt"/>
              </a:rPr>
              <a:t>2:05-2:35 pm Addiction and Treatment (Sharon and Maggie)</a:t>
            </a:r>
          </a:p>
          <a:p>
            <a:r>
              <a:rPr lang="en-US" sz="2400" dirty="0">
                <a:ea typeface="+mn-lt"/>
                <a:cs typeface="+mn-lt"/>
              </a:rPr>
              <a:t>2:35-2:40 pm Case Presentation (Tonya and Jessica)</a:t>
            </a:r>
          </a:p>
          <a:p>
            <a:r>
              <a:rPr lang="en-US" sz="2400" dirty="0">
                <a:ea typeface="+mn-lt"/>
                <a:cs typeface="+mn-lt"/>
              </a:rPr>
              <a:t>2:40-3:10 pm Breakout sessions</a:t>
            </a:r>
          </a:p>
          <a:p>
            <a:r>
              <a:rPr lang="en-US" sz="2400" dirty="0">
                <a:ea typeface="+mn-lt"/>
                <a:cs typeface="+mn-lt"/>
              </a:rPr>
              <a:t>3:10-3:28 pm Reconvene large group; discussion</a:t>
            </a:r>
          </a:p>
          <a:p>
            <a:r>
              <a:rPr lang="en-US" sz="2400" dirty="0">
                <a:ea typeface="+mn-lt"/>
                <a:cs typeface="+mn-lt"/>
              </a:rPr>
              <a:t>3:28-3:30 pm Session closure</a:t>
            </a:r>
            <a:endParaRPr lang="en-US" sz="2400" dirty="0"/>
          </a:p>
        </p:txBody>
      </p:sp>
      <p:pic>
        <p:nvPicPr>
          <p:cNvPr id="4" name="Picture 4" descr="A drawing of a face&#10;&#10;Description automatically generated">
            <a:extLst>
              <a:ext uri="{FF2B5EF4-FFF2-40B4-BE49-F238E27FC236}">
                <a16:creationId xmlns:a16="http://schemas.microsoft.com/office/drawing/2014/main" id="{5EF5BE67-A904-4F30-B9A3-1D9F0B89C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9295" y="5743575"/>
            <a:ext cx="1828800" cy="1114425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0CB111D0-7A49-48AA-AC2A-367AFC370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105" y="6041362"/>
            <a:ext cx="3420540" cy="698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025578-A827-4B75-B6E6-03007CB31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4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A83FD-EBE7-4427-8FFE-ED23E0581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700" y="541006"/>
            <a:ext cx="10719863" cy="906183"/>
          </a:xfrm>
        </p:spPr>
        <p:txBody>
          <a:bodyPr>
            <a:normAutofit/>
          </a:bodyPr>
          <a:lstStyle/>
          <a:p>
            <a:r>
              <a:rPr lang="en-US" dirty="0"/>
              <a:t>Small Group Facilitators and Co-Facilitators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0622D-45D9-47BE-BA89-AF3EB8D3F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354" y="1502756"/>
            <a:ext cx="10077516" cy="40220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en-US" sz="1600" dirty="0">
              <a:latin typeface="Arial"/>
              <a:cs typeface="Arial"/>
            </a:endParaRPr>
          </a:p>
          <a:p>
            <a:r>
              <a:rPr lang="en-US" sz="2000" dirty="0"/>
              <a:t>Sharon Hesseltine (ORN) with Joy Varney (KPFC)</a:t>
            </a:r>
          </a:p>
          <a:p>
            <a:r>
              <a:rPr lang="en-US" sz="2000" dirty="0"/>
              <a:t>Kate Dean (CCA) with Bethany Wilson (PATHways)</a:t>
            </a:r>
          </a:p>
          <a:p>
            <a:r>
              <a:rPr lang="en-US" sz="2000" dirty="0"/>
              <a:t>Karen Cottengim (</a:t>
            </a:r>
            <a:r>
              <a:rPr lang="en-US" sz="2000" dirty="0" err="1"/>
              <a:t>Northkey</a:t>
            </a:r>
            <a:r>
              <a:rPr lang="en-US" sz="2000" dirty="0"/>
              <a:t>) with Marie Vice (</a:t>
            </a:r>
            <a:r>
              <a:rPr lang="en-US" sz="2000" dirty="0" err="1"/>
              <a:t>PATHways</a:t>
            </a:r>
            <a:r>
              <a:rPr lang="en-US" sz="2000" dirty="0"/>
              <a:t>)/</a:t>
            </a:r>
            <a:r>
              <a:rPr lang="en-US" sz="2000" b="1" dirty="0"/>
              <a:t>Brittany Barber</a:t>
            </a:r>
            <a:r>
              <a:rPr lang="en-US" sz="2000" dirty="0"/>
              <a:t> </a:t>
            </a:r>
            <a:r>
              <a:rPr lang="en-US" sz="2000" b="1" dirty="0"/>
              <a:t>(BHDID)</a:t>
            </a:r>
          </a:p>
          <a:p>
            <a:r>
              <a:rPr lang="en-US" sz="2000" dirty="0"/>
              <a:t>Caroline Gooden (HDI) with Amanda Metcalf (KPFC)</a:t>
            </a:r>
          </a:p>
          <a:p>
            <a:r>
              <a:rPr lang="en-US" sz="2000" dirty="0"/>
              <a:t>Christine Hausman (HDI) with Suzanne Ross (CCA)</a:t>
            </a:r>
          </a:p>
          <a:p>
            <a:r>
              <a:rPr lang="en-US" sz="2000" dirty="0"/>
              <a:t>Emily Moseley (HDI) with Barb Greene (KPFC)</a:t>
            </a:r>
          </a:p>
          <a:p>
            <a:r>
              <a:rPr lang="en-US" sz="2000" dirty="0"/>
              <a:t>Tonya Jernigan (Dept of Pediatrics) </a:t>
            </a:r>
            <a:r>
              <a:rPr lang="en-US" sz="2000" b="1" dirty="0"/>
              <a:t>with Jessica White (Chrysalis House)</a:t>
            </a:r>
            <a:endParaRPr lang="en-US" sz="2000" dirty="0">
              <a:latin typeface="Arial"/>
              <a:cs typeface="Arial"/>
            </a:endParaRPr>
          </a:p>
          <a:p>
            <a:pPr lvl="1"/>
            <a:endParaRPr lang="en-US" dirty="0"/>
          </a:p>
        </p:txBody>
      </p:sp>
      <p:pic>
        <p:nvPicPr>
          <p:cNvPr id="4" name="Picture 4" descr="A drawing of a face&#10;&#10;Description automatically generated">
            <a:extLst>
              <a:ext uri="{FF2B5EF4-FFF2-40B4-BE49-F238E27FC236}">
                <a16:creationId xmlns:a16="http://schemas.microsoft.com/office/drawing/2014/main" id="{55A2F1A7-A497-4CDA-98C0-766983C18D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8884" y="5646833"/>
            <a:ext cx="1828800" cy="1114425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12FE643-1A51-42D2-837C-E11EB9794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729" y="5788394"/>
            <a:ext cx="3420540" cy="698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581F7D-A754-4D30-9C14-839CD1B2B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8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D9884-39D0-4EA6-B9E4-1C452C713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51DAD-F21D-4506-A21D-C721A4AD0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176" y="1609142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latin typeface="Arial"/>
                <a:cs typeface="Arial"/>
              </a:rPr>
              <a:t>First name, last name, agency in zoom profile</a:t>
            </a:r>
          </a:p>
          <a:p>
            <a:r>
              <a:rPr lang="en-US" sz="2400" dirty="0">
                <a:latin typeface="Arial"/>
                <a:cs typeface="Arial"/>
              </a:rPr>
              <a:t>Take care of yourself</a:t>
            </a:r>
          </a:p>
          <a:p>
            <a:r>
              <a:rPr lang="en-US" sz="2400" dirty="0">
                <a:latin typeface="Arial"/>
                <a:cs typeface="Arial"/>
              </a:rPr>
              <a:t>Protect confidentiality</a:t>
            </a:r>
          </a:p>
          <a:p>
            <a:r>
              <a:rPr lang="en-US" sz="2400" dirty="0">
                <a:latin typeface="Arial"/>
                <a:cs typeface="Arial"/>
              </a:rPr>
              <a:t>Session recorded and close captioned</a:t>
            </a:r>
          </a:p>
          <a:p>
            <a:r>
              <a:rPr lang="en-US" sz="2400" dirty="0">
                <a:latin typeface="Arial"/>
                <a:cs typeface="Arial"/>
              </a:rPr>
              <a:t>SCOPE ECHO model = all learn, all share</a:t>
            </a:r>
          </a:p>
          <a:p>
            <a:r>
              <a:rPr lang="en-US" sz="2400" dirty="0">
                <a:latin typeface="Arial"/>
                <a:cs typeface="Arial"/>
              </a:rPr>
              <a:t>Credit through ECE-TRIS; contact Christine for CEUs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DD271F-4BBE-4869-AE0E-738E85F8A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2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63496-9CDE-4042-BE65-1358BE1F4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 Materials</a:t>
            </a: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79AED-F20F-4B7D-A28B-2516DB49D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0313"/>
            <a:ext cx="8596668" cy="43210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latin typeface="Arial"/>
                <a:cs typeface="Arial"/>
              </a:rPr>
              <a:t>All session materials available at </a:t>
            </a:r>
            <a:r>
              <a:rPr lang="en-US" sz="2400" dirty="0">
                <a:latin typeface="Arial"/>
                <a:cs typeface="Arial"/>
                <a:hlinkClick r:id="rId3"/>
              </a:rPr>
              <a:t>https://www.hdilearning.org/project-scope-echo-series/</a:t>
            </a:r>
            <a:endParaRPr lang="en-US" sz="2400" dirty="0">
              <a:latin typeface="Arial"/>
              <a:cs typeface="Arial"/>
            </a:endParaRPr>
          </a:p>
          <a:p>
            <a:r>
              <a:rPr lang="en-US" sz="2400" dirty="0">
                <a:latin typeface="Arial"/>
                <a:cs typeface="Arial"/>
              </a:rPr>
              <a:t>Materials include speaker PowerPoints, case presentation forms, resource materials</a:t>
            </a:r>
          </a:p>
          <a:p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Please contact </a:t>
            </a:r>
            <a:r>
              <a:rPr lang="en-US" sz="2400" b="1" dirty="0">
                <a:solidFill>
                  <a:schemeClr val="tx1"/>
                </a:solidFill>
                <a:latin typeface="Arial"/>
                <a:cs typeface="Arial"/>
              </a:rPr>
              <a:t>brandon.cannada@uky.edu </a:t>
            </a: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if you need assistance with technology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4" descr="A drawing of a face&#10;&#10;Description automatically generated">
            <a:extLst>
              <a:ext uri="{FF2B5EF4-FFF2-40B4-BE49-F238E27FC236}">
                <a16:creationId xmlns:a16="http://schemas.microsoft.com/office/drawing/2014/main" id="{FABD4B8C-4735-45A9-9699-5A6E74B5D2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3509" y="5714075"/>
            <a:ext cx="1828800" cy="1114425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E11B3FD3-5CC7-4C4F-8F4E-5B86D2614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134" y="6050789"/>
            <a:ext cx="3420540" cy="698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F38742-3B66-41FB-89F4-50CE54B2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9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29B26-4D9B-4D2C-B401-9B560C816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Case 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B738D-8C05-463D-8366-6BA17BDB9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212" y="1484777"/>
            <a:ext cx="888458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Please submit for next session!</a:t>
            </a:r>
          </a:p>
          <a:p>
            <a:r>
              <a:rPr lang="en-US" sz="2400" dirty="0"/>
              <a:t>Brief presentation immediately after each speaker</a:t>
            </a:r>
          </a:p>
          <a:p>
            <a:r>
              <a:rPr lang="en-US" sz="2400" dirty="0"/>
              <a:t>Forms available at </a:t>
            </a:r>
            <a:r>
              <a:rPr lang="en-US" sz="2400" dirty="0">
                <a:latin typeface="Arial"/>
                <a:cs typeface="Arial"/>
                <a:hlinkClick r:id="rId3"/>
              </a:rPr>
              <a:t>https://www.hdilearning.org/project-scope-echo-series/</a:t>
            </a:r>
            <a:endParaRPr lang="en-US" sz="2400" dirty="0"/>
          </a:p>
          <a:p>
            <a:r>
              <a:rPr lang="en-US" sz="2400" b="1" dirty="0">
                <a:latin typeface="Arial"/>
                <a:cs typeface="Arial"/>
              </a:rPr>
              <a:t>Facilitators note CASE PRESENTATION NOTES form added for your use on resource site</a:t>
            </a:r>
          </a:p>
          <a:p>
            <a:endParaRPr lang="en-US" dirty="0"/>
          </a:p>
        </p:txBody>
      </p:sp>
      <p:pic>
        <p:nvPicPr>
          <p:cNvPr id="4" name="Picture 4" descr="A drawing of a face&#10;&#10;Description automatically generated">
            <a:extLst>
              <a:ext uri="{FF2B5EF4-FFF2-40B4-BE49-F238E27FC236}">
                <a16:creationId xmlns:a16="http://schemas.microsoft.com/office/drawing/2014/main" id="{51A790F1-EAF9-49C8-A257-BDE06E85F0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9053" y="5701213"/>
            <a:ext cx="1828800" cy="1114425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0ADA6D41-497E-479A-B463-E5CB7775D8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546" y="6107373"/>
            <a:ext cx="3420540" cy="698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2CF1EB-029A-467A-9E5D-91A3A6B10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03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B1CB5-37AA-406A-942F-2B4ED198D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Addiction and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26579-A39F-4DEF-A826-87172C618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Sharon Hesseltine, RON and Maggie Schroder, DBH DID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D95F6C-2016-4D01-82A3-39AA3D26C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 descr="A drawing of a face&#10;&#10;Description automatically generated">
            <a:extLst>
              <a:ext uri="{FF2B5EF4-FFF2-40B4-BE49-F238E27FC236}">
                <a16:creationId xmlns:a16="http://schemas.microsoft.com/office/drawing/2014/main" id="{31A56A12-AEF6-4461-B36B-23F3B36CBC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2161" y="5743575"/>
            <a:ext cx="1828800" cy="11144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E55C272-50A2-4A02-A6CE-55759122E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0331" y="6041362"/>
            <a:ext cx="3468925" cy="71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88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theme/theme1.xml><?xml version="1.0" encoding="utf-8"?>
<a:theme xmlns:a="http://schemas.openxmlformats.org/drawingml/2006/main" name="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7A8616F49C214EBF48B3B3A5040748" ma:contentTypeVersion="10" ma:contentTypeDescription="Create a new document." ma:contentTypeScope="" ma:versionID="0680a8219e37f74bfe1888e9586e08a5">
  <xsd:schema xmlns:xsd="http://www.w3.org/2001/XMLSchema" xmlns:xs="http://www.w3.org/2001/XMLSchema" xmlns:p="http://schemas.microsoft.com/office/2006/metadata/properties" xmlns:ns2="bac928cc-b4c5-4aa0-91c6-070a9d3f3412" xmlns:ns3="c1f88acd-0c25-41d2-ae93-87255261f4ff" targetNamespace="http://schemas.microsoft.com/office/2006/metadata/properties" ma:root="true" ma:fieldsID="442652a12627b726aa7e1ea23dfb6f70" ns2:_="" ns3:_="">
    <xsd:import namespace="bac928cc-b4c5-4aa0-91c6-070a9d3f3412"/>
    <xsd:import namespace="c1f88acd-0c25-41d2-ae93-87255261f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928cc-b4c5-4aa0-91c6-070a9d3f34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88acd-0c25-41d2-ae93-87255261f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9CEDD6-4F53-470E-9E42-44832FFF7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187B8F-B7BD-4FD7-9DF5-DA9FAC9DF6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c928cc-b4c5-4aa0-91c6-070a9d3f3412"/>
    <ds:schemaRef ds:uri="c1f88acd-0c25-41d2-ae93-87255261f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90B76F-005A-43C9-B5F0-D399CBA05D83}">
  <ds:schemaRefs>
    <ds:schemaRef ds:uri="c1f88acd-0c25-41d2-ae93-87255261f4ff"/>
    <ds:schemaRef ds:uri="bac928cc-b4c5-4aa0-91c6-070a9d3f3412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945</Words>
  <Application>Microsoft Office PowerPoint</Application>
  <PresentationFormat>Widescreen</PresentationFormat>
  <Paragraphs>163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Trebuchet MS</vt:lpstr>
      <vt:lpstr>Wingdings 3</vt:lpstr>
      <vt:lpstr>Facet</vt:lpstr>
      <vt:lpstr>Office Theme</vt:lpstr>
      <vt:lpstr>WELCOME</vt:lpstr>
      <vt:lpstr>Team KY and Partners</vt:lpstr>
      <vt:lpstr>Upcoming Topics and Speakers</vt:lpstr>
      <vt:lpstr> Today's Agenda  </vt:lpstr>
      <vt:lpstr>Small Group Facilitators and Co-Facilitators</vt:lpstr>
      <vt:lpstr>Session Reminders</vt:lpstr>
      <vt:lpstr>Resource Materials </vt:lpstr>
      <vt:lpstr>Case Presentations</vt:lpstr>
      <vt:lpstr>Addiction and Treatment</vt:lpstr>
      <vt:lpstr>Team KY SCOPE Case Study Presentation</vt:lpstr>
      <vt:lpstr>Background on Case</vt:lpstr>
      <vt:lpstr>Primary Area of Concern</vt:lpstr>
      <vt:lpstr>Goals, Barriers, Strengths  for this Case</vt:lpstr>
      <vt:lpstr>Additional Information</vt:lpstr>
      <vt:lpstr>Breakout Discussion</vt:lpstr>
      <vt:lpstr>Evaluation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Weber, Stephanie (Steph)</dc:creator>
  <cp:lastModifiedBy>Gooden, Caroline J.</cp:lastModifiedBy>
  <cp:revision>593</cp:revision>
  <dcterms:created xsi:type="dcterms:W3CDTF">2020-08-05T13:00:35Z</dcterms:created>
  <dcterms:modified xsi:type="dcterms:W3CDTF">2020-09-04T16:17:31Z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0x010100067A8616F49C214EBF48B3B3A5040748</vt:lpwstr>
  </property>
</Properties>
</file>