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notesMasterIdLst>
    <p:notesMasterId r:id="rId21"/>
  </p:notesMasterIdLst>
  <p:sldIdLst>
    <p:sldId id="257" r:id="rId5"/>
    <p:sldId id="335" r:id="rId6"/>
    <p:sldId id="333" r:id="rId7"/>
    <p:sldId id="336" r:id="rId8"/>
    <p:sldId id="362" r:id="rId9"/>
    <p:sldId id="268" r:id="rId10"/>
    <p:sldId id="357" r:id="rId11"/>
    <p:sldId id="364" r:id="rId12"/>
    <p:sldId id="258" r:id="rId13"/>
    <p:sldId id="259" r:id="rId14"/>
    <p:sldId id="260" r:id="rId15"/>
    <p:sldId id="261" r:id="rId16"/>
    <p:sldId id="365" r:id="rId17"/>
    <p:sldId id="361" r:id="rId18"/>
    <p:sldId id="346" r:id="rId19"/>
    <p:sldId id="33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2375F7-C72C-43F8-B2BA-1EC71383DF0C}" v="33" dt="2020-09-21T14:39:11.811"/>
    <p1510:client id="{62B0B75C-2358-443C-9E28-CB3E71ABFE2F}" v="26" dt="2020-09-21T14:09:36.725"/>
    <p1510:client id="{9BE0E93F-294B-46E9-B15E-D9D9B7BA6C11}" v="12" dt="2020-09-21T23:08:09.0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oden, Caroline J." userId="c8447a8f-bb57-4b94-b973-2a32a1aae41a" providerId="ADAL" clId="{9BE0E93F-294B-46E9-B15E-D9D9B7BA6C11}"/>
    <pc:docChg chg="undo custSel addSld modSld">
      <pc:chgData name="Gooden, Caroline J." userId="c8447a8f-bb57-4b94-b973-2a32a1aae41a" providerId="ADAL" clId="{9BE0E93F-294B-46E9-B15E-D9D9B7BA6C11}" dt="2020-09-21T23:10:35.200" v="841" actId="20577"/>
      <pc:docMkLst>
        <pc:docMk/>
      </pc:docMkLst>
      <pc:sldChg chg="modSp">
        <pc:chgData name="Gooden, Caroline J." userId="c8447a8f-bb57-4b94-b973-2a32a1aae41a" providerId="ADAL" clId="{9BE0E93F-294B-46E9-B15E-D9D9B7BA6C11}" dt="2020-09-21T23:09:22.297" v="780" actId="20577"/>
        <pc:sldMkLst>
          <pc:docMk/>
          <pc:sldMk cId="984161085" sldId="258"/>
        </pc:sldMkLst>
        <pc:spChg chg="mod">
          <ac:chgData name="Gooden, Caroline J." userId="c8447a8f-bb57-4b94-b973-2a32a1aae41a" providerId="ADAL" clId="{9BE0E93F-294B-46E9-B15E-D9D9B7BA6C11}" dt="2020-09-21T23:09:22.297" v="780" actId="20577"/>
          <ac:spMkLst>
            <pc:docMk/>
            <pc:sldMk cId="984161085" sldId="258"/>
            <ac:spMk id="3" creationId="{00000000-0000-0000-0000-000000000000}"/>
          </ac:spMkLst>
        </pc:spChg>
      </pc:sldChg>
      <pc:sldChg chg="modSp">
        <pc:chgData name="Gooden, Caroline J." userId="c8447a8f-bb57-4b94-b973-2a32a1aae41a" providerId="ADAL" clId="{9BE0E93F-294B-46E9-B15E-D9D9B7BA6C11}" dt="2020-09-21T23:10:18.526" v="839" actId="20577"/>
        <pc:sldMkLst>
          <pc:docMk/>
          <pc:sldMk cId="4220522226" sldId="259"/>
        </pc:sldMkLst>
        <pc:spChg chg="mod">
          <ac:chgData name="Gooden, Caroline J." userId="c8447a8f-bb57-4b94-b973-2a32a1aae41a" providerId="ADAL" clId="{9BE0E93F-294B-46E9-B15E-D9D9B7BA6C11}" dt="2020-09-21T23:10:18.526" v="839" actId="20577"/>
          <ac:spMkLst>
            <pc:docMk/>
            <pc:sldMk cId="4220522226" sldId="259"/>
            <ac:spMk id="3" creationId="{00000000-0000-0000-0000-000000000000}"/>
          </ac:spMkLst>
        </pc:spChg>
      </pc:sldChg>
      <pc:sldChg chg="modSp">
        <pc:chgData name="Gooden, Caroline J." userId="c8447a8f-bb57-4b94-b973-2a32a1aae41a" providerId="ADAL" clId="{9BE0E93F-294B-46E9-B15E-D9D9B7BA6C11}" dt="2020-09-21T23:06:58.031" v="688" actId="20577"/>
        <pc:sldMkLst>
          <pc:docMk/>
          <pc:sldMk cId="3596567885" sldId="260"/>
        </pc:sldMkLst>
        <pc:spChg chg="mod">
          <ac:chgData name="Gooden, Caroline J." userId="c8447a8f-bb57-4b94-b973-2a32a1aae41a" providerId="ADAL" clId="{9BE0E93F-294B-46E9-B15E-D9D9B7BA6C11}" dt="2020-09-21T23:06:58.031" v="688" actId="20577"/>
          <ac:spMkLst>
            <pc:docMk/>
            <pc:sldMk cId="3596567885" sldId="260"/>
            <ac:spMk id="3" creationId="{00000000-0000-0000-0000-000000000000}"/>
          </ac:spMkLst>
        </pc:spChg>
      </pc:sldChg>
      <pc:sldChg chg="modSp">
        <pc:chgData name="Gooden, Caroline J." userId="c8447a8f-bb57-4b94-b973-2a32a1aae41a" providerId="ADAL" clId="{9BE0E93F-294B-46E9-B15E-D9D9B7BA6C11}" dt="2020-09-21T23:10:35.200" v="841" actId="20577"/>
        <pc:sldMkLst>
          <pc:docMk/>
          <pc:sldMk cId="3881994355" sldId="261"/>
        </pc:sldMkLst>
        <pc:spChg chg="mod">
          <ac:chgData name="Gooden, Caroline J." userId="c8447a8f-bb57-4b94-b973-2a32a1aae41a" providerId="ADAL" clId="{9BE0E93F-294B-46E9-B15E-D9D9B7BA6C11}" dt="2020-09-21T23:10:35.200" v="841" actId="20577"/>
          <ac:spMkLst>
            <pc:docMk/>
            <pc:sldMk cId="3881994355" sldId="261"/>
            <ac:spMk id="3" creationId="{00000000-0000-0000-0000-000000000000}"/>
          </ac:spMkLst>
        </pc:spChg>
      </pc:sldChg>
      <pc:sldChg chg="modSp">
        <pc:chgData name="Gooden, Caroline J." userId="c8447a8f-bb57-4b94-b973-2a32a1aae41a" providerId="ADAL" clId="{9BE0E93F-294B-46E9-B15E-D9D9B7BA6C11}" dt="2020-09-21T22:51:07.070" v="34" actId="20577"/>
        <pc:sldMkLst>
          <pc:docMk/>
          <pc:sldMk cId="1637943641" sldId="333"/>
        </pc:sldMkLst>
        <pc:spChg chg="mod">
          <ac:chgData name="Gooden, Caroline J." userId="c8447a8f-bb57-4b94-b973-2a32a1aae41a" providerId="ADAL" clId="{9BE0E93F-294B-46E9-B15E-D9D9B7BA6C11}" dt="2020-09-21T22:51:07.070" v="34" actId="20577"/>
          <ac:spMkLst>
            <pc:docMk/>
            <pc:sldMk cId="1637943641" sldId="333"/>
            <ac:spMk id="3" creationId="{0D8B293F-86CB-46BC-94A3-C8602B6BB247}"/>
          </ac:spMkLst>
        </pc:spChg>
      </pc:sldChg>
      <pc:sldChg chg="modSp">
        <pc:chgData name="Gooden, Caroline J." userId="c8447a8f-bb57-4b94-b973-2a32a1aae41a" providerId="ADAL" clId="{9BE0E93F-294B-46E9-B15E-D9D9B7BA6C11}" dt="2020-09-21T22:56:05.541" v="331" actId="1076"/>
        <pc:sldMkLst>
          <pc:docMk/>
          <pc:sldMk cId="151198085" sldId="336"/>
        </pc:sldMkLst>
        <pc:spChg chg="mod">
          <ac:chgData name="Gooden, Caroline J." userId="c8447a8f-bb57-4b94-b973-2a32a1aae41a" providerId="ADAL" clId="{9BE0E93F-294B-46E9-B15E-D9D9B7BA6C11}" dt="2020-09-21T22:56:05.541" v="331" actId="1076"/>
          <ac:spMkLst>
            <pc:docMk/>
            <pc:sldMk cId="151198085" sldId="336"/>
            <ac:spMk id="3" creationId="{4E60622D-45D9-47BE-BA89-AF3EB8D3FC53}"/>
          </ac:spMkLst>
        </pc:spChg>
      </pc:sldChg>
      <pc:sldChg chg="modSp">
        <pc:chgData name="Gooden, Caroline J." userId="c8447a8f-bb57-4b94-b973-2a32a1aae41a" providerId="ADAL" clId="{9BE0E93F-294B-46E9-B15E-D9D9B7BA6C11}" dt="2020-09-21T22:56:49.866" v="346" actId="20577"/>
        <pc:sldMkLst>
          <pc:docMk/>
          <pc:sldMk cId="3300400331" sldId="364"/>
        </pc:sldMkLst>
        <pc:spChg chg="mod">
          <ac:chgData name="Gooden, Caroline J." userId="c8447a8f-bb57-4b94-b973-2a32a1aae41a" providerId="ADAL" clId="{9BE0E93F-294B-46E9-B15E-D9D9B7BA6C11}" dt="2020-09-21T22:56:49.866" v="346" actId="20577"/>
          <ac:spMkLst>
            <pc:docMk/>
            <pc:sldMk cId="3300400331" sldId="364"/>
            <ac:spMk id="3" creationId="{00000000-0000-0000-0000-000000000000}"/>
          </ac:spMkLst>
        </pc:spChg>
      </pc:sldChg>
      <pc:sldChg chg="add">
        <pc:chgData name="Gooden, Caroline J." userId="c8447a8f-bb57-4b94-b973-2a32a1aae41a" providerId="ADAL" clId="{9BE0E93F-294B-46E9-B15E-D9D9B7BA6C11}" dt="2020-09-21T23:05:02.949" v="649"/>
        <pc:sldMkLst>
          <pc:docMk/>
          <pc:sldMk cId="1317399855" sldId="3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AEFD47-7E77-44A0-857C-BEAA6C9240E9}" type="datetimeFigureOut">
              <a:rPr lang="en-US" smtClean="0"/>
              <a:t>9/21/2020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9A6E05-559D-4495-B86E-65D73636B361}" type="slidenum">
              <a:rPr lang="en-US" smtClean="0"/>
              <a:t>‹#›</a:t>
            </a:fld>
            <a:endParaRPr lang="en-US"/>
          </a:p>
        </p:txBody>
      </p:sp>
    </p:spTree>
    <p:extLst>
      <p:ext uri="{BB962C8B-B14F-4D97-AF65-F5344CB8AC3E}">
        <p14:creationId xmlns:p14="http://schemas.microsoft.com/office/powerpoint/2010/main" val="1761000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Kathy</a:t>
            </a:r>
          </a:p>
        </p:txBody>
      </p:sp>
      <p:sp>
        <p:nvSpPr>
          <p:cNvPr id="4" name="Slide Number Placeholder 3"/>
          <p:cNvSpPr>
            <a:spLocks noGrp="1"/>
          </p:cNvSpPr>
          <p:nvPr>
            <p:ph type="sldNum" sz="quarter" idx="5"/>
          </p:nvPr>
        </p:nvSpPr>
        <p:spPr/>
        <p:txBody>
          <a:bodyPr/>
          <a:lstStyle/>
          <a:p>
            <a:fld id="{493F22CA-6320-4B75-AE8D-9DF2842AD365}" type="slidenum">
              <a:rPr lang="en-US" smtClean="0"/>
              <a:t>1</a:t>
            </a:fld>
            <a:endParaRPr lang="en-US"/>
          </a:p>
        </p:txBody>
      </p:sp>
    </p:spTree>
    <p:extLst>
      <p:ext uri="{BB962C8B-B14F-4D97-AF65-F5344CB8AC3E}">
        <p14:creationId xmlns:p14="http://schemas.microsoft.com/office/powerpoint/2010/main" val="2531129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12</a:t>
            </a:fld>
            <a:endParaRPr lang="en-US" dirty="0"/>
          </a:p>
        </p:txBody>
      </p:sp>
    </p:spTree>
    <p:extLst>
      <p:ext uri="{BB962C8B-B14F-4D97-AF65-F5344CB8AC3E}">
        <p14:creationId xmlns:p14="http://schemas.microsoft.com/office/powerpoint/2010/main" val="808741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13</a:t>
            </a:fld>
            <a:endParaRPr lang="en-US" dirty="0"/>
          </a:p>
        </p:txBody>
      </p:sp>
    </p:spTree>
    <p:extLst>
      <p:ext uri="{BB962C8B-B14F-4D97-AF65-F5344CB8AC3E}">
        <p14:creationId xmlns:p14="http://schemas.microsoft.com/office/powerpoint/2010/main" val="3436096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Caroline- REMIND THEM TO WRITE DOWN THESE QUESTIONS or snap a picture of the questions with their phone.</a:t>
            </a:r>
          </a:p>
        </p:txBody>
      </p:sp>
      <p:sp>
        <p:nvSpPr>
          <p:cNvPr id="4" name="Slide Number Placeholder 3"/>
          <p:cNvSpPr>
            <a:spLocks noGrp="1"/>
          </p:cNvSpPr>
          <p:nvPr>
            <p:ph type="sldNum" sz="quarter" idx="5"/>
          </p:nvPr>
        </p:nvSpPr>
        <p:spPr/>
        <p:txBody>
          <a:bodyPr/>
          <a:lstStyle/>
          <a:p>
            <a:fld id="{493F22CA-6320-4B75-AE8D-9DF2842AD365}" type="slidenum">
              <a:rPr lang="en-US" smtClean="0"/>
              <a:t>14</a:t>
            </a:fld>
            <a:endParaRPr lang="en-US"/>
          </a:p>
        </p:txBody>
      </p:sp>
    </p:spTree>
    <p:extLst>
      <p:ext uri="{BB962C8B-B14F-4D97-AF65-F5344CB8AC3E}">
        <p14:creationId xmlns:p14="http://schemas.microsoft.com/office/powerpoint/2010/main" val="3447854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Emily</a:t>
            </a:r>
          </a:p>
          <a:p>
            <a:endParaRPr lang="en-US">
              <a:cs typeface="Calibri"/>
            </a:endParaRPr>
          </a:p>
          <a:p>
            <a:r>
              <a:rPr lang="en-US">
                <a:cs typeface="Calibri"/>
              </a:rPr>
              <a:t>Reminder: once you complete your evaluation you are eligible for a door prize.</a:t>
            </a:r>
          </a:p>
          <a:p>
            <a:r>
              <a:rPr lang="en-US">
                <a:cs typeface="Calibri"/>
              </a:rPr>
              <a:t>Congrats to Amy Adams who was our winner from last week.</a:t>
            </a:r>
          </a:p>
          <a:p>
            <a:r>
              <a:rPr lang="en-US">
                <a:cs typeface="Calibri"/>
              </a:rPr>
              <a:t>She won an educational toy generously courtesy of Lakeshore.</a:t>
            </a:r>
          </a:p>
          <a:p>
            <a:endParaRPr lang="en-US">
              <a:cs typeface="Calibri"/>
            </a:endParaRPr>
          </a:p>
        </p:txBody>
      </p:sp>
      <p:sp>
        <p:nvSpPr>
          <p:cNvPr id="4" name="Slide Number Placeholder 3"/>
          <p:cNvSpPr>
            <a:spLocks noGrp="1"/>
          </p:cNvSpPr>
          <p:nvPr>
            <p:ph type="sldNum" sz="quarter" idx="5"/>
          </p:nvPr>
        </p:nvSpPr>
        <p:spPr/>
        <p:txBody>
          <a:bodyPr/>
          <a:lstStyle/>
          <a:p>
            <a:fld id="{493F22CA-6320-4B75-AE8D-9DF2842AD365}" type="slidenum">
              <a:rPr lang="en-US" smtClean="0"/>
              <a:t>15</a:t>
            </a:fld>
            <a:endParaRPr lang="en-US"/>
          </a:p>
        </p:txBody>
      </p:sp>
    </p:spTree>
    <p:extLst>
      <p:ext uri="{BB962C8B-B14F-4D97-AF65-F5344CB8AC3E}">
        <p14:creationId xmlns:p14="http://schemas.microsoft.com/office/powerpoint/2010/main" val="2835477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Kathy</a:t>
            </a:r>
          </a:p>
        </p:txBody>
      </p:sp>
      <p:sp>
        <p:nvSpPr>
          <p:cNvPr id="4" name="Slide Number Placeholder 3"/>
          <p:cNvSpPr>
            <a:spLocks noGrp="1"/>
          </p:cNvSpPr>
          <p:nvPr>
            <p:ph type="sldNum" sz="quarter" idx="5"/>
          </p:nvPr>
        </p:nvSpPr>
        <p:spPr/>
        <p:txBody>
          <a:bodyPr/>
          <a:lstStyle/>
          <a:p>
            <a:fld id="{493F22CA-6320-4B75-AE8D-9DF2842AD365}" type="slidenum">
              <a:rPr lang="en-US" smtClean="0"/>
              <a:t>2</a:t>
            </a:fld>
            <a:endParaRPr lang="en-US"/>
          </a:p>
        </p:txBody>
      </p:sp>
    </p:spTree>
    <p:extLst>
      <p:ext uri="{BB962C8B-B14F-4D97-AF65-F5344CB8AC3E}">
        <p14:creationId xmlns:p14="http://schemas.microsoft.com/office/powerpoint/2010/main" val="3163601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You will notice a full half hour for discussion in the breakouts.</a:t>
            </a:r>
          </a:p>
          <a:p>
            <a:r>
              <a:rPr lang="en-US">
                <a:cs typeface="Calibri"/>
              </a:rPr>
              <a:t>______ will bring us back together at the end as a full group to recap suggestions made during the smaller breakouts. </a:t>
            </a:r>
          </a:p>
          <a:p>
            <a:endParaRPr lang="en-US">
              <a:cs typeface="Calibri"/>
            </a:endParaRPr>
          </a:p>
        </p:txBody>
      </p:sp>
      <p:sp>
        <p:nvSpPr>
          <p:cNvPr id="4" name="Slide Number Placeholder 3"/>
          <p:cNvSpPr>
            <a:spLocks noGrp="1"/>
          </p:cNvSpPr>
          <p:nvPr>
            <p:ph type="sldNum" sz="quarter" idx="5"/>
          </p:nvPr>
        </p:nvSpPr>
        <p:spPr/>
        <p:txBody>
          <a:bodyPr/>
          <a:lstStyle/>
          <a:p>
            <a:fld id="{493F22CA-6320-4B75-AE8D-9DF2842AD365}" type="slidenum">
              <a:rPr lang="en-US" smtClean="0"/>
              <a:t>3</a:t>
            </a:fld>
            <a:endParaRPr lang="en-US"/>
          </a:p>
        </p:txBody>
      </p:sp>
    </p:spTree>
    <p:extLst>
      <p:ext uri="{BB962C8B-B14F-4D97-AF65-F5344CB8AC3E}">
        <p14:creationId xmlns:p14="http://schemas.microsoft.com/office/powerpoint/2010/main" val="2756503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Caroline</a:t>
            </a:r>
          </a:p>
          <a:p>
            <a:r>
              <a:rPr lang="en-US">
                <a:cs typeface="Calibri"/>
              </a:rPr>
              <a:t>We welcome some new cofacilitators today.</a:t>
            </a:r>
          </a:p>
          <a:p>
            <a:r>
              <a:rPr lang="en-US">
                <a:cs typeface="Calibri"/>
              </a:rPr>
              <a:t>Thank you for being here.</a:t>
            </a:r>
          </a:p>
        </p:txBody>
      </p:sp>
      <p:sp>
        <p:nvSpPr>
          <p:cNvPr id="4" name="Slide Number Placeholder 3"/>
          <p:cNvSpPr>
            <a:spLocks noGrp="1"/>
          </p:cNvSpPr>
          <p:nvPr>
            <p:ph type="sldNum" sz="quarter" idx="5"/>
          </p:nvPr>
        </p:nvSpPr>
        <p:spPr/>
        <p:txBody>
          <a:bodyPr/>
          <a:lstStyle/>
          <a:p>
            <a:fld id="{493F22CA-6320-4B75-AE8D-9DF2842AD365}" type="slidenum">
              <a:rPr lang="en-US" smtClean="0"/>
              <a:t>4</a:t>
            </a:fld>
            <a:endParaRPr lang="en-US"/>
          </a:p>
        </p:txBody>
      </p:sp>
    </p:spTree>
    <p:extLst>
      <p:ext uri="{BB962C8B-B14F-4D97-AF65-F5344CB8AC3E}">
        <p14:creationId xmlns:p14="http://schemas.microsoft.com/office/powerpoint/2010/main" val="3029699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Brandon</a:t>
            </a:r>
          </a:p>
        </p:txBody>
      </p:sp>
      <p:sp>
        <p:nvSpPr>
          <p:cNvPr id="4" name="Slide Number Placeholder 3"/>
          <p:cNvSpPr>
            <a:spLocks noGrp="1"/>
          </p:cNvSpPr>
          <p:nvPr>
            <p:ph type="sldNum" sz="quarter" idx="5"/>
          </p:nvPr>
        </p:nvSpPr>
        <p:spPr/>
        <p:txBody>
          <a:bodyPr/>
          <a:lstStyle/>
          <a:p>
            <a:fld id="{493F22CA-6320-4B75-AE8D-9DF2842AD365}" type="slidenum">
              <a:rPr lang="en-US" smtClean="0"/>
              <a:t>6</a:t>
            </a:fld>
            <a:endParaRPr lang="en-US"/>
          </a:p>
        </p:txBody>
      </p:sp>
    </p:spTree>
    <p:extLst>
      <p:ext uri="{BB962C8B-B14F-4D97-AF65-F5344CB8AC3E}">
        <p14:creationId xmlns:p14="http://schemas.microsoft.com/office/powerpoint/2010/main" val="256702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Kathy introduces Dr. Leslie</a:t>
            </a:r>
          </a:p>
        </p:txBody>
      </p:sp>
      <p:sp>
        <p:nvSpPr>
          <p:cNvPr id="4" name="Slide Number Placeholder 3"/>
          <p:cNvSpPr>
            <a:spLocks noGrp="1"/>
          </p:cNvSpPr>
          <p:nvPr>
            <p:ph type="sldNum" sz="quarter" idx="5"/>
          </p:nvPr>
        </p:nvSpPr>
        <p:spPr/>
        <p:txBody>
          <a:bodyPr/>
          <a:lstStyle/>
          <a:p>
            <a:fld id="{493F22CA-6320-4B75-AE8D-9DF2842AD365}" type="slidenum">
              <a:rPr lang="en-US" smtClean="0"/>
              <a:t>7</a:t>
            </a:fld>
            <a:endParaRPr lang="en-US"/>
          </a:p>
        </p:txBody>
      </p:sp>
    </p:spTree>
    <p:extLst>
      <p:ext uri="{BB962C8B-B14F-4D97-AF65-F5344CB8AC3E}">
        <p14:creationId xmlns:p14="http://schemas.microsoft.com/office/powerpoint/2010/main" val="3245305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your profession</a:t>
            </a:r>
            <a:r>
              <a:rPr lang="en-US" baseline="0" dirty="0"/>
              <a:t>/field? (Ex. Case manager, counselor, peer specialist, educator, etc.)</a:t>
            </a:r>
          </a:p>
          <a:p>
            <a:r>
              <a:rPr lang="en-US" baseline="0" dirty="0"/>
              <a:t>What is the setting? (Clinical, school-based (elementary, middle, high school</a:t>
            </a:r>
            <a:r>
              <a:rPr lang="en-US" dirty="0"/>
              <a:t>,</a:t>
            </a:r>
            <a:r>
              <a:rPr lang="en-US" baseline="0" dirty="0"/>
              <a:t> etc.)</a:t>
            </a:r>
            <a:endParaRPr lang="en-US" baseline="0" dirty="0">
              <a:cs typeface="Calibri"/>
            </a:endParaRPr>
          </a:p>
          <a:p>
            <a:r>
              <a:rPr lang="en-US" baseline="0" dirty="0"/>
              <a:t>What are two or three key background pieces about the individual </a:t>
            </a:r>
            <a:r>
              <a:rPr lang="en-US" dirty="0"/>
              <a:t>for whom you have questions</a:t>
            </a:r>
            <a:r>
              <a:rPr lang="en-US" baseline="0" dirty="0"/>
              <a:t>? (Age, behavior history, </a:t>
            </a:r>
            <a:r>
              <a:rPr lang="en-US" dirty="0"/>
              <a:t>intervention </a:t>
            </a:r>
            <a:r>
              <a:rPr lang="en-US" baseline="0" dirty="0"/>
              <a:t>history</a:t>
            </a:r>
            <a:r>
              <a:rPr lang="en-US" dirty="0"/>
              <a:t>,</a:t>
            </a:r>
            <a:r>
              <a:rPr lang="en-US" baseline="0" dirty="0"/>
              <a:t> </a:t>
            </a:r>
            <a:r>
              <a:rPr lang="en-US" dirty="0"/>
              <a:t>strengths)</a:t>
            </a:r>
            <a:endParaRPr lang="en-US" dirty="0">
              <a:cs typeface="Calibri" panose="020F0502020204030204"/>
            </a:endParaRPr>
          </a:p>
        </p:txBody>
      </p:sp>
      <p:sp>
        <p:nvSpPr>
          <p:cNvPr id="4" name="Slide Number Placeholder 3"/>
          <p:cNvSpPr>
            <a:spLocks noGrp="1"/>
          </p:cNvSpPr>
          <p:nvPr>
            <p:ph type="sldNum" sz="quarter" idx="10"/>
          </p:nvPr>
        </p:nvSpPr>
        <p:spPr/>
        <p:txBody>
          <a:bodyPr/>
          <a:lstStyle/>
          <a:p>
            <a:fld id="{A0921EC5-5F82-4272-A619-C53C8900FEBA}" type="slidenum">
              <a:rPr lang="en-US" smtClean="0"/>
              <a:t>9</a:t>
            </a:fld>
            <a:endParaRPr lang="en-US" dirty="0"/>
          </a:p>
        </p:txBody>
      </p:sp>
    </p:spTree>
    <p:extLst>
      <p:ext uri="{BB962C8B-B14F-4D97-AF65-F5344CB8AC3E}">
        <p14:creationId xmlns:p14="http://schemas.microsoft.com/office/powerpoint/2010/main" val="4260216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the primary concern you have with this individual? Why is this behavior a concern? </a:t>
            </a:r>
          </a:p>
          <a:p>
            <a:r>
              <a:rPr lang="en-US" dirty="0"/>
              <a:t>(For example, frequent temper tantrums, continued drug use, noncompliance with medications, etc.) Include details if you are comfortable.</a:t>
            </a:r>
          </a:p>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10</a:t>
            </a:fld>
            <a:endParaRPr lang="en-US" dirty="0"/>
          </a:p>
        </p:txBody>
      </p:sp>
    </p:spTree>
    <p:extLst>
      <p:ext uri="{BB962C8B-B14F-4D97-AF65-F5344CB8AC3E}">
        <p14:creationId xmlns:p14="http://schemas.microsoft.com/office/powerpoint/2010/main" val="3025302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Does the individual have a goal that has not yet been met? (For example, “Reduce tantrums during transition times from 5 times to 3 times</a:t>
            </a:r>
            <a:r>
              <a:rPr lang="en-US" baseline="0" dirty="0"/>
              <a:t> a week.” “Increase medication compliance in the next 3 months</a:t>
            </a:r>
            <a:r>
              <a:rPr lang="en-US" dirty="0"/>
              <a:t>.”)</a:t>
            </a:r>
          </a:p>
          <a:p>
            <a:r>
              <a:rPr lang="en-US" dirty="0"/>
              <a:t>Describe</a:t>
            </a:r>
            <a:r>
              <a:rPr lang="en-US" baseline="0" dirty="0"/>
              <a:t> the contributing factors that may have kept the individual from progressing.</a:t>
            </a:r>
            <a:endParaRPr lang="en-US" baseline="0" dirty="0">
              <a:cs typeface="Calibri"/>
            </a:endParaRPr>
          </a:p>
          <a:p>
            <a:r>
              <a:rPr lang="en-US" dirty="0"/>
              <a:t>What</a:t>
            </a:r>
            <a:r>
              <a:rPr lang="en-US" baseline="0" dirty="0"/>
              <a:t> are </a:t>
            </a:r>
            <a:r>
              <a:rPr lang="en-US" dirty="0"/>
              <a:t>family/child strengths?</a:t>
            </a:r>
            <a:endParaRPr lang="en-US" dirty="0">
              <a:cs typeface="Calibri" panose="020F0502020204030204"/>
            </a:endParaRPr>
          </a:p>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11</a:t>
            </a:fld>
            <a:endParaRPr lang="en-US" dirty="0"/>
          </a:p>
        </p:txBody>
      </p:sp>
    </p:spTree>
    <p:extLst>
      <p:ext uri="{BB962C8B-B14F-4D97-AF65-F5344CB8AC3E}">
        <p14:creationId xmlns:p14="http://schemas.microsoft.com/office/powerpoint/2010/main" val="29712878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pic>
        <p:nvPicPr>
          <p:cNvPr id="8" name="Picture 7">
            <a:extLst>
              <a:ext uri="{FF2B5EF4-FFF2-40B4-BE49-F238E27FC236}">
                <a16:creationId xmlns:a16="http://schemas.microsoft.com/office/drawing/2014/main" id="{FD2B96E0-3CA3-4410-BCB3-F09035366EED}"/>
              </a:ext>
            </a:extLst>
          </p:cNvPr>
          <p:cNvPicPr>
            <a:picLocks noChangeAspect="1"/>
          </p:cNvPicPr>
          <p:nvPr userDrawn="1"/>
        </p:nvPicPr>
        <p:blipFill>
          <a:blip r:embed="rId2"/>
          <a:stretch>
            <a:fillRect/>
          </a:stretch>
        </p:blipFill>
        <p:spPr>
          <a:xfrm>
            <a:off x="4310088" y="5942843"/>
            <a:ext cx="3468925" cy="713294"/>
          </a:xfrm>
          <a:prstGeom prst="rect">
            <a:avLst/>
          </a:prstGeom>
        </p:spPr>
      </p:pic>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pic>
        <p:nvPicPr>
          <p:cNvPr id="7" name="Picture 6">
            <a:extLst>
              <a:ext uri="{FF2B5EF4-FFF2-40B4-BE49-F238E27FC236}">
                <a16:creationId xmlns:a16="http://schemas.microsoft.com/office/drawing/2014/main" id="{173998D2-26FF-49B7-B3B3-5452A122E518}"/>
              </a:ext>
            </a:extLst>
          </p:cNvPr>
          <p:cNvPicPr>
            <a:picLocks noChangeAspect="1"/>
          </p:cNvPicPr>
          <p:nvPr userDrawn="1"/>
        </p:nvPicPr>
        <p:blipFill>
          <a:blip r:embed="rId3"/>
          <a:stretch>
            <a:fillRect/>
          </a:stretch>
        </p:blipFill>
        <p:spPr>
          <a:xfrm>
            <a:off x="2515757" y="5611304"/>
            <a:ext cx="1085182" cy="1182727"/>
          </a:xfrm>
          <a:prstGeom prst="rect">
            <a:avLst/>
          </a:prstGeom>
        </p:spPr>
      </p:pic>
      <p:pic>
        <p:nvPicPr>
          <p:cNvPr id="9" name="Picture 8">
            <a:extLst>
              <a:ext uri="{FF2B5EF4-FFF2-40B4-BE49-F238E27FC236}">
                <a16:creationId xmlns:a16="http://schemas.microsoft.com/office/drawing/2014/main" id="{6BB3000A-0946-4B67-9DEA-F450755B210E}"/>
              </a:ext>
            </a:extLst>
          </p:cNvPr>
          <p:cNvPicPr>
            <a:picLocks noChangeAspect="1"/>
          </p:cNvPicPr>
          <p:nvPr userDrawn="1"/>
        </p:nvPicPr>
        <p:blipFill>
          <a:blip r:embed="rId4"/>
          <a:stretch>
            <a:fillRect/>
          </a:stretch>
        </p:blipFill>
        <p:spPr>
          <a:xfrm>
            <a:off x="8082470" y="5732513"/>
            <a:ext cx="1853345" cy="1133954"/>
          </a:xfrm>
          <a:prstGeom prst="rect">
            <a:avLst/>
          </a:prstGeom>
        </p:spPr>
      </p:pic>
    </p:spTree>
    <p:extLst>
      <p:ext uri="{BB962C8B-B14F-4D97-AF65-F5344CB8AC3E}">
        <p14:creationId xmlns:p14="http://schemas.microsoft.com/office/powerpoint/2010/main" val="517899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66E6E4-C293-462D-A3C5-3C62B4351E61}" type="datetime1">
              <a:rPr lang="en-US" smtClean="0"/>
              <a:t>9/21/2020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407674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5A125E-B73B-4430-85A1-DFC34A117634}" type="datetime1">
              <a:rPr lang="en-US" smtClean="0"/>
              <a:t>9/21/2020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31937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CEA1DA-5CBD-40E0-A3B8-3AC2F2D54765}" type="datetime1">
              <a:rPr lang="en-US" smtClean="0"/>
              <a:t>9/21/2020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245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E5F38C-3E5E-430E-BCBF-7B79C5E39360}" type="datetime1">
              <a:rPr lang="en-US" smtClean="0"/>
              <a:t>9/21/2020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40856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0EDE06-5E77-4C37-B566-50389702195F}" type="datetime1">
              <a:rPr lang="en-US" smtClean="0"/>
              <a:t>9/21/2020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24690575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1C11AA-0038-4593-B128-9801B140FC52}" type="datetime1">
              <a:rPr lang="en-US" smtClean="0"/>
              <a:t>9/21/2020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233317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875E6B-FC13-4B16-A9E0-477F561698B5}" type="datetime1">
              <a:rPr lang="en-US" smtClean="0"/>
              <a:t>9/21/2020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70147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468C89-65E8-4469-B1B2-623596987B45}" type="datetime1">
              <a:rPr lang="en-US" smtClean="0"/>
              <a:t>9/21/2020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pic>
        <p:nvPicPr>
          <p:cNvPr id="7" name="Picture 6">
            <a:extLst>
              <a:ext uri="{FF2B5EF4-FFF2-40B4-BE49-F238E27FC236}">
                <a16:creationId xmlns:a16="http://schemas.microsoft.com/office/drawing/2014/main" id="{9B79FACD-E01A-4663-B62F-0C03C972FCFE}"/>
              </a:ext>
            </a:extLst>
          </p:cNvPr>
          <p:cNvPicPr>
            <a:picLocks noChangeAspect="1"/>
          </p:cNvPicPr>
          <p:nvPr userDrawn="1"/>
        </p:nvPicPr>
        <p:blipFill>
          <a:blip r:embed="rId2"/>
          <a:stretch>
            <a:fillRect/>
          </a:stretch>
        </p:blipFill>
        <p:spPr>
          <a:xfrm>
            <a:off x="606505" y="5632560"/>
            <a:ext cx="1085182" cy="1182727"/>
          </a:xfrm>
          <a:prstGeom prst="rect">
            <a:avLst/>
          </a:prstGeom>
        </p:spPr>
      </p:pic>
      <p:pic>
        <p:nvPicPr>
          <p:cNvPr id="8" name="Picture 7">
            <a:extLst>
              <a:ext uri="{FF2B5EF4-FFF2-40B4-BE49-F238E27FC236}">
                <a16:creationId xmlns:a16="http://schemas.microsoft.com/office/drawing/2014/main" id="{B8F05A12-5920-4878-900F-8F2D71802F87}"/>
              </a:ext>
            </a:extLst>
          </p:cNvPr>
          <p:cNvPicPr>
            <a:picLocks noChangeAspect="1"/>
          </p:cNvPicPr>
          <p:nvPr userDrawn="1"/>
        </p:nvPicPr>
        <p:blipFill>
          <a:blip r:embed="rId3"/>
          <a:stretch>
            <a:fillRect/>
          </a:stretch>
        </p:blipFill>
        <p:spPr>
          <a:xfrm>
            <a:off x="5610430" y="5856614"/>
            <a:ext cx="1594704" cy="972769"/>
          </a:xfrm>
          <a:prstGeom prst="rect">
            <a:avLst/>
          </a:prstGeom>
        </p:spPr>
      </p:pic>
      <p:pic>
        <p:nvPicPr>
          <p:cNvPr id="9" name="Picture 8">
            <a:extLst>
              <a:ext uri="{FF2B5EF4-FFF2-40B4-BE49-F238E27FC236}">
                <a16:creationId xmlns:a16="http://schemas.microsoft.com/office/drawing/2014/main" id="{CD6F0F08-32BC-4878-A4AE-5AF13A760C09}"/>
              </a:ext>
            </a:extLst>
          </p:cNvPr>
          <p:cNvPicPr>
            <a:picLocks noChangeAspect="1"/>
          </p:cNvPicPr>
          <p:nvPr userDrawn="1"/>
        </p:nvPicPr>
        <p:blipFill>
          <a:blip r:embed="rId4"/>
          <a:stretch>
            <a:fillRect/>
          </a:stretch>
        </p:blipFill>
        <p:spPr>
          <a:xfrm>
            <a:off x="2075184" y="6003553"/>
            <a:ext cx="3420152" cy="701101"/>
          </a:xfrm>
          <a:prstGeom prst="rect">
            <a:avLst/>
          </a:prstGeom>
        </p:spPr>
      </p:pic>
    </p:spTree>
    <p:extLst>
      <p:ext uri="{BB962C8B-B14F-4D97-AF65-F5344CB8AC3E}">
        <p14:creationId xmlns:p14="http://schemas.microsoft.com/office/powerpoint/2010/main" val="143430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470B86-94E9-4BE0-B513-236139DA769B}" type="datetime1">
              <a:rPr lang="en-US" smtClean="0"/>
              <a:t>9/21/2020</a:t>
            </a:fld>
            <a:endParaRPr lang="en-US"/>
          </a:p>
        </p:txBody>
      </p:sp>
      <p:sp>
        <p:nvSpPr>
          <p:cNvPr id="5" name="Footer Placeholder 4"/>
          <p:cNvSpPr>
            <a:spLocks noGrp="1"/>
          </p:cNvSpPr>
          <p:nvPr>
            <p:ph type="ftr" sz="quarter" idx="11"/>
          </p:nvPr>
        </p:nvSpPr>
        <p:spPr/>
        <p:txBody>
          <a:bodyPr/>
          <a:lstStyle/>
          <a:p>
            <a:r>
              <a:rPr lang="en-US"/>
              <a:t>HDI SCOPE 2020</a:t>
            </a:r>
          </a:p>
        </p:txBody>
      </p:sp>
      <p:sp>
        <p:nvSpPr>
          <p:cNvPr id="6" name="Slide Number Placeholder 5"/>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3281688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8C847C6-AC27-4340-A995-087B646FDDF9}" type="datetime1">
              <a:rPr lang="en-US" smtClean="0"/>
              <a:t>9/21/2020</a:t>
            </a:fld>
            <a:endParaRPr lang="en-US"/>
          </a:p>
        </p:txBody>
      </p:sp>
      <p:sp>
        <p:nvSpPr>
          <p:cNvPr id="6" name="Footer Placeholder 5"/>
          <p:cNvSpPr>
            <a:spLocks noGrp="1"/>
          </p:cNvSpPr>
          <p:nvPr>
            <p:ph type="ftr" sz="quarter" idx="11"/>
          </p:nvPr>
        </p:nvSpPr>
        <p:spPr/>
        <p:txBody>
          <a:bodyPr/>
          <a:lstStyle/>
          <a:p>
            <a:r>
              <a:rPr lang="en-US"/>
              <a:t>HDI SCOPE 2020</a:t>
            </a:r>
          </a:p>
        </p:txBody>
      </p:sp>
      <p:sp>
        <p:nvSpPr>
          <p:cNvPr id="7" name="Slide Number Placeholder 6"/>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126492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EC04DA8-B47E-4E03-BC78-630B925DC0A6}" type="datetime1">
              <a:rPr lang="en-US" smtClean="0"/>
              <a:t>9/21/2020</a:t>
            </a:fld>
            <a:endParaRPr lang="en-US"/>
          </a:p>
        </p:txBody>
      </p:sp>
      <p:sp>
        <p:nvSpPr>
          <p:cNvPr id="8" name="Footer Placeholder 7"/>
          <p:cNvSpPr>
            <a:spLocks noGrp="1"/>
          </p:cNvSpPr>
          <p:nvPr>
            <p:ph type="ftr" sz="quarter" idx="11"/>
          </p:nvPr>
        </p:nvSpPr>
        <p:spPr/>
        <p:txBody>
          <a:bodyPr/>
          <a:lstStyle/>
          <a:p>
            <a:r>
              <a:rPr lang="en-US"/>
              <a:t>HDI SCOPE 2020</a:t>
            </a:r>
          </a:p>
        </p:txBody>
      </p:sp>
      <p:sp>
        <p:nvSpPr>
          <p:cNvPr id="9" name="Slide Number Placeholder 8"/>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58003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4FA129AD-19C1-423F-A677-A5F5802C191F}" type="datetime1">
              <a:rPr lang="en-US" smtClean="0"/>
              <a:t>9/21/2020</a:t>
            </a:fld>
            <a:endParaRPr lang="en-US"/>
          </a:p>
        </p:txBody>
      </p:sp>
      <p:sp>
        <p:nvSpPr>
          <p:cNvPr id="4" name="Footer Placeholder 3"/>
          <p:cNvSpPr>
            <a:spLocks noGrp="1"/>
          </p:cNvSpPr>
          <p:nvPr>
            <p:ph type="ftr" sz="quarter" idx="11"/>
          </p:nvPr>
        </p:nvSpPr>
        <p:spPr/>
        <p:txBody>
          <a:bodyPr/>
          <a:lstStyle/>
          <a:p>
            <a:r>
              <a:rPr lang="en-US"/>
              <a:t>HDI SCOPE 2020</a:t>
            </a:r>
          </a:p>
        </p:txBody>
      </p:sp>
      <p:sp>
        <p:nvSpPr>
          <p:cNvPr id="5" name="Slide Number Placeholder 4"/>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79483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C32A1-D8D0-4F5B-AECE-22E085C5B074}" type="datetime1">
              <a:rPr lang="en-US" smtClean="0"/>
              <a:t>9/21/2020</a:t>
            </a:fld>
            <a:endParaRPr lang="en-US"/>
          </a:p>
        </p:txBody>
      </p:sp>
      <p:sp>
        <p:nvSpPr>
          <p:cNvPr id="3" name="Footer Placeholder 2"/>
          <p:cNvSpPr>
            <a:spLocks noGrp="1"/>
          </p:cNvSpPr>
          <p:nvPr>
            <p:ph type="ftr" sz="quarter" idx="11"/>
          </p:nvPr>
        </p:nvSpPr>
        <p:spPr/>
        <p:txBody>
          <a:bodyPr/>
          <a:lstStyle/>
          <a:p>
            <a:r>
              <a:rPr lang="en-US"/>
              <a:t>HDI SCOPE 2020</a:t>
            </a:r>
          </a:p>
        </p:txBody>
      </p:sp>
      <p:sp>
        <p:nvSpPr>
          <p:cNvPr id="4" name="Slide Number Placeholder 3"/>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3370682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2D6B49C-3DAA-4F62-AE0A-FF87078FE9BE}" type="datetime1">
              <a:rPr lang="en-US" smtClean="0"/>
              <a:t>9/21/2020</a:t>
            </a:fld>
            <a:endParaRPr lang="en-US"/>
          </a:p>
        </p:txBody>
      </p:sp>
      <p:sp>
        <p:nvSpPr>
          <p:cNvPr id="6" name="Footer Placeholder 5"/>
          <p:cNvSpPr>
            <a:spLocks noGrp="1"/>
          </p:cNvSpPr>
          <p:nvPr>
            <p:ph type="ftr" sz="quarter" idx="11"/>
          </p:nvPr>
        </p:nvSpPr>
        <p:spPr/>
        <p:txBody>
          <a:bodyPr/>
          <a:lstStyle/>
          <a:p>
            <a:r>
              <a:rPr lang="en-US"/>
              <a:t>HDI SCOPE 2020</a:t>
            </a:r>
          </a:p>
        </p:txBody>
      </p:sp>
      <p:sp>
        <p:nvSpPr>
          <p:cNvPr id="7" name="Slide Number Placeholder 6"/>
          <p:cNvSpPr>
            <a:spLocks noGrp="1"/>
          </p:cNvSpPr>
          <p:nvPr>
            <p:ph type="sldNum" sz="quarter" idx="12"/>
          </p:nvPr>
        </p:nvSpPr>
        <p:spPr/>
        <p:txBody>
          <a:bodyPr/>
          <a:lstStyle/>
          <a:p>
            <a:fld id="{FAB17FBB-E0CE-425B-9F37-69ECC1DEC292}" type="slidenum">
              <a:rPr lang="en-US" smtClean="0"/>
              <a:t>‹#›</a:t>
            </a:fld>
            <a:endParaRPr lang="en-US"/>
          </a:p>
        </p:txBody>
      </p:sp>
    </p:spTree>
    <p:extLst>
      <p:ext uri="{BB962C8B-B14F-4D97-AF65-F5344CB8AC3E}">
        <p14:creationId xmlns:p14="http://schemas.microsoft.com/office/powerpoint/2010/main" val="1745047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HDI SCOPE 2020</a:t>
            </a:r>
          </a:p>
        </p:txBody>
      </p:sp>
      <p:sp>
        <p:nvSpPr>
          <p:cNvPr id="7" name="Slide Number Placeholder 6"/>
          <p:cNvSpPr>
            <a:spLocks noGrp="1"/>
          </p:cNvSpPr>
          <p:nvPr>
            <p:ph type="sldNum" sz="quarter" idx="12"/>
          </p:nvPr>
        </p:nvSpPr>
        <p:spPr/>
        <p:txBody>
          <a:bodyPr/>
          <a:lstStyle/>
          <a:p>
            <a:fld id="{FAB17FBB-E0CE-425B-9F37-69ECC1DEC292}" type="slidenum">
              <a:rPr lang="en-US" smtClean="0"/>
              <a:t>‹#›</a:t>
            </a:fld>
            <a:endParaRPr lang="en-US"/>
          </a:p>
        </p:txBody>
      </p:sp>
      <p:sp>
        <p:nvSpPr>
          <p:cNvPr id="5" name="Date Placeholder 4"/>
          <p:cNvSpPr>
            <a:spLocks noGrp="1"/>
          </p:cNvSpPr>
          <p:nvPr>
            <p:ph type="dt" sz="half" idx="10"/>
          </p:nvPr>
        </p:nvSpPr>
        <p:spPr/>
        <p:txBody>
          <a:bodyPr/>
          <a:lstStyle/>
          <a:p>
            <a:fld id="{C5554C61-C075-4CDD-BA0B-5EFFF0A99782}" type="datetime1">
              <a:rPr lang="en-US" smtClean="0"/>
              <a:t>9/21/2020</a:t>
            </a:fld>
            <a:endParaRPr lang="en-US"/>
          </a:p>
        </p:txBody>
      </p:sp>
    </p:spTree>
    <p:extLst>
      <p:ext uri="{BB962C8B-B14F-4D97-AF65-F5344CB8AC3E}">
        <p14:creationId xmlns:p14="http://schemas.microsoft.com/office/powerpoint/2010/main" val="4003236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7123A7F-A61A-405A-B986-000D35F1ABF6}" type="datetime1">
              <a:rPr lang="en-US" smtClean="0"/>
              <a:t>9/21/2020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HDI SCOPE 2020</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AB17FBB-E0CE-425B-9F37-69ECC1DEC292}" type="slidenum">
              <a:rPr lang="en-US" smtClean="0"/>
              <a:t>‹#›</a:t>
            </a:fld>
            <a:endParaRPr lang="en-US"/>
          </a:p>
        </p:txBody>
      </p:sp>
    </p:spTree>
    <p:extLst>
      <p:ext uri="{BB962C8B-B14F-4D97-AF65-F5344CB8AC3E}">
        <p14:creationId xmlns:p14="http://schemas.microsoft.com/office/powerpoint/2010/main" val="200806176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christine.hausman@uky.edu" TargetMode="External"/><Relationship Id="rId2" Type="http://schemas.openxmlformats.org/officeDocument/2006/relationships/hyperlink" Target="mailto:caroline.gooden@uky.edu" TargetMode="External"/><Relationship Id="rId1" Type="http://schemas.openxmlformats.org/officeDocument/2006/relationships/slideLayout" Target="../slideLayouts/slideLayout2.xml"/><Relationship Id="rId5" Type="http://schemas.openxmlformats.org/officeDocument/2006/relationships/hyperlink" Target="mailto:emily.moseley@uky.edu" TargetMode="External"/><Relationship Id="rId4" Type="http://schemas.openxmlformats.org/officeDocument/2006/relationships/hyperlink" Target="mailto:brandon.cannada@uky.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hdilearning.org/project-scope-echo-seri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hdilearning.org/project-scope-echo-seri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uky.zoom.us/j/95713159978"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9101" y="957090"/>
            <a:ext cx="4299666" cy="1508366"/>
          </a:xfrm>
        </p:spPr>
        <p:txBody>
          <a:bodyPr vert="horz" lIns="91440" tIns="45720" rIns="91440" bIns="45720" rtlCol="0" anchor="b">
            <a:normAutofit/>
          </a:bodyPr>
          <a:lstStyle/>
          <a:p>
            <a:pPr algn="l"/>
            <a:r>
              <a:rPr lang="en-US" sz="6600"/>
              <a:t>WELCOME</a:t>
            </a:r>
          </a:p>
        </p:txBody>
      </p:sp>
      <p:sp>
        <p:nvSpPr>
          <p:cNvPr id="3" name="Subtitle 2"/>
          <p:cNvSpPr>
            <a:spLocks noGrp="1"/>
          </p:cNvSpPr>
          <p:nvPr>
            <p:ph type="subTitle" idx="1"/>
          </p:nvPr>
        </p:nvSpPr>
        <p:spPr>
          <a:xfrm>
            <a:off x="1860009" y="3015032"/>
            <a:ext cx="6763806" cy="2208901"/>
          </a:xfrm>
        </p:spPr>
        <p:txBody>
          <a:bodyPr vert="horz" lIns="91440" tIns="45720" rIns="91440" bIns="45720" rtlCol="0" anchor="t">
            <a:normAutofit fontScale="85000" lnSpcReduction="10000"/>
          </a:bodyPr>
          <a:lstStyle/>
          <a:p>
            <a:pPr algn="l">
              <a:lnSpc>
                <a:spcPct val="90000"/>
              </a:lnSpc>
            </a:pPr>
            <a:r>
              <a:rPr lang="en-US" sz="2800" b="1">
                <a:solidFill>
                  <a:schemeClr val="tx1"/>
                </a:solidFill>
                <a:latin typeface="Arial" panose="020B0604020202020204" pitchFamily="34" charset="0"/>
                <a:cs typeface="Arial" panose="020B0604020202020204" pitchFamily="34" charset="0"/>
              </a:rPr>
              <a:t>KY’s Project SCOPE:         </a:t>
            </a:r>
          </a:p>
          <a:p>
            <a:pPr algn="l">
              <a:lnSpc>
                <a:spcPct val="90000"/>
              </a:lnSpc>
            </a:pPr>
            <a:r>
              <a:rPr lang="en-US" sz="2800" b="1">
                <a:solidFill>
                  <a:schemeClr val="tx1"/>
                </a:solidFill>
                <a:latin typeface="Arial" panose="020B0604020202020204" pitchFamily="34" charset="0"/>
                <a:cs typeface="Arial" panose="020B0604020202020204" pitchFamily="34" charset="0"/>
              </a:rPr>
              <a:t>Supporting Children of the OPioid Epidemic</a:t>
            </a:r>
          </a:p>
          <a:p>
            <a:pPr algn="l">
              <a:lnSpc>
                <a:spcPct val="90000"/>
              </a:lnSpc>
            </a:pPr>
            <a:endParaRPr lang="en-US" sz="2800" b="1">
              <a:solidFill>
                <a:schemeClr val="tx1"/>
              </a:solidFill>
              <a:latin typeface="Arial" panose="020B0604020202020204" pitchFamily="34" charset="0"/>
              <a:cs typeface="Arial" panose="020B0604020202020204" pitchFamily="34" charset="0"/>
            </a:endParaRPr>
          </a:p>
          <a:p>
            <a:pPr algn="l">
              <a:lnSpc>
                <a:spcPct val="90000"/>
              </a:lnSpc>
            </a:pPr>
            <a:r>
              <a:rPr lang="en-US" sz="2800" b="1">
                <a:solidFill>
                  <a:schemeClr val="tx1"/>
                </a:solidFill>
                <a:latin typeface="Arial" panose="020B0604020202020204" pitchFamily="34" charset="0"/>
                <a:cs typeface="Arial" panose="020B0604020202020204" pitchFamily="34" charset="0"/>
              </a:rPr>
              <a:t>September 22 NAS </a:t>
            </a:r>
          </a:p>
          <a:p>
            <a:pPr algn="l">
              <a:lnSpc>
                <a:spcPct val="90000"/>
              </a:lnSpc>
            </a:pPr>
            <a:r>
              <a:rPr lang="en-US" sz="2800" b="1">
                <a:solidFill>
                  <a:schemeClr val="tx1"/>
                </a:solidFill>
                <a:latin typeface="Arial" panose="020B0604020202020204" pitchFamily="34" charset="0"/>
                <a:cs typeface="Arial" panose="020B0604020202020204" pitchFamily="34" charset="0"/>
              </a:rPr>
              <a:t>Diana Frankenburger, PATHways</a:t>
            </a:r>
          </a:p>
          <a:p>
            <a:pPr algn="l">
              <a:lnSpc>
                <a:spcPct val="90000"/>
              </a:lnSpc>
            </a:pPr>
            <a:endParaRPr lang="en-US" sz="2800" b="1">
              <a:solidFill>
                <a:schemeClr val="tx1"/>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CF0BAF15-BA36-485D-9694-757B8BC32A88}"/>
              </a:ext>
            </a:extLst>
          </p:cNvPr>
          <p:cNvSpPr>
            <a:spLocks noGrp="1"/>
          </p:cNvSpPr>
          <p:nvPr>
            <p:ph type="sldNum" sz="quarter" idx="12"/>
          </p:nvPr>
        </p:nvSpPr>
        <p:spPr/>
        <p:txBody>
          <a:bodyPr/>
          <a:lstStyle/>
          <a:p>
            <a:fld id="{2D3B59E9-E01E-4C1E-87C1-8F08B3BE2677}" type="slidenum">
              <a:rPr lang="en-US" smtClean="0"/>
              <a:t>1</a:t>
            </a:fld>
            <a:endParaRPr lang="en-US"/>
          </a:p>
        </p:txBody>
      </p:sp>
      <p:sp>
        <p:nvSpPr>
          <p:cNvPr id="8" name="Footer Placeholder 7">
            <a:extLst>
              <a:ext uri="{FF2B5EF4-FFF2-40B4-BE49-F238E27FC236}">
                <a16:creationId xmlns:a16="http://schemas.microsoft.com/office/drawing/2014/main" id="{63D5436F-4D5D-40A4-83FB-74D2D21F7308}"/>
              </a:ext>
            </a:extLst>
          </p:cNvPr>
          <p:cNvSpPr>
            <a:spLocks noGrp="1"/>
          </p:cNvSpPr>
          <p:nvPr>
            <p:ph type="ftr" sz="quarter" idx="11"/>
          </p:nvPr>
        </p:nvSpPr>
        <p:spPr/>
        <p:txBody>
          <a:bodyPr/>
          <a:lstStyle/>
          <a:p>
            <a:r>
              <a:rPr lang="en-US"/>
              <a:t>HDI SCOPE 2020</a:t>
            </a:r>
          </a:p>
        </p:txBody>
      </p:sp>
    </p:spTree>
    <p:extLst>
      <p:ext uri="{BB962C8B-B14F-4D97-AF65-F5344CB8AC3E}">
        <p14:creationId xmlns:p14="http://schemas.microsoft.com/office/powerpoint/2010/main" val="2474025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838200" y="365126"/>
            <a:ext cx="10515600" cy="1156104"/>
          </a:xfrm>
        </p:spPr>
        <p:txBody>
          <a:bodyPr/>
          <a:lstStyle/>
          <a:p>
            <a:pPr algn="ctr"/>
            <a:r>
              <a:rPr lang="en-US" dirty="0"/>
              <a:t>Primary Area of Concern</a:t>
            </a:r>
          </a:p>
        </p:txBody>
      </p:sp>
      <p:sp>
        <p:nvSpPr>
          <p:cNvPr id="3" name="Subtitle 2"/>
          <p:cNvSpPr>
            <a:spLocks noGrp="1"/>
          </p:cNvSpPr>
          <p:nvPr>
            <p:ph idx="1"/>
          </p:nvPr>
        </p:nvSpPr>
        <p:spPr>
          <a:xfrm>
            <a:off x="395141" y="1473740"/>
            <a:ext cx="10515600" cy="3910519"/>
          </a:xfrm>
        </p:spPr>
        <p:txBody>
          <a:bodyPr vert="horz" lIns="91440" tIns="45720" rIns="91440" bIns="45720" rtlCol="0" anchor="t">
            <a:normAutofit/>
          </a:bodyPr>
          <a:lstStyle/>
          <a:p>
            <a:r>
              <a:rPr lang="en-US" dirty="0"/>
              <a:t>Falls frequently and doesn’t seem to see obstacles in path</a:t>
            </a:r>
          </a:p>
          <a:p>
            <a:r>
              <a:rPr lang="en-US" dirty="0"/>
              <a:t>Seeks significant amount of proprioceptive input through pushing furniture, hitting, throwing, rocking.</a:t>
            </a:r>
          </a:p>
          <a:p>
            <a:r>
              <a:rPr lang="en-US" dirty="0"/>
              <a:t>Will not pull objects, only push</a:t>
            </a:r>
          </a:p>
          <a:p>
            <a:r>
              <a:rPr lang="en-US" dirty="0"/>
              <a:t>Formerly biting and pulling hair</a:t>
            </a:r>
          </a:p>
          <a:p>
            <a:r>
              <a:rPr lang="en-US" dirty="0"/>
              <a:t>Expressive language delayed- uses a few signs, shakes head yes/no, points and can follow simple directions. No words so far.</a:t>
            </a:r>
          </a:p>
          <a:p>
            <a:r>
              <a:rPr lang="en-US" dirty="0"/>
              <a:t>Is &lt; 1</a:t>
            </a:r>
            <a:r>
              <a:rPr lang="en-US" baseline="30000" dirty="0"/>
              <a:t>st</a:t>
            </a:r>
            <a:r>
              <a:rPr lang="en-US" dirty="0"/>
              <a:t> percentile for height, &lt;60% for weight (genetics work-up underway)</a:t>
            </a:r>
          </a:p>
          <a:p>
            <a:r>
              <a:rPr lang="en-US" dirty="0"/>
              <a:t>Ophthalmologist saw no concerns but mom is not convinced.</a:t>
            </a:r>
          </a:p>
          <a:p>
            <a:endParaRPr lang="en-US" dirty="0"/>
          </a:p>
        </p:txBody>
      </p:sp>
      <p:sp>
        <p:nvSpPr>
          <p:cNvPr id="7" name="Slide Number Placeholder 6">
            <a:extLst>
              <a:ext uri="{FF2B5EF4-FFF2-40B4-BE49-F238E27FC236}">
                <a16:creationId xmlns:a16="http://schemas.microsoft.com/office/drawing/2014/main" id="{41581CEA-9EB4-431F-8765-F4A83B6AB15C}"/>
              </a:ext>
            </a:extLst>
          </p:cNvPr>
          <p:cNvSpPr>
            <a:spLocks noGrp="1"/>
          </p:cNvSpPr>
          <p:nvPr>
            <p:ph type="sldNum" sz="quarter" idx="12"/>
          </p:nvPr>
        </p:nvSpPr>
        <p:spPr/>
        <p:txBody>
          <a:bodyPr/>
          <a:lstStyle/>
          <a:p>
            <a:fld id="{FEA5FFD0-0682-4E46-BD81-E7535D0AA880}" type="slidenum">
              <a:rPr lang="en-US" smtClean="0"/>
              <a:t>10</a:t>
            </a:fld>
            <a:endParaRPr lang="en-US" dirty="0"/>
          </a:p>
        </p:txBody>
      </p:sp>
    </p:spTree>
    <p:extLst>
      <p:ext uri="{BB962C8B-B14F-4D97-AF65-F5344CB8AC3E}">
        <p14:creationId xmlns:p14="http://schemas.microsoft.com/office/powerpoint/2010/main" val="4220522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274163" y="374080"/>
            <a:ext cx="10515600" cy="1156104"/>
          </a:xfrm>
        </p:spPr>
        <p:txBody>
          <a:bodyPr/>
          <a:lstStyle/>
          <a:p>
            <a:pPr algn="ctr"/>
            <a:r>
              <a:rPr lang="en-US" dirty="0"/>
              <a:t>Goals, Barriers, Strengths </a:t>
            </a:r>
          </a:p>
        </p:txBody>
      </p:sp>
      <p:sp>
        <p:nvSpPr>
          <p:cNvPr id="3" name="Subtitle 2"/>
          <p:cNvSpPr>
            <a:spLocks noGrp="1"/>
          </p:cNvSpPr>
          <p:nvPr>
            <p:ph idx="1"/>
          </p:nvPr>
        </p:nvSpPr>
        <p:spPr>
          <a:xfrm>
            <a:off x="366860" y="1153586"/>
            <a:ext cx="10515600" cy="3977696"/>
          </a:xfrm>
        </p:spPr>
        <p:txBody>
          <a:bodyPr vert="horz" lIns="91440" tIns="45720" rIns="91440" bIns="45720" rtlCol="0" anchor="t">
            <a:noAutofit/>
          </a:bodyPr>
          <a:lstStyle/>
          <a:p>
            <a:r>
              <a:rPr lang="en-US" dirty="0"/>
              <a:t>Goals:</a:t>
            </a:r>
          </a:p>
          <a:p>
            <a:pPr lvl="1"/>
            <a:r>
              <a:rPr lang="en-US" sz="1800" dirty="0"/>
              <a:t> Age appropriate speech</a:t>
            </a:r>
          </a:p>
          <a:p>
            <a:pPr lvl="1"/>
            <a:r>
              <a:rPr lang="en-US" sz="1800" dirty="0"/>
              <a:t>Effectively meet sensory needs throughout the day</a:t>
            </a:r>
          </a:p>
          <a:p>
            <a:pPr lvl="1"/>
            <a:r>
              <a:rPr lang="en-US" sz="1800" dirty="0"/>
              <a:t>Walk without falling</a:t>
            </a:r>
          </a:p>
          <a:p>
            <a:r>
              <a:rPr lang="en-US" dirty="0"/>
              <a:t>Barriers:</a:t>
            </a:r>
          </a:p>
          <a:p>
            <a:pPr lvl="1"/>
            <a:r>
              <a:rPr lang="en-US" sz="1800" dirty="0">
                <a:cs typeface="Calibri"/>
              </a:rPr>
              <a:t>Sensory needs difficult to determine and meet</a:t>
            </a:r>
          </a:p>
          <a:p>
            <a:pPr lvl="1"/>
            <a:r>
              <a:rPr lang="en-US" sz="1800" dirty="0">
                <a:cs typeface="Calibri"/>
              </a:rPr>
              <a:t>Not sure how vision, vestibular, and motor skills affect his balance</a:t>
            </a:r>
          </a:p>
          <a:p>
            <a:pPr lvl="1"/>
            <a:r>
              <a:rPr lang="en-US" sz="1800" dirty="0">
                <a:cs typeface="Calibri"/>
              </a:rPr>
              <a:t>Does poorly in visually ‘busy’ environment</a:t>
            </a:r>
          </a:p>
          <a:p>
            <a:r>
              <a:rPr lang="en-US" dirty="0">
                <a:cs typeface="Calibri"/>
              </a:rPr>
              <a:t>Strengths: </a:t>
            </a:r>
            <a:endParaRPr lang="en-US" dirty="0"/>
          </a:p>
          <a:p>
            <a:pPr lvl="1"/>
            <a:r>
              <a:rPr lang="en-US" sz="1800" dirty="0"/>
              <a:t>Great family support and compliance</a:t>
            </a:r>
          </a:p>
          <a:p>
            <a:pPr lvl="1"/>
            <a:r>
              <a:rPr lang="en-US" sz="1800" dirty="0"/>
              <a:t>3 ½ year old adoptive brother also had NAS, has made good progress </a:t>
            </a:r>
          </a:p>
        </p:txBody>
      </p:sp>
      <p:sp>
        <p:nvSpPr>
          <p:cNvPr id="7" name="Slide Number Placeholder 6">
            <a:extLst>
              <a:ext uri="{FF2B5EF4-FFF2-40B4-BE49-F238E27FC236}">
                <a16:creationId xmlns:a16="http://schemas.microsoft.com/office/drawing/2014/main" id="{9325B299-569E-457C-9229-3F5C2DEDA5EF}"/>
              </a:ext>
            </a:extLst>
          </p:cNvPr>
          <p:cNvSpPr>
            <a:spLocks noGrp="1"/>
          </p:cNvSpPr>
          <p:nvPr>
            <p:ph type="sldNum" sz="quarter" idx="12"/>
          </p:nvPr>
        </p:nvSpPr>
        <p:spPr>
          <a:xfrm>
            <a:off x="8946776" y="6255497"/>
            <a:ext cx="2743200" cy="365125"/>
          </a:xfrm>
        </p:spPr>
        <p:txBody>
          <a:bodyPr/>
          <a:lstStyle/>
          <a:p>
            <a:fld id="{FEA5FFD0-0682-4E46-BD81-E7535D0AA880}" type="slidenum">
              <a:rPr lang="en-US" smtClean="0"/>
              <a:t>11</a:t>
            </a:fld>
            <a:endParaRPr lang="en-US" dirty="0"/>
          </a:p>
        </p:txBody>
      </p:sp>
    </p:spTree>
    <p:extLst>
      <p:ext uri="{BB962C8B-B14F-4D97-AF65-F5344CB8AC3E}">
        <p14:creationId xmlns:p14="http://schemas.microsoft.com/office/powerpoint/2010/main" val="3596567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310299" y="310031"/>
            <a:ext cx="10515600" cy="1156104"/>
          </a:xfrm>
        </p:spPr>
        <p:txBody>
          <a:bodyPr/>
          <a:lstStyle/>
          <a:p>
            <a:pPr algn="ctr"/>
            <a:r>
              <a:rPr lang="en-US" dirty="0"/>
              <a:t>Additional Information</a:t>
            </a:r>
          </a:p>
        </p:txBody>
      </p:sp>
      <p:sp>
        <p:nvSpPr>
          <p:cNvPr id="3" name="Subtitle 2"/>
          <p:cNvSpPr>
            <a:spLocks noGrp="1"/>
          </p:cNvSpPr>
          <p:nvPr>
            <p:ph idx="1"/>
          </p:nvPr>
        </p:nvSpPr>
        <p:spPr>
          <a:xfrm>
            <a:off x="112336" y="1067548"/>
            <a:ext cx="10515600" cy="3977696"/>
          </a:xfrm>
        </p:spPr>
        <p:txBody>
          <a:bodyPr vert="horz" lIns="91440" tIns="45720" rIns="91440" bIns="45720" rtlCol="0" anchor="t">
            <a:normAutofit/>
          </a:bodyPr>
          <a:lstStyle/>
          <a:p>
            <a:pPr marL="0" indent="0">
              <a:buNone/>
            </a:pPr>
            <a:r>
              <a:rPr lang="en-US" dirty="0"/>
              <a:t>We have tried: </a:t>
            </a:r>
          </a:p>
          <a:p>
            <a:r>
              <a:rPr lang="en-US" dirty="0"/>
              <a:t>Compression vest</a:t>
            </a:r>
          </a:p>
          <a:p>
            <a:r>
              <a:rPr lang="en-US" dirty="0"/>
              <a:t>Weighted ball, bean bags</a:t>
            </a:r>
          </a:p>
          <a:p>
            <a:r>
              <a:rPr lang="en-US" dirty="0"/>
              <a:t>Brushing, infant massage, joint compressions</a:t>
            </a:r>
          </a:p>
          <a:p>
            <a:r>
              <a:rPr lang="en-US" dirty="0"/>
              <a:t>Balance activities, proprioceptive strategies such as rocking, swinging, getting pulled on blanket</a:t>
            </a:r>
          </a:p>
          <a:p>
            <a:r>
              <a:rPr lang="en-US" dirty="0"/>
              <a:t>Mom has decreased visual clutter</a:t>
            </a:r>
          </a:p>
          <a:p>
            <a:r>
              <a:rPr lang="en-US" dirty="0"/>
              <a:t>Recently discovered: being in small enclosed space helps him calm</a:t>
            </a:r>
          </a:p>
        </p:txBody>
      </p:sp>
      <p:sp>
        <p:nvSpPr>
          <p:cNvPr id="7" name="Slide Number Placeholder 6">
            <a:extLst>
              <a:ext uri="{FF2B5EF4-FFF2-40B4-BE49-F238E27FC236}">
                <a16:creationId xmlns:a16="http://schemas.microsoft.com/office/drawing/2014/main" id="{448B50D2-C505-428A-A2E7-D4D60A239EBA}"/>
              </a:ext>
            </a:extLst>
          </p:cNvPr>
          <p:cNvSpPr>
            <a:spLocks noGrp="1"/>
          </p:cNvSpPr>
          <p:nvPr>
            <p:ph type="sldNum" sz="quarter" idx="12"/>
          </p:nvPr>
        </p:nvSpPr>
        <p:spPr/>
        <p:txBody>
          <a:bodyPr/>
          <a:lstStyle/>
          <a:p>
            <a:fld id="{FEA5FFD0-0682-4E46-BD81-E7535D0AA880}" type="slidenum">
              <a:rPr lang="en-US" smtClean="0"/>
              <a:t>12</a:t>
            </a:fld>
            <a:endParaRPr lang="en-US" dirty="0"/>
          </a:p>
        </p:txBody>
      </p:sp>
    </p:spTree>
    <p:extLst>
      <p:ext uri="{BB962C8B-B14F-4D97-AF65-F5344CB8AC3E}">
        <p14:creationId xmlns:p14="http://schemas.microsoft.com/office/powerpoint/2010/main" val="3881994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310299" y="310031"/>
            <a:ext cx="10515600" cy="1156104"/>
          </a:xfrm>
        </p:spPr>
        <p:txBody>
          <a:bodyPr/>
          <a:lstStyle/>
          <a:p>
            <a:pPr algn="ctr"/>
            <a:r>
              <a:rPr lang="en-US" dirty="0"/>
              <a:t>Additional Information</a:t>
            </a:r>
          </a:p>
        </p:txBody>
      </p:sp>
      <p:sp>
        <p:nvSpPr>
          <p:cNvPr id="3" name="Subtitle 2"/>
          <p:cNvSpPr>
            <a:spLocks noGrp="1"/>
          </p:cNvSpPr>
          <p:nvPr>
            <p:ph idx="1"/>
          </p:nvPr>
        </p:nvSpPr>
        <p:spPr>
          <a:xfrm>
            <a:off x="112336" y="1067548"/>
            <a:ext cx="10515600" cy="3977696"/>
          </a:xfrm>
        </p:spPr>
        <p:txBody>
          <a:bodyPr vert="horz" lIns="91440" tIns="45720" rIns="91440" bIns="45720" rtlCol="0" anchor="t">
            <a:normAutofit fontScale="92500"/>
          </a:bodyPr>
          <a:lstStyle/>
          <a:p>
            <a:r>
              <a:rPr lang="en-US" dirty="0"/>
              <a:t>“During follow-up, infants with NAS particularly require (1) neurodevelopmental assessments to identify motor deficits, cognitive delays, or relative microcephaly; (2) psycho-behavioral assessments to identify hyperactivity, impulsivity, and attention-deficit in preschool-aged children, as well as school absence, school failure, and other behavioral problems in school aged children; (3) ophthalmologic assessment to identify nystagmus, strabismus, refractive errors, and other visual defects; (4) growth and nutritional assessment to identify failure to thrive and short stature; and (5) family support assessments to exclude continuous maternal substance abuse and child abuse“(</a:t>
            </a:r>
            <a:r>
              <a:rPr lang="en-US" dirty="0" err="1"/>
              <a:t>Kocherlakota</a:t>
            </a:r>
            <a:r>
              <a:rPr lang="en-US" dirty="0"/>
              <a:t>, 2014).</a:t>
            </a:r>
          </a:p>
          <a:p>
            <a:r>
              <a:rPr lang="en-US" sz="1500" dirty="0" err="1"/>
              <a:t>Kocherlakota</a:t>
            </a:r>
            <a:r>
              <a:rPr lang="en-US" sz="1500" dirty="0"/>
              <a:t>, P. (2014). Neonatal Abstinence Syndrome,</a:t>
            </a:r>
            <a:r>
              <a:rPr lang="en-US" sz="1500" i="1" dirty="0"/>
              <a:t> Pediatrics</a:t>
            </a:r>
            <a:r>
              <a:rPr lang="en-US" sz="1500" dirty="0"/>
              <a:t>, </a:t>
            </a:r>
            <a:r>
              <a:rPr lang="en-US" sz="1500" i="1" dirty="0"/>
              <a:t>134</a:t>
            </a:r>
            <a:r>
              <a:rPr lang="en-US" sz="1500" dirty="0"/>
              <a:t>(2): p.e-547-e-561. doi:10.1542/peds.2013-3524</a:t>
            </a:r>
          </a:p>
          <a:p>
            <a:r>
              <a:rPr lang="en-US" dirty="0"/>
              <a:t>Failure to use eye movements to predict another person’s actions may have negative developmental consequences as a child may have difficulty imitating and learning from others thus affecting social cognition. (NAS PowerPoint from Cincinnati)</a:t>
            </a:r>
          </a:p>
          <a:p>
            <a:r>
              <a:rPr lang="en-US" sz="1500" dirty="0"/>
              <a:t>Konijnenberg, C et al. (2012). A Melinder, Neurodevelopmental Investigation of the Mirror Neuron System in Children of Women receiving Maintenance Therapy during Pregnancy, </a:t>
            </a:r>
            <a:r>
              <a:rPr lang="en-US" sz="1500" i="1" dirty="0"/>
              <a:t>Addiction Res Report.</a:t>
            </a:r>
            <a:endParaRPr lang="en-US" sz="1500" dirty="0"/>
          </a:p>
          <a:p>
            <a:endParaRPr lang="en-US" dirty="0"/>
          </a:p>
        </p:txBody>
      </p:sp>
      <p:sp>
        <p:nvSpPr>
          <p:cNvPr id="7" name="Slide Number Placeholder 6">
            <a:extLst>
              <a:ext uri="{FF2B5EF4-FFF2-40B4-BE49-F238E27FC236}">
                <a16:creationId xmlns:a16="http://schemas.microsoft.com/office/drawing/2014/main" id="{448B50D2-C505-428A-A2E7-D4D60A239EBA}"/>
              </a:ext>
            </a:extLst>
          </p:cNvPr>
          <p:cNvSpPr>
            <a:spLocks noGrp="1"/>
          </p:cNvSpPr>
          <p:nvPr>
            <p:ph type="sldNum" sz="quarter" idx="12"/>
          </p:nvPr>
        </p:nvSpPr>
        <p:spPr/>
        <p:txBody>
          <a:bodyPr/>
          <a:lstStyle/>
          <a:p>
            <a:fld id="{FEA5FFD0-0682-4E46-BD81-E7535D0AA880}" type="slidenum">
              <a:rPr lang="en-US" smtClean="0"/>
              <a:t>13</a:t>
            </a:fld>
            <a:endParaRPr lang="en-US" dirty="0"/>
          </a:p>
        </p:txBody>
      </p:sp>
    </p:spTree>
    <p:extLst>
      <p:ext uri="{BB962C8B-B14F-4D97-AF65-F5344CB8AC3E}">
        <p14:creationId xmlns:p14="http://schemas.microsoft.com/office/powerpoint/2010/main" val="1317399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CAE99-AFBF-4A40-ACA6-6E917F30DDCA}"/>
              </a:ext>
            </a:extLst>
          </p:cNvPr>
          <p:cNvSpPr>
            <a:spLocks noGrp="1"/>
          </p:cNvSpPr>
          <p:nvPr>
            <p:ph type="title"/>
          </p:nvPr>
        </p:nvSpPr>
        <p:spPr/>
        <p:txBody>
          <a:bodyPr/>
          <a:lstStyle/>
          <a:p>
            <a:r>
              <a:rPr lang="en-US"/>
              <a:t>Breakout Discussion</a:t>
            </a:r>
          </a:p>
        </p:txBody>
      </p:sp>
      <p:sp>
        <p:nvSpPr>
          <p:cNvPr id="3" name="Content Placeholder 2">
            <a:extLst>
              <a:ext uri="{FF2B5EF4-FFF2-40B4-BE49-F238E27FC236}">
                <a16:creationId xmlns:a16="http://schemas.microsoft.com/office/drawing/2014/main" id="{09602CF7-26AB-434B-95E4-4EB5DBE37880}"/>
              </a:ext>
            </a:extLst>
          </p:cNvPr>
          <p:cNvSpPr>
            <a:spLocks noGrp="1"/>
          </p:cNvSpPr>
          <p:nvPr>
            <p:ph idx="1"/>
          </p:nvPr>
        </p:nvSpPr>
        <p:spPr>
          <a:xfrm>
            <a:off x="334371" y="836902"/>
            <a:ext cx="9974955" cy="3880773"/>
          </a:xfrm>
        </p:spPr>
        <p:txBody>
          <a:bodyPr vert="horz" lIns="91440" tIns="45720" rIns="91440" bIns="45720" rtlCol="0" anchor="t">
            <a:noAutofit/>
          </a:bodyPr>
          <a:lstStyle/>
          <a:p>
            <a:pPr marL="0" indent="0" fontAlgn="base">
              <a:buNone/>
            </a:pPr>
            <a:endParaRPr lang="en-US" sz="2400" dirty="0">
              <a:ea typeface="+mn-lt"/>
              <a:cs typeface="+mn-lt"/>
            </a:endParaRPr>
          </a:p>
          <a:p>
            <a:pPr>
              <a:buFont typeface="Wingdings 3"/>
              <a:buChar char=""/>
            </a:pPr>
            <a:r>
              <a:rPr lang="en-US" sz="2400" dirty="0">
                <a:ea typeface="+mn-lt"/>
                <a:cs typeface="+mn-lt"/>
              </a:rPr>
              <a:t>What are some family/child strengths?</a:t>
            </a:r>
            <a:endParaRPr lang="en-US" dirty="0"/>
          </a:p>
          <a:p>
            <a:pPr>
              <a:buFont typeface="Wingdings 3"/>
              <a:buChar char=""/>
            </a:pPr>
            <a:r>
              <a:rPr lang="en-US" sz="2400" dirty="0">
                <a:ea typeface="+mn-lt"/>
                <a:cs typeface="+mn-lt"/>
              </a:rPr>
              <a:t>What are some strategies suggested by your group?</a:t>
            </a:r>
            <a:endParaRPr lang="en-US" dirty="0"/>
          </a:p>
          <a:p>
            <a:pPr>
              <a:buFont typeface="Wingdings 3"/>
              <a:buChar char=""/>
            </a:pPr>
            <a:r>
              <a:rPr lang="en-US" sz="2400" dirty="0">
                <a:ea typeface="+mn-lt"/>
                <a:cs typeface="+mn-lt"/>
              </a:rPr>
              <a:t>Do you have any resources, websites, or documents to share with Project SCOPE colleagues?</a:t>
            </a:r>
            <a:endParaRPr lang="en-US" dirty="0"/>
          </a:p>
          <a:p>
            <a:pPr>
              <a:buFont typeface="Wingdings 3"/>
              <a:buChar char=""/>
            </a:pPr>
            <a:r>
              <a:rPr lang="en-US" sz="2400" dirty="0">
                <a:ea typeface="+mn-lt"/>
                <a:cs typeface="+mn-lt"/>
              </a:rPr>
              <a:t>Other comments/questions/suggestions?</a:t>
            </a:r>
            <a:endParaRPr lang="en-US" dirty="0"/>
          </a:p>
          <a:p>
            <a:pPr marL="0" indent="0">
              <a:buNone/>
            </a:pPr>
            <a:endParaRPr lang="en-US" sz="2400" dirty="0"/>
          </a:p>
        </p:txBody>
      </p:sp>
      <p:sp>
        <p:nvSpPr>
          <p:cNvPr id="4" name="Slide Number Placeholder 3">
            <a:extLst>
              <a:ext uri="{FF2B5EF4-FFF2-40B4-BE49-F238E27FC236}">
                <a16:creationId xmlns:a16="http://schemas.microsoft.com/office/drawing/2014/main" id="{2E313090-8BF8-4869-9414-37E554D0D6D7}"/>
              </a:ext>
            </a:extLst>
          </p:cNvPr>
          <p:cNvSpPr>
            <a:spLocks noGrp="1"/>
          </p:cNvSpPr>
          <p:nvPr>
            <p:ph type="sldNum" sz="quarter" idx="12"/>
          </p:nvPr>
        </p:nvSpPr>
        <p:spPr/>
        <p:txBody>
          <a:bodyPr/>
          <a:lstStyle/>
          <a:p>
            <a:fld id="{2D3B59E9-E01E-4C1E-87C1-8F08B3BE2677}" type="slidenum">
              <a:rPr lang="en-US" smtClean="0"/>
              <a:t>14</a:t>
            </a:fld>
            <a:endParaRPr lang="en-US"/>
          </a:p>
        </p:txBody>
      </p:sp>
    </p:spTree>
    <p:extLst>
      <p:ext uri="{BB962C8B-B14F-4D97-AF65-F5344CB8AC3E}">
        <p14:creationId xmlns:p14="http://schemas.microsoft.com/office/powerpoint/2010/main" val="1558697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FE508-0128-48F2-910B-7E125B858074}"/>
              </a:ext>
            </a:extLst>
          </p:cNvPr>
          <p:cNvSpPr>
            <a:spLocks noGrp="1"/>
          </p:cNvSpPr>
          <p:nvPr>
            <p:ph type="title"/>
          </p:nvPr>
        </p:nvSpPr>
        <p:spPr/>
        <p:txBody>
          <a:bodyPr/>
          <a:lstStyle/>
          <a:p>
            <a:r>
              <a:rPr lang="en-US"/>
              <a:t>Evaluation </a:t>
            </a:r>
          </a:p>
        </p:txBody>
      </p:sp>
      <p:sp>
        <p:nvSpPr>
          <p:cNvPr id="3" name="Content Placeholder 2">
            <a:extLst>
              <a:ext uri="{FF2B5EF4-FFF2-40B4-BE49-F238E27FC236}">
                <a16:creationId xmlns:a16="http://schemas.microsoft.com/office/drawing/2014/main" id="{41522AB7-B89E-4A76-B6F3-C41E7094B585}"/>
              </a:ext>
            </a:extLst>
          </p:cNvPr>
          <p:cNvSpPr>
            <a:spLocks noGrp="1"/>
          </p:cNvSpPr>
          <p:nvPr>
            <p:ph idx="1"/>
          </p:nvPr>
        </p:nvSpPr>
        <p:spPr/>
        <p:txBody>
          <a:bodyPr vert="horz" lIns="91440" tIns="45720" rIns="91440" bIns="45720" rtlCol="0" anchor="t">
            <a:normAutofit/>
          </a:bodyPr>
          <a:lstStyle/>
          <a:p>
            <a:r>
              <a:rPr lang="en-US" sz="2400"/>
              <a:t>Pre-series survey; evaluations after each session and after series</a:t>
            </a:r>
          </a:p>
          <a:p>
            <a:r>
              <a:rPr lang="en-US" sz="2400"/>
              <a:t>Incentives: drawing after each session; book selection for participants who attend all sessions; certificate of attendance for sessions attended</a:t>
            </a:r>
          </a:p>
          <a:p>
            <a:endParaRPr lang="en-US"/>
          </a:p>
        </p:txBody>
      </p:sp>
      <p:sp>
        <p:nvSpPr>
          <p:cNvPr id="4" name="Slide Number Placeholder 3">
            <a:extLst>
              <a:ext uri="{FF2B5EF4-FFF2-40B4-BE49-F238E27FC236}">
                <a16:creationId xmlns:a16="http://schemas.microsoft.com/office/drawing/2014/main" id="{3E0D3D7B-18DA-4AC6-B016-66153122391F}"/>
              </a:ext>
            </a:extLst>
          </p:cNvPr>
          <p:cNvSpPr>
            <a:spLocks noGrp="1"/>
          </p:cNvSpPr>
          <p:nvPr>
            <p:ph type="sldNum" sz="quarter" idx="12"/>
          </p:nvPr>
        </p:nvSpPr>
        <p:spPr/>
        <p:txBody>
          <a:bodyPr/>
          <a:lstStyle/>
          <a:p>
            <a:fld id="{2D3B59E9-E01E-4C1E-87C1-8F08B3BE2677}" type="slidenum">
              <a:rPr lang="en-US" smtClean="0"/>
              <a:t>15</a:t>
            </a:fld>
            <a:endParaRPr lang="en-US"/>
          </a:p>
        </p:txBody>
      </p:sp>
    </p:spTree>
    <p:extLst>
      <p:ext uri="{BB962C8B-B14F-4D97-AF65-F5344CB8AC3E}">
        <p14:creationId xmlns:p14="http://schemas.microsoft.com/office/powerpoint/2010/main" val="468358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832CF-8284-4AFF-ABDB-C3F65D0D7A5D}"/>
              </a:ext>
            </a:extLst>
          </p:cNvPr>
          <p:cNvSpPr>
            <a:spLocks noGrp="1"/>
          </p:cNvSpPr>
          <p:nvPr>
            <p:ph type="title"/>
          </p:nvPr>
        </p:nvSpPr>
        <p:spPr/>
        <p:txBody>
          <a:bodyPr/>
          <a:lstStyle/>
          <a:p>
            <a:r>
              <a:rPr lang="en-US"/>
              <a:t>Questions?</a:t>
            </a:r>
          </a:p>
        </p:txBody>
      </p:sp>
      <p:sp>
        <p:nvSpPr>
          <p:cNvPr id="3" name="Content Placeholder 2">
            <a:extLst>
              <a:ext uri="{FF2B5EF4-FFF2-40B4-BE49-F238E27FC236}">
                <a16:creationId xmlns:a16="http://schemas.microsoft.com/office/drawing/2014/main" id="{6F2DCC14-C6EB-4720-BA50-A5B33C17EC1D}"/>
              </a:ext>
            </a:extLst>
          </p:cNvPr>
          <p:cNvSpPr>
            <a:spLocks noGrp="1"/>
          </p:cNvSpPr>
          <p:nvPr>
            <p:ph idx="1"/>
          </p:nvPr>
        </p:nvSpPr>
        <p:spPr>
          <a:xfrm>
            <a:off x="165992" y="1378536"/>
            <a:ext cx="9900088" cy="3880773"/>
          </a:xfrm>
        </p:spPr>
        <p:txBody>
          <a:bodyPr vert="horz" lIns="91440" tIns="45720" rIns="91440" bIns="45720" rtlCol="0" anchor="t">
            <a:noAutofit/>
          </a:bodyPr>
          <a:lstStyle/>
          <a:p>
            <a:pPr marL="0" indent="0">
              <a:buNone/>
            </a:pPr>
            <a:r>
              <a:rPr lang="en-US" sz="2400"/>
              <a:t>Contact us with any questions:</a:t>
            </a:r>
          </a:p>
          <a:p>
            <a:r>
              <a:rPr lang="en-US" sz="2400"/>
              <a:t>Content and case presentations: </a:t>
            </a:r>
            <a:r>
              <a:rPr lang="en-US" sz="2400">
                <a:hlinkClick r:id="rId2"/>
              </a:rPr>
              <a:t>caroline.gooden@uky.edu</a:t>
            </a:r>
            <a:r>
              <a:rPr lang="en-US" sz="2400"/>
              <a:t>; </a:t>
            </a:r>
            <a:r>
              <a:rPr lang="en-US" sz="2400">
                <a:hlinkClick r:id="rId3"/>
              </a:rPr>
              <a:t>christine.hausman@uky.edu</a:t>
            </a:r>
            <a:endParaRPr lang="en-US" sz="2400"/>
          </a:p>
          <a:p>
            <a:r>
              <a:rPr lang="en-US" sz="2400"/>
              <a:t>Technology: </a:t>
            </a:r>
            <a:r>
              <a:rPr lang="en-US" sz="2400">
                <a:hlinkClick r:id="rId4"/>
              </a:rPr>
              <a:t>brandon.cannada@uky.edu</a:t>
            </a:r>
            <a:endParaRPr lang="en-US" sz="2400"/>
          </a:p>
          <a:p>
            <a:r>
              <a:rPr lang="en-US" sz="2400"/>
              <a:t>Evaluation and case presentations: </a:t>
            </a:r>
            <a:r>
              <a:rPr lang="en-US" sz="2400">
                <a:hlinkClick r:id="rId5"/>
              </a:rPr>
              <a:t>emily.moseley@uky.edu</a:t>
            </a:r>
            <a:endParaRPr lang="en-US" sz="2400"/>
          </a:p>
          <a:p>
            <a:endParaRPr lang="en-US" sz="2400"/>
          </a:p>
          <a:p>
            <a:r>
              <a:rPr lang="en-US" sz="2400"/>
              <a:t>See you next session, </a:t>
            </a:r>
            <a:r>
              <a:rPr lang="en-US" sz="2400" b="1"/>
              <a:t>Oct 6 at 2pm Monitoring Child Development</a:t>
            </a:r>
            <a:endParaRPr lang="en-US"/>
          </a:p>
          <a:p>
            <a:pPr marL="0" indent="0">
              <a:buNone/>
            </a:pPr>
            <a:r>
              <a:rPr lang="en-US" sz="2400" b="1"/>
              <a:t>    Dr. Jennifer Grisham, UK Early Childhood</a:t>
            </a:r>
            <a:endParaRPr lang="en-US"/>
          </a:p>
        </p:txBody>
      </p:sp>
      <p:sp>
        <p:nvSpPr>
          <p:cNvPr id="5" name="Slide Number Placeholder 4">
            <a:extLst>
              <a:ext uri="{FF2B5EF4-FFF2-40B4-BE49-F238E27FC236}">
                <a16:creationId xmlns:a16="http://schemas.microsoft.com/office/drawing/2014/main" id="{E5007F05-818A-4F99-88E1-A4C2744E15F1}"/>
              </a:ext>
            </a:extLst>
          </p:cNvPr>
          <p:cNvSpPr>
            <a:spLocks noGrp="1"/>
          </p:cNvSpPr>
          <p:nvPr>
            <p:ph type="sldNum" sz="quarter" idx="12"/>
          </p:nvPr>
        </p:nvSpPr>
        <p:spPr/>
        <p:txBody>
          <a:bodyPr/>
          <a:lstStyle/>
          <a:p>
            <a:fld id="{2D3B59E9-E01E-4C1E-87C1-8F08B3BE2677}" type="slidenum">
              <a:rPr lang="en-US" smtClean="0"/>
              <a:t>16</a:t>
            </a:fld>
            <a:endParaRPr lang="en-US"/>
          </a:p>
        </p:txBody>
      </p:sp>
    </p:spTree>
    <p:extLst>
      <p:ext uri="{BB962C8B-B14F-4D97-AF65-F5344CB8AC3E}">
        <p14:creationId xmlns:p14="http://schemas.microsoft.com/office/powerpoint/2010/main" val="413983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83FD-EBE7-4427-8FFE-ED23E0581CBF}"/>
              </a:ext>
            </a:extLst>
          </p:cNvPr>
          <p:cNvSpPr>
            <a:spLocks noGrp="1"/>
          </p:cNvSpPr>
          <p:nvPr>
            <p:ph type="title"/>
          </p:nvPr>
        </p:nvSpPr>
        <p:spPr>
          <a:xfrm>
            <a:off x="677334" y="600173"/>
            <a:ext cx="8596668" cy="1320800"/>
          </a:xfrm>
        </p:spPr>
        <p:txBody>
          <a:bodyPr/>
          <a:lstStyle/>
          <a:p>
            <a:r>
              <a:rPr lang="en-US"/>
              <a:t>Note Selected Topics for this Series</a:t>
            </a:r>
          </a:p>
        </p:txBody>
      </p:sp>
      <p:sp>
        <p:nvSpPr>
          <p:cNvPr id="3" name="Content Placeholder 2">
            <a:extLst>
              <a:ext uri="{FF2B5EF4-FFF2-40B4-BE49-F238E27FC236}">
                <a16:creationId xmlns:a16="http://schemas.microsoft.com/office/drawing/2014/main" id="{4E60622D-45D9-47BE-BA89-AF3EB8D3FC53}"/>
              </a:ext>
            </a:extLst>
          </p:cNvPr>
          <p:cNvSpPr>
            <a:spLocks noGrp="1"/>
          </p:cNvSpPr>
          <p:nvPr>
            <p:ph idx="1"/>
          </p:nvPr>
        </p:nvSpPr>
        <p:spPr>
          <a:xfrm>
            <a:off x="400354" y="1333206"/>
            <a:ext cx="9757256" cy="4191588"/>
          </a:xfrm>
        </p:spPr>
        <p:txBody>
          <a:bodyPr vert="horz" lIns="91440" tIns="45720" rIns="91440" bIns="45720" rtlCol="0" anchor="t">
            <a:noAutofit/>
          </a:bodyPr>
          <a:lstStyle/>
          <a:p>
            <a:pPr fontAlgn="base"/>
            <a:r>
              <a:rPr lang="en-US" sz="2000"/>
              <a:t>Tuesday, September 22 (</a:t>
            </a:r>
            <a:r>
              <a:rPr lang="en-US" sz="2000" b="1"/>
              <a:t>NAS</a:t>
            </a:r>
            <a:r>
              <a:rPr lang="en-US" sz="2000"/>
              <a:t>, Diana Frankenburger) </a:t>
            </a:r>
          </a:p>
          <a:p>
            <a:pPr fontAlgn="base"/>
            <a:r>
              <a:rPr lang="en-US" sz="2000"/>
              <a:t>Tuesday, October 6 (</a:t>
            </a:r>
            <a:r>
              <a:rPr lang="en-US" sz="2000" b="1"/>
              <a:t>Monitoring Child Development</a:t>
            </a:r>
            <a:r>
              <a:rPr lang="en-US" sz="2000"/>
              <a:t>, Dr. Jennifer Grisham) </a:t>
            </a:r>
          </a:p>
          <a:p>
            <a:pPr fontAlgn="base"/>
            <a:r>
              <a:rPr lang="en-US" sz="2000"/>
              <a:t>Tuesday, October 20 (</a:t>
            </a:r>
            <a:r>
              <a:rPr lang="en-US" sz="2000" b="1"/>
              <a:t>Having Difficult Conversations</a:t>
            </a:r>
            <a:r>
              <a:rPr lang="en-US" sz="2000"/>
              <a:t>, Jason Joy) </a:t>
            </a:r>
          </a:p>
          <a:p>
            <a:pPr fontAlgn="base"/>
            <a:r>
              <a:rPr lang="en-US" sz="2000"/>
              <a:t>Tuesday, October 27 (</a:t>
            </a:r>
            <a:r>
              <a:rPr lang="en-US" sz="2000" b="1"/>
              <a:t>Trauma-Informed Interventions for Families with Young Children</a:t>
            </a:r>
            <a:r>
              <a:rPr lang="en-US" sz="2000"/>
              <a:t>, Miriam Silman) </a:t>
            </a:r>
          </a:p>
          <a:p>
            <a:pPr fontAlgn="base"/>
            <a:r>
              <a:rPr lang="en-US" sz="2000"/>
              <a:t>Tuesday, November 17 (</a:t>
            </a:r>
            <a:r>
              <a:rPr lang="en-US" sz="2000" b="1"/>
              <a:t>The Role of Peers for Families in Recovery</a:t>
            </a:r>
            <a:r>
              <a:rPr lang="en-US" sz="2000"/>
              <a:t>, Sharon Hesseltine and Kim Hillard) </a:t>
            </a:r>
          </a:p>
          <a:p>
            <a:pPr fontAlgn="base"/>
            <a:r>
              <a:rPr lang="en-US" sz="2000"/>
              <a:t>TIMES: 2PM – 3:30 PM EASTERN TIME EACH DATE</a:t>
            </a:r>
          </a:p>
          <a:p>
            <a:endParaRPr lang="en-US" sz="1600">
              <a:latin typeface="Arial"/>
              <a:cs typeface="Arial"/>
            </a:endParaRPr>
          </a:p>
          <a:p>
            <a:pPr lvl="1"/>
            <a:endParaRPr lang="en-US"/>
          </a:p>
        </p:txBody>
      </p:sp>
      <p:sp>
        <p:nvSpPr>
          <p:cNvPr id="5" name="Slide Number Placeholder 4">
            <a:extLst>
              <a:ext uri="{FF2B5EF4-FFF2-40B4-BE49-F238E27FC236}">
                <a16:creationId xmlns:a16="http://schemas.microsoft.com/office/drawing/2014/main" id="{94581F7D-A754-4D30-9C14-839CD1B2B49E}"/>
              </a:ext>
            </a:extLst>
          </p:cNvPr>
          <p:cNvSpPr>
            <a:spLocks noGrp="1"/>
          </p:cNvSpPr>
          <p:nvPr>
            <p:ph type="sldNum" sz="quarter" idx="12"/>
          </p:nvPr>
        </p:nvSpPr>
        <p:spPr/>
        <p:txBody>
          <a:bodyPr/>
          <a:lstStyle/>
          <a:p>
            <a:fld id="{2D3B59E9-E01E-4C1E-87C1-8F08B3BE2677}" type="slidenum">
              <a:rPr lang="en-US" smtClean="0"/>
              <a:t>2</a:t>
            </a:fld>
            <a:endParaRPr lang="en-US"/>
          </a:p>
        </p:txBody>
      </p:sp>
    </p:spTree>
    <p:extLst>
      <p:ext uri="{BB962C8B-B14F-4D97-AF65-F5344CB8AC3E}">
        <p14:creationId xmlns:p14="http://schemas.microsoft.com/office/powerpoint/2010/main" val="346720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C6F75-E445-4349-9996-2E69CB702BAE}"/>
              </a:ext>
            </a:extLst>
          </p:cNvPr>
          <p:cNvSpPr>
            <a:spLocks noGrp="1"/>
          </p:cNvSpPr>
          <p:nvPr>
            <p:ph type="title"/>
          </p:nvPr>
        </p:nvSpPr>
        <p:spPr>
          <a:xfrm>
            <a:off x="677334" y="609600"/>
            <a:ext cx="8956860" cy="1320800"/>
          </a:xfrm>
        </p:spPr>
        <p:txBody>
          <a:bodyPr>
            <a:normAutofit fontScale="90000"/>
          </a:bodyPr>
          <a:lstStyle/>
          <a:p>
            <a:r>
              <a:rPr lang="en-US"/>
              <a:t> Today's Agenda (modified per feedback)</a:t>
            </a:r>
            <a:br>
              <a:rPr lang="en-US"/>
            </a:br>
            <a:br>
              <a:rPr lang="en-US"/>
            </a:br>
            <a:endParaRPr lang="en-US"/>
          </a:p>
        </p:txBody>
      </p:sp>
      <p:sp>
        <p:nvSpPr>
          <p:cNvPr id="3" name="Content Placeholder 2">
            <a:extLst>
              <a:ext uri="{FF2B5EF4-FFF2-40B4-BE49-F238E27FC236}">
                <a16:creationId xmlns:a16="http://schemas.microsoft.com/office/drawing/2014/main" id="{0D8B293F-86CB-46BC-94A3-C8602B6BB247}"/>
              </a:ext>
            </a:extLst>
          </p:cNvPr>
          <p:cNvSpPr>
            <a:spLocks noGrp="1"/>
          </p:cNvSpPr>
          <p:nvPr>
            <p:ph idx="1"/>
          </p:nvPr>
        </p:nvSpPr>
        <p:spPr>
          <a:xfrm>
            <a:off x="677334" y="1537641"/>
            <a:ext cx="9671632" cy="4765236"/>
          </a:xfrm>
        </p:spPr>
        <p:txBody>
          <a:bodyPr vert="horz" lIns="91440" tIns="45720" rIns="91440" bIns="45720" rtlCol="0" anchor="t">
            <a:normAutofit/>
          </a:bodyPr>
          <a:lstStyle/>
          <a:p>
            <a:r>
              <a:rPr lang="en-US" sz="2400" dirty="0">
                <a:ea typeface="+mn-lt"/>
                <a:cs typeface="+mn-lt"/>
              </a:rPr>
              <a:t>2:00-2:05 pm Procedures</a:t>
            </a:r>
          </a:p>
          <a:p>
            <a:r>
              <a:rPr lang="en-US" sz="2400" dirty="0">
                <a:ea typeface="+mn-lt"/>
                <a:cs typeface="+mn-lt"/>
              </a:rPr>
              <a:t>2:05-2:40 pm NAS (Diana Frankenburger, PATHways)</a:t>
            </a:r>
          </a:p>
          <a:p>
            <a:r>
              <a:rPr lang="en-US" sz="2400" dirty="0">
                <a:ea typeface="+mn-lt"/>
                <a:cs typeface="+mn-lt"/>
              </a:rPr>
              <a:t>2:40-2:45 pm Case Presentation (Denise Jaeger, Wendy Kluender)</a:t>
            </a:r>
          </a:p>
          <a:p>
            <a:r>
              <a:rPr lang="en-US" sz="2400" dirty="0">
                <a:ea typeface="+mn-lt"/>
                <a:cs typeface="+mn-lt"/>
              </a:rPr>
              <a:t>2:45-3:10 pm Breakout sessions; select new spokesperson</a:t>
            </a:r>
          </a:p>
          <a:p>
            <a:r>
              <a:rPr lang="en-US" sz="2400" dirty="0">
                <a:ea typeface="+mn-lt"/>
                <a:cs typeface="+mn-lt"/>
              </a:rPr>
              <a:t>3:10-3:28 pm Reconvene large group; discussion</a:t>
            </a:r>
          </a:p>
          <a:p>
            <a:r>
              <a:rPr lang="en-US" sz="2400" dirty="0">
                <a:ea typeface="+mn-lt"/>
                <a:cs typeface="+mn-lt"/>
              </a:rPr>
              <a:t>3:28-3:30 pm Session closure</a:t>
            </a:r>
            <a:endParaRPr lang="en-US" sz="2400" dirty="0"/>
          </a:p>
        </p:txBody>
      </p:sp>
      <p:sp>
        <p:nvSpPr>
          <p:cNvPr id="5" name="Slide Number Placeholder 4">
            <a:extLst>
              <a:ext uri="{FF2B5EF4-FFF2-40B4-BE49-F238E27FC236}">
                <a16:creationId xmlns:a16="http://schemas.microsoft.com/office/drawing/2014/main" id="{66025578-A827-4B75-B6E6-03007CB31C64}"/>
              </a:ext>
            </a:extLst>
          </p:cNvPr>
          <p:cNvSpPr>
            <a:spLocks noGrp="1"/>
          </p:cNvSpPr>
          <p:nvPr>
            <p:ph type="sldNum" sz="quarter" idx="12"/>
          </p:nvPr>
        </p:nvSpPr>
        <p:spPr/>
        <p:txBody>
          <a:bodyPr/>
          <a:lstStyle/>
          <a:p>
            <a:fld id="{2D3B59E9-E01E-4C1E-87C1-8F08B3BE2677}" type="slidenum">
              <a:rPr lang="en-US" smtClean="0"/>
              <a:t>3</a:t>
            </a:fld>
            <a:endParaRPr lang="en-US"/>
          </a:p>
        </p:txBody>
      </p:sp>
    </p:spTree>
    <p:extLst>
      <p:ext uri="{BB962C8B-B14F-4D97-AF65-F5344CB8AC3E}">
        <p14:creationId xmlns:p14="http://schemas.microsoft.com/office/powerpoint/2010/main" val="1637943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83FD-EBE7-4427-8FFE-ED23E0581CBF}"/>
              </a:ext>
            </a:extLst>
          </p:cNvPr>
          <p:cNvSpPr>
            <a:spLocks noGrp="1"/>
          </p:cNvSpPr>
          <p:nvPr>
            <p:ph type="title"/>
          </p:nvPr>
        </p:nvSpPr>
        <p:spPr>
          <a:xfrm>
            <a:off x="243700" y="531579"/>
            <a:ext cx="10719863" cy="906183"/>
          </a:xfrm>
        </p:spPr>
        <p:txBody>
          <a:bodyPr>
            <a:normAutofit/>
          </a:bodyPr>
          <a:lstStyle/>
          <a:p>
            <a:r>
              <a:rPr lang="en-US"/>
              <a:t>Facilitators and Regions</a:t>
            </a:r>
          </a:p>
        </p:txBody>
      </p:sp>
      <p:sp>
        <p:nvSpPr>
          <p:cNvPr id="3" name="Content Placeholder 2">
            <a:extLst>
              <a:ext uri="{FF2B5EF4-FFF2-40B4-BE49-F238E27FC236}">
                <a16:creationId xmlns:a16="http://schemas.microsoft.com/office/drawing/2014/main" id="{4E60622D-45D9-47BE-BA89-AF3EB8D3FC53}"/>
              </a:ext>
            </a:extLst>
          </p:cNvPr>
          <p:cNvSpPr>
            <a:spLocks noGrp="1"/>
          </p:cNvSpPr>
          <p:nvPr>
            <p:ph idx="1"/>
          </p:nvPr>
        </p:nvSpPr>
        <p:spPr>
          <a:xfrm>
            <a:off x="317227" y="1096356"/>
            <a:ext cx="10223654" cy="4022038"/>
          </a:xfrm>
        </p:spPr>
        <p:txBody>
          <a:bodyPr vert="horz" lIns="91440" tIns="45720" rIns="91440" bIns="45720" rtlCol="0" anchor="t">
            <a:noAutofit/>
          </a:bodyPr>
          <a:lstStyle/>
          <a:p>
            <a:pPr marL="0" indent="0">
              <a:buNone/>
            </a:pPr>
            <a:endParaRPr lang="en-US" sz="1600" dirty="0">
              <a:latin typeface="Arial"/>
              <a:cs typeface="Arial"/>
            </a:endParaRPr>
          </a:p>
          <a:p>
            <a:r>
              <a:rPr lang="en-US" sz="2000" dirty="0"/>
              <a:t>Group 1: Karen Cottengim (</a:t>
            </a:r>
            <a:r>
              <a:rPr lang="en-US" sz="2000" dirty="0" err="1"/>
              <a:t>Northkey</a:t>
            </a:r>
            <a:r>
              <a:rPr lang="en-US" sz="2000" dirty="0"/>
              <a:t>) with Marie Vice (PATHways); N KY</a:t>
            </a:r>
          </a:p>
          <a:p>
            <a:r>
              <a:rPr lang="en-US" sz="2000" dirty="0"/>
              <a:t>Group 2: Christine Hausman (HDI) with Suzanne Ross (CCA); E KY</a:t>
            </a:r>
          </a:p>
          <a:p>
            <a:r>
              <a:rPr lang="en-US" sz="2000" dirty="0"/>
              <a:t>Group 3: </a:t>
            </a:r>
            <a:r>
              <a:rPr lang="en-US" sz="2000" b="1" dirty="0"/>
              <a:t>Canyon Hardesty, SCOPE; WY Inst for Disabilities Dir of Community Ed and Training, U of Utah faculty;</a:t>
            </a:r>
            <a:r>
              <a:rPr lang="en-US" sz="2000" dirty="0"/>
              <a:t> Joy Varney (KPFC); Louisville area</a:t>
            </a:r>
          </a:p>
          <a:p>
            <a:r>
              <a:rPr lang="en-US" sz="2000" dirty="0"/>
              <a:t>Group 4: Kate Dean (CCA) with Bethany Wilson (PATHways); </a:t>
            </a:r>
            <a:r>
              <a:rPr lang="en-US" sz="2000" b="1" dirty="0"/>
              <a:t>with Stephanie Weber</a:t>
            </a:r>
            <a:r>
              <a:rPr lang="en-US" sz="2000" dirty="0"/>
              <a:t>, </a:t>
            </a:r>
            <a:r>
              <a:rPr lang="en-US" sz="2000" b="1" dirty="0"/>
              <a:t>SCOPE; Training Director, Cincinnati Univ Cent of Excellence in </a:t>
            </a:r>
            <a:r>
              <a:rPr lang="en-US" sz="2000" b="1" dirty="0" err="1"/>
              <a:t>Devel</a:t>
            </a:r>
            <a:r>
              <a:rPr lang="en-US" sz="2000" b="1" dirty="0"/>
              <a:t> Dis, Clinical Psychologist</a:t>
            </a:r>
          </a:p>
          <a:p>
            <a:r>
              <a:rPr lang="en-US" sz="2000" dirty="0"/>
              <a:t>Group 5: Tonya Jernigan (Dept of Pediatrics) with</a:t>
            </a:r>
            <a:r>
              <a:rPr lang="en-US" sz="2000" b="1" dirty="0"/>
              <a:t> </a:t>
            </a:r>
            <a:r>
              <a:rPr lang="en-US" sz="2000" dirty="0"/>
              <a:t>Jessica White (Chrysalis House); Central KY</a:t>
            </a:r>
            <a:endParaRPr lang="en-US" sz="2000" dirty="0">
              <a:latin typeface="Arial"/>
              <a:cs typeface="Arial"/>
            </a:endParaRPr>
          </a:p>
          <a:p>
            <a:r>
              <a:rPr lang="en-US" sz="2000" dirty="0"/>
              <a:t>Group 6: Emily Moseley (HDI) with Barb Greene (KPFC); E KY</a:t>
            </a:r>
          </a:p>
          <a:p>
            <a:r>
              <a:rPr lang="en-US" sz="2000" dirty="0"/>
              <a:t>Group 7: Caroline Gooden (HDI) with Amanda Metcalf (KPFC); W KY</a:t>
            </a:r>
          </a:p>
          <a:p>
            <a:pPr lvl="1"/>
            <a:endParaRPr lang="en-US" dirty="0"/>
          </a:p>
        </p:txBody>
      </p:sp>
      <p:sp>
        <p:nvSpPr>
          <p:cNvPr id="5" name="Slide Number Placeholder 4">
            <a:extLst>
              <a:ext uri="{FF2B5EF4-FFF2-40B4-BE49-F238E27FC236}">
                <a16:creationId xmlns:a16="http://schemas.microsoft.com/office/drawing/2014/main" id="{94581F7D-A754-4D30-9C14-839CD1B2B49E}"/>
              </a:ext>
            </a:extLst>
          </p:cNvPr>
          <p:cNvSpPr>
            <a:spLocks noGrp="1"/>
          </p:cNvSpPr>
          <p:nvPr>
            <p:ph type="sldNum" sz="quarter" idx="12"/>
          </p:nvPr>
        </p:nvSpPr>
        <p:spPr/>
        <p:txBody>
          <a:bodyPr/>
          <a:lstStyle/>
          <a:p>
            <a:fld id="{2D3B59E9-E01E-4C1E-87C1-8F08B3BE2677}" type="slidenum">
              <a:rPr lang="en-US" smtClean="0"/>
              <a:t>4</a:t>
            </a:fld>
            <a:endParaRPr lang="en-US"/>
          </a:p>
        </p:txBody>
      </p:sp>
    </p:spTree>
    <p:extLst>
      <p:ext uri="{BB962C8B-B14F-4D97-AF65-F5344CB8AC3E}">
        <p14:creationId xmlns:p14="http://schemas.microsoft.com/office/powerpoint/2010/main" val="151198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D9884-39D0-4EA6-B9E4-1C452C713302}"/>
              </a:ext>
            </a:extLst>
          </p:cNvPr>
          <p:cNvSpPr>
            <a:spLocks noGrp="1"/>
          </p:cNvSpPr>
          <p:nvPr>
            <p:ph type="title"/>
          </p:nvPr>
        </p:nvSpPr>
        <p:spPr/>
        <p:txBody>
          <a:bodyPr/>
          <a:lstStyle/>
          <a:p>
            <a:r>
              <a:rPr lang="en-US"/>
              <a:t>Session Updates</a:t>
            </a:r>
          </a:p>
        </p:txBody>
      </p:sp>
      <p:sp>
        <p:nvSpPr>
          <p:cNvPr id="3" name="Content Placeholder 2">
            <a:extLst>
              <a:ext uri="{FF2B5EF4-FFF2-40B4-BE49-F238E27FC236}">
                <a16:creationId xmlns:a16="http://schemas.microsoft.com/office/drawing/2014/main" id="{21951DAD-F21D-4506-A21D-C721A4AD0F24}"/>
              </a:ext>
            </a:extLst>
          </p:cNvPr>
          <p:cNvSpPr>
            <a:spLocks noGrp="1"/>
          </p:cNvSpPr>
          <p:nvPr>
            <p:ph idx="1"/>
          </p:nvPr>
        </p:nvSpPr>
        <p:spPr>
          <a:xfrm>
            <a:off x="598323" y="1371748"/>
            <a:ext cx="8596668" cy="3880773"/>
          </a:xfrm>
        </p:spPr>
        <p:txBody>
          <a:bodyPr vert="horz" lIns="91440" tIns="45720" rIns="91440" bIns="45720" rtlCol="0" anchor="t">
            <a:normAutofit/>
          </a:bodyPr>
          <a:lstStyle/>
          <a:p>
            <a:r>
              <a:rPr lang="en-US" sz="2400">
                <a:latin typeface="Arial"/>
                <a:cs typeface="Arial"/>
              </a:rPr>
              <a:t>First name, last name, agency in zoom profile and chat</a:t>
            </a:r>
          </a:p>
          <a:p>
            <a:r>
              <a:rPr lang="en-US" sz="2400">
                <a:latin typeface="Arial"/>
                <a:cs typeface="Arial"/>
              </a:rPr>
              <a:t>Take care of your needs</a:t>
            </a:r>
          </a:p>
          <a:p>
            <a:r>
              <a:rPr lang="en-US" sz="2400">
                <a:latin typeface="Arial"/>
                <a:cs typeface="Arial"/>
              </a:rPr>
              <a:t>Thank you for protecting confidentiality</a:t>
            </a:r>
          </a:p>
          <a:p>
            <a:r>
              <a:rPr lang="en-US" sz="2400">
                <a:latin typeface="Arial"/>
                <a:cs typeface="Arial"/>
              </a:rPr>
              <a:t>Session recorded and close captioned</a:t>
            </a:r>
          </a:p>
          <a:p>
            <a:r>
              <a:rPr lang="en-US" sz="2400">
                <a:latin typeface="Arial"/>
                <a:cs typeface="Arial"/>
              </a:rPr>
              <a:t>Thank you and please continue to submit Case Studies; See Case Study folder in resource site for forms</a:t>
            </a:r>
          </a:p>
          <a:p>
            <a:r>
              <a:rPr lang="en-US" sz="2400">
                <a:latin typeface="Arial"/>
                <a:cs typeface="Arial"/>
              </a:rPr>
              <a:t>See new resources: Resource folder </a:t>
            </a:r>
            <a:r>
              <a:rPr lang="en-US" sz="2400">
                <a:latin typeface="Arial"/>
                <a:cs typeface="Arial"/>
                <a:hlinkClick r:id="rId2"/>
              </a:rPr>
              <a:t>https://www.hdilearning.org/project-scope-echo-series/</a:t>
            </a:r>
            <a:endParaRPr lang="en-US" sz="2400">
              <a:latin typeface="Arial"/>
              <a:cs typeface="Arial"/>
            </a:endParaRPr>
          </a:p>
          <a:p>
            <a:endParaRPr lang="en-US" sz="2400">
              <a:latin typeface="Arial"/>
              <a:cs typeface="Arial"/>
            </a:endParaRPr>
          </a:p>
          <a:p>
            <a:endParaRPr lang="en-US" sz="2400">
              <a:latin typeface="Arial"/>
              <a:cs typeface="Arial"/>
            </a:endParaRPr>
          </a:p>
        </p:txBody>
      </p:sp>
      <p:sp>
        <p:nvSpPr>
          <p:cNvPr id="4" name="Slide Number Placeholder 3">
            <a:extLst>
              <a:ext uri="{FF2B5EF4-FFF2-40B4-BE49-F238E27FC236}">
                <a16:creationId xmlns:a16="http://schemas.microsoft.com/office/drawing/2014/main" id="{5ADD271F-4BBE-4869-AE0E-738E85F8A8EB}"/>
              </a:ext>
            </a:extLst>
          </p:cNvPr>
          <p:cNvSpPr>
            <a:spLocks noGrp="1"/>
          </p:cNvSpPr>
          <p:nvPr>
            <p:ph type="sldNum" sz="quarter" idx="12"/>
          </p:nvPr>
        </p:nvSpPr>
        <p:spPr/>
        <p:txBody>
          <a:bodyPr/>
          <a:lstStyle/>
          <a:p>
            <a:fld id="{2D3B59E9-E01E-4C1E-87C1-8F08B3BE2677}" type="slidenum">
              <a:rPr lang="en-US" smtClean="0"/>
              <a:t>5</a:t>
            </a:fld>
            <a:endParaRPr lang="en-US"/>
          </a:p>
        </p:txBody>
      </p:sp>
    </p:spTree>
    <p:extLst>
      <p:ext uri="{BB962C8B-B14F-4D97-AF65-F5344CB8AC3E}">
        <p14:creationId xmlns:p14="http://schemas.microsoft.com/office/powerpoint/2010/main" val="63662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63496-9CDE-4042-BE65-1358BE1F42B5}"/>
              </a:ext>
            </a:extLst>
          </p:cNvPr>
          <p:cNvSpPr>
            <a:spLocks noGrp="1"/>
          </p:cNvSpPr>
          <p:nvPr>
            <p:ph type="title"/>
          </p:nvPr>
        </p:nvSpPr>
        <p:spPr/>
        <p:txBody>
          <a:bodyPr/>
          <a:lstStyle/>
          <a:p>
            <a:r>
              <a:rPr lang="en-US"/>
              <a:t>Resource Materials and Zoom</a:t>
            </a:r>
            <a:br>
              <a:rPr lang="en-US"/>
            </a:br>
            <a:endParaRPr lang="en-US"/>
          </a:p>
        </p:txBody>
      </p:sp>
      <p:sp>
        <p:nvSpPr>
          <p:cNvPr id="3" name="Content Placeholder 2">
            <a:extLst>
              <a:ext uri="{FF2B5EF4-FFF2-40B4-BE49-F238E27FC236}">
                <a16:creationId xmlns:a16="http://schemas.microsoft.com/office/drawing/2014/main" id="{14E79AED-F20F-4B7D-A28B-2516DB49D52C}"/>
              </a:ext>
            </a:extLst>
          </p:cNvPr>
          <p:cNvSpPr>
            <a:spLocks noGrp="1"/>
          </p:cNvSpPr>
          <p:nvPr>
            <p:ph idx="1"/>
          </p:nvPr>
        </p:nvSpPr>
        <p:spPr>
          <a:xfrm>
            <a:off x="535932" y="1473492"/>
            <a:ext cx="8596668" cy="4321050"/>
          </a:xfrm>
        </p:spPr>
        <p:txBody>
          <a:bodyPr vert="horz" lIns="91440" tIns="45720" rIns="91440" bIns="45720" rtlCol="0" anchor="t">
            <a:normAutofit/>
          </a:bodyPr>
          <a:lstStyle/>
          <a:p>
            <a:r>
              <a:rPr lang="en-US" sz="2400">
                <a:latin typeface="Arial"/>
                <a:cs typeface="Arial"/>
              </a:rPr>
              <a:t>All session materials available at </a:t>
            </a:r>
            <a:r>
              <a:rPr lang="en-US" sz="2400">
                <a:latin typeface="Arial"/>
                <a:cs typeface="Arial"/>
                <a:hlinkClick r:id="rId3"/>
              </a:rPr>
              <a:t>https://www.hdilearning.org/project-scope-echo-series/</a:t>
            </a:r>
            <a:endParaRPr lang="en-US" sz="2400">
              <a:latin typeface="Arial"/>
              <a:cs typeface="Arial"/>
            </a:endParaRPr>
          </a:p>
          <a:p>
            <a:r>
              <a:rPr lang="en-US" sz="2400">
                <a:latin typeface="Arial"/>
                <a:cs typeface="Arial"/>
              </a:rPr>
              <a:t>Case Study submission and Facilitator Notes forms: Case Study folder, resource site</a:t>
            </a:r>
          </a:p>
          <a:p>
            <a:r>
              <a:rPr lang="en-US" sz="2400">
                <a:solidFill>
                  <a:schemeClr val="tx1"/>
                </a:solidFill>
                <a:latin typeface="Arial"/>
                <a:cs typeface="Arial"/>
              </a:rPr>
              <a:t>Please contact </a:t>
            </a:r>
            <a:r>
              <a:rPr lang="en-US" sz="2400" b="1">
                <a:solidFill>
                  <a:schemeClr val="tx1"/>
                </a:solidFill>
                <a:latin typeface="Arial"/>
                <a:cs typeface="Arial"/>
              </a:rPr>
              <a:t>brandon.cannada@uky.edu </a:t>
            </a:r>
            <a:r>
              <a:rPr lang="en-US" sz="2400">
                <a:solidFill>
                  <a:schemeClr val="tx1"/>
                </a:solidFill>
                <a:latin typeface="Arial"/>
                <a:cs typeface="Arial"/>
              </a:rPr>
              <a:t>if you need assistance with technology</a:t>
            </a:r>
          </a:p>
          <a:p>
            <a:r>
              <a:rPr lang="en-US" sz="2400">
                <a:latin typeface="Arial"/>
                <a:cs typeface="Arial"/>
              </a:rPr>
              <a:t>Rejoin zoom anytime bounced off at </a:t>
            </a:r>
            <a:r>
              <a:rPr lang="en-US" sz="2400" u="sng">
                <a:hlinkClick r:id="rId4"/>
              </a:rPr>
              <a:t>https://uky.zoom.us/j/95713159978</a:t>
            </a:r>
            <a:endParaRPr lang="en-US" sz="2400" u="sng"/>
          </a:p>
          <a:p>
            <a:r>
              <a:rPr lang="en-US" sz="2400">
                <a:latin typeface="Arial"/>
                <a:cs typeface="Arial"/>
              </a:rPr>
              <a:t>Please be patient as Brandon reassigns you to groups</a:t>
            </a:r>
          </a:p>
          <a:p>
            <a:endParaRPr lang="en-US" sz="2400">
              <a:solidFill>
                <a:schemeClr val="tx1"/>
              </a:solidFill>
              <a:latin typeface="Arial"/>
              <a:cs typeface="Arial"/>
            </a:endParaRPr>
          </a:p>
          <a:p>
            <a:endParaRPr lang="en-US"/>
          </a:p>
          <a:p>
            <a:endParaRPr lang="en-US"/>
          </a:p>
        </p:txBody>
      </p:sp>
      <p:sp>
        <p:nvSpPr>
          <p:cNvPr id="5" name="Slide Number Placeholder 4">
            <a:extLst>
              <a:ext uri="{FF2B5EF4-FFF2-40B4-BE49-F238E27FC236}">
                <a16:creationId xmlns:a16="http://schemas.microsoft.com/office/drawing/2014/main" id="{FCF38742-3B66-41FB-89F4-50CE54B2B345}"/>
              </a:ext>
            </a:extLst>
          </p:cNvPr>
          <p:cNvSpPr>
            <a:spLocks noGrp="1"/>
          </p:cNvSpPr>
          <p:nvPr>
            <p:ph type="sldNum" sz="quarter" idx="12"/>
          </p:nvPr>
        </p:nvSpPr>
        <p:spPr/>
        <p:txBody>
          <a:bodyPr/>
          <a:lstStyle/>
          <a:p>
            <a:fld id="{2D3B59E9-E01E-4C1E-87C1-8F08B3BE2677}" type="slidenum">
              <a:rPr lang="en-US" smtClean="0"/>
              <a:t>6</a:t>
            </a:fld>
            <a:endParaRPr lang="en-US"/>
          </a:p>
        </p:txBody>
      </p:sp>
    </p:spTree>
    <p:extLst>
      <p:ext uri="{BB962C8B-B14F-4D97-AF65-F5344CB8AC3E}">
        <p14:creationId xmlns:p14="http://schemas.microsoft.com/office/powerpoint/2010/main" val="826391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B1CB5-37AA-406A-942F-2B4ED198D684}"/>
              </a:ext>
            </a:extLst>
          </p:cNvPr>
          <p:cNvSpPr>
            <a:spLocks noGrp="1"/>
          </p:cNvSpPr>
          <p:nvPr>
            <p:ph type="title"/>
          </p:nvPr>
        </p:nvSpPr>
        <p:spPr/>
        <p:txBody>
          <a:bodyPr/>
          <a:lstStyle/>
          <a:p>
            <a:r>
              <a:rPr lang="en-US"/>
              <a:t>Neonatal Abstinence Syndrome (NAS)</a:t>
            </a:r>
          </a:p>
        </p:txBody>
      </p:sp>
      <p:sp>
        <p:nvSpPr>
          <p:cNvPr id="3" name="Content Placeholder 2">
            <a:extLst>
              <a:ext uri="{FF2B5EF4-FFF2-40B4-BE49-F238E27FC236}">
                <a16:creationId xmlns:a16="http://schemas.microsoft.com/office/drawing/2014/main" id="{A3A26579-A39F-4DEF-A826-87172C61810B}"/>
              </a:ext>
            </a:extLst>
          </p:cNvPr>
          <p:cNvSpPr>
            <a:spLocks noGrp="1"/>
          </p:cNvSpPr>
          <p:nvPr>
            <p:ph idx="1"/>
          </p:nvPr>
        </p:nvSpPr>
        <p:spPr/>
        <p:txBody>
          <a:bodyPr vert="horz" lIns="91440" tIns="45720" rIns="91440" bIns="45720" rtlCol="0" anchor="t">
            <a:normAutofit/>
          </a:bodyPr>
          <a:lstStyle/>
          <a:p>
            <a:r>
              <a:rPr lang="en-US" sz="2400"/>
              <a:t>Diana Frankenburger, PATHways</a:t>
            </a:r>
          </a:p>
        </p:txBody>
      </p:sp>
      <p:sp>
        <p:nvSpPr>
          <p:cNvPr id="4" name="Slide Number Placeholder 3">
            <a:extLst>
              <a:ext uri="{FF2B5EF4-FFF2-40B4-BE49-F238E27FC236}">
                <a16:creationId xmlns:a16="http://schemas.microsoft.com/office/drawing/2014/main" id="{01D95F6C-2016-4D01-82A3-39AA3D26C83E}"/>
              </a:ext>
            </a:extLst>
          </p:cNvPr>
          <p:cNvSpPr>
            <a:spLocks noGrp="1"/>
          </p:cNvSpPr>
          <p:nvPr>
            <p:ph type="sldNum" sz="quarter" idx="12"/>
          </p:nvPr>
        </p:nvSpPr>
        <p:spPr/>
        <p:txBody>
          <a:bodyPr/>
          <a:lstStyle/>
          <a:p>
            <a:fld id="{2D3B59E9-E01E-4C1E-87C1-8F08B3BE2677}" type="slidenum">
              <a:rPr lang="en-US" smtClean="0"/>
              <a:t>7</a:t>
            </a:fld>
            <a:endParaRPr lang="en-US"/>
          </a:p>
        </p:txBody>
      </p:sp>
    </p:spTree>
    <p:extLst>
      <p:ext uri="{BB962C8B-B14F-4D97-AF65-F5344CB8AC3E}">
        <p14:creationId xmlns:p14="http://schemas.microsoft.com/office/powerpoint/2010/main" val="448882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ctrTitle"/>
          </p:nvPr>
        </p:nvSpPr>
        <p:spPr/>
        <p:txBody>
          <a:bodyPr/>
          <a:lstStyle/>
          <a:p>
            <a:r>
              <a:rPr lang="en-US"/>
              <a:t>Team KY SCOPE</a:t>
            </a:r>
            <a:br>
              <a:rPr lang="en-US"/>
            </a:br>
            <a:r>
              <a:rPr lang="en-US"/>
              <a:t>Case Study Presentation</a:t>
            </a:r>
          </a:p>
        </p:txBody>
      </p:sp>
      <p:sp>
        <p:nvSpPr>
          <p:cNvPr id="3" name="Subtitle 2"/>
          <p:cNvSpPr>
            <a:spLocks noGrp="1"/>
          </p:cNvSpPr>
          <p:nvPr>
            <p:ph type="subTitle" idx="1"/>
          </p:nvPr>
        </p:nvSpPr>
        <p:spPr/>
        <p:txBody>
          <a:bodyPr>
            <a:normAutofit/>
          </a:bodyPr>
          <a:lstStyle/>
          <a:p>
            <a:pPr algn="ctr"/>
            <a:r>
              <a:rPr lang="en-US" b="1" dirty="0">
                <a:solidFill>
                  <a:schemeClr val="tx1"/>
                </a:solidFill>
              </a:rPr>
              <a:t>Denise Jaeger, OTR/L; Wendy Kluender, PT</a:t>
            </a:r>
          </a:p>
          <a:p>
            <a:pPr algn="ctr"/>
            <a:r>
              <a:rPr lang="en-US" b="1" dirty="0">
                <a:solidFill>
                  <a:schemeClr val="tx1"/>
                </a:solidFill>
              </a:rPr>
              <a:t>First Steps</a:t>
            </a:r>
          </a:p>
        </p:txBody>
      </p:sp>
      <p:sp>
        <p:nvSpPr>
          <p:cNvPr id="7" name="Slide Number Placeholder 6">
            <a:extLst>
              <a:ext uri="{FF2B5EF4-FFF2-40B4-BE49-F238E27FC236}">
                <a16:creationId xmlns:a16="http://schemas.microsoft.com/office/drawing/2014/main" id="{779D5B92-ED29-4F76-8D8D-D79E30E0EDCB}"/>
              </a:ext>
            </a:extLst>
          </p:cNvPr>
          <p:cNvSpPr>
            <a:spLocks noGrp="1"/>
          </p:cNvSpPr>
          <p:nvPr>
            <p:ph type="sldNum" sz="quarter" idx="12"/>
          </p:nvPr>
        </p:nvSpPr>
        <p:spPr/>
        <p:txBody>
          <a:bodyPr/>
          <a:lstStyle/>
          <a:p>
            <a:fld id="{FEA5FFD0-0682-4E46-BD81-E7535D0AA880}" type="slidenum">
              <a:rPr lang="en-US" smtClean="0"/>
              <a:t>8</a:t>
            </a:fld>
            <a:endParaRPr lang="en-US"/>
          </a:p>
        </p:txBody>
      </p:sp>
    </p:spTree>
    <p:extLst>
      <p:ext uri="{BB962C8B-B14F-4D97-AF65-F5344CB8AC3E}">
        <p14:creationId xmlns:p14="http://schemas.microsoft.com/office/powerpoint/2010/main" val="3300400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242"/>
            <a:ext cx="12192000" cy="400266"/>
          </a:xfrm>
          <a:prstGeom prst="rect">
            <a:avLst/>
          </a:prstGeom>
        </p:spPr>
      </p:pic>
      <p:sp>
        <p:nvSpPr>
          <p:cNvPr id="2" name="Title 1"/>
          <p:cNvSpPr>
            <a:spLocks noGrp="1"/>
          </p:cNvSpPr>
          <p:nvPr>
            <p:ph type="title"/>
          </p:nvPr>
        </p:nvSpPr>
        <p:spPr>
          <a:xfrm>
            <a:off x="838200" y="365126"/>
            <a:ext cx="10515600" cy="1156104"/>
          </a:xfrm>
        </p:spPr>
        <p:txBody>
          <a:bodyPr/>
          <a:lstStyle/>
          <a:p>
            <a:pPr algn="ctr"/>
            <a:r>
              <a:rPr lang="en-US" dirty="0"/>
              <a:t>Background on Case</a:t>
            </a:r>
          </a:p>
        </p:txBody>
      </p:sp>
      <p:sp>
        <p:nvSpPr>
          <p:cNvPr id="3" name="Subtitle 2"/>
          <p:cNvSpPr>
            <a:spLocks noGrp="1"/>
          </p:cNvSpPr>
          <p:nvPr>
            <p:ph idx="1"/>
          </p:nvPr>
        </p:nvSpPr>
        <p:spPr>
          <a:xfrm>
            <a:off x="404091" y="1366734"/>
            <a:ext cx="10515600" cy="3910519"/>
          </a:xfrm>
        </p:spPr>
        <p:txBody>
          <a:bodyPr vert="horz" lIns="91440" tIns="45720" rIns="91440" bIns="45720" rtlCol="0" anchor="t">
            <a:normAutofit lnSpcReduction="10000"/>
          </a:bodyPr>
          <a:lstStyle/>
          <a:p>
            <a:r>
              <a:rPr lang="en-US" dirty="0">
                <a:cs typeface="Calibri"/>
              </a:rPr>
              <a:t>“Lucas” was born after being exposed to many substances in utero (fentanyl heroin, meth, THC, tobacco, Vicodin, Xanax, and Adderall)</a:t>
            </a:r>
          </a:p>
          <a:p>
            <a:r>
              <a:rPr lang="en-US" dirty="0">
                <a:cs typeface="Calibri"/>
              </a:rPr>
              <a:t>Birth father also polysubstance abuser, died shortly after Lucas’ birth</a:t>
            </a:r>
          </a:p>
          <a:p>
            <a:r>
              <a:rPr lang="en-US" dirty="0">
                <a:cs typeface="Calibri"/>
              </a:rPr>
              <a:t>Lucas spent 2 weeks in NICU, in a study and getting no treatment initially. After 2 weeks, no treatment discontinued; methadone treatment initiated. </a:t>
            </a:r>
          </a:p>
          <a:p>
            <a:r>
              <a:rPr lang="en-US" dirty="0">
                <a:cs typeface="Calibri"/>
              </a:rPr>
              <a:t>When discharged home, he was sleeping 15 minutes at time and extremely sensitive to any sensory input. Original diagnosis in early intervention was NAS and torticollis. </a:t>
            </a:r>
          </a:p>
          <a:p>
            <a:r>
              <a:rPr lang="en-US" dirty="0">
                <a:cs typeface="Calibri"/>
              </a:rPr>
              <a:t>Once home with adoptive parents, he had tremors for about a month and excessive startle reflex. Parents were told that because of exposure to substances, he should have increased sensory inputs rather than limiting inputs to slowly help him accommodate. That approach was not effective and we could find no research to support that intervention. </a:t>
            </a:r>
          </a:p>
          <a:p>
            <a:r>
              <a:rPr lang="en-US" dirty="0">
                <a:cs typeface="Calibri"/>
              </a:rPr>
              <a:t>Currently 19 months old</a:t>
            </a:r>
          </a:p>
          <a:p>
            <a:endParaRPr lang="en-US" dirty="0">
              <a:cs typeface="Calibri"/>
            </a:endParaRPr>
          </a:p>
        </p:txBody>
      </p:sp>
      <p:sp>
        <p:nvSpPr>
          <p:cNvPr id="7" name="Slide Number Placeholder 6">
            <a:extLst>
              <a:ext uri="{FF2B5EF4-FFF2-40B4-BE49-F238E27FC236}">
                <a16:creationId xmlns:a16="http://schemas.microsoft.com/office/drawing/2014/main" id="{0C495646-24B3-468A-A6FE-573B6BDBA663}"/>
              </a:ext>
            </a:extLst>
          </p:cNvPr>
          <p:cNvSpPr>
            <a:spLocks noGrp="1"/>
          </p:cNvSpPr>
          <p:nvPr>
            <p:ph type="sldNum" sz="quarter" idx="12"/>
          </p:nvPr>
        </p:nvSpPr>
        <p:spPr/>
        <p:txBody>
          <a:bodyPr/>
          <a:lstStyle/>
          <a:p>
            <a:fld id="{FEA5FFD0-0682-4E46-BD81-E7535D0AA880}" type="slidenum">
              <a:rPr lang="en-US" smtClean="0"/>
              <a:t>9</a:t>
            </a:fld>
            <a:endParaRPr lang="en-US" dirty="0"/>
          </a:p>
        </p:txBody>
      </p:sp>
    </p:spTree>
    <p:extLst>
      <p:ext uri="{BB962C8B-B14F-4D97-AF65-F5344CB8AC3E}">
        <p14:creationId xmlns:p14="http://schemas.microsoft.com/office/powerpoint/2010/main" val="98416108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391A4AB2130642902A59CCFA7EEFA4" ma:contentTypeVersion="13" ma:contentTypeDescription="Create a new document." ma:contentTypeScope="" ma:versionID="76665ef69ff569b66f6af004e7de88e2">
  <xsd:schema xmlns:xsd="http://www.w3.org/2001/XMLSchema" xmlns:xs="http://www.w3.org/2001/XMLSchema" xmlns:p="http://schemas.microsoft.com/office/2006/metadata/properties" xmlns:ns3="c999920d-d9b2-4ca2-9d03-9b7a74afb6cb" xmlns:ns4="887d7ccb-fdfb-4585-aeb1-e000dbea8520" targetNamespace="http://schemas.microsoft.com/office/2006/metadata/properties" ma:root="true" ma:fieldsID="a39b51fff0815fae3977e9ba2cc3e66b" ns3:_="" ns4:_="">
    <xsd:import namespace="c999920d-d9b2-4ca2-9d03-9b7a74afb6cb"/>
    <xsd:import namespace="887d7ccb-fdfb-4585-aeb1-e000dbea8520"/>
    <xsd:element name="properties">
      <xsd:complexType>
        <xsd:sequence>
          <xsd:element name="documentManagement">
            <xsd:complexType>
              <xsd:all>
                <xsd:element ref="ns3:SharedWithDetails" minOccurs="0"/>
                <xsd:element ref="ns3:SharingHintHash" minOccurs="0"/>
                <xsd:element ref="ns3:SharedWithUsers"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99920d-d9b2-4ca2-9d03-9b7a74afb6cb" elementFormDefault="qualified">
    <xsd:import namespace="http://schemas.microsoft.com/office/2006/documentManagement/types"/>
    <xsd:import namespace="http://schemas.microsoft.com/office/infopath/2007/PartnerControls"/>
    <xsd:element name="SharedWithDetails" ma:index="8" nillable="true" ma:displayName="Shared With Details" ma:description="" ma:internalName="SharedWithDetails" ma:readOnly="true">
      <xsd:simpleType>
        <xsd:restriction base="dms:Note">
          <xsd:maxLength value="255"/>
        </xsd:restriction>
      </xsd:simpleType>
    </xsd:element>
    <xsd:element name="SharingHintHash" ma:index="9" nillable="true" ma:displayName="Sharing Hint Hash" ma:description="" ma:hidden="true" ma:internalName="SharingHintHash" ma:readOnly="true">
      <xsd:simpleType>
        <xsd:restriction base="dms:Text"/>
      </xsd:simpleType>
    </xsd:element>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87d7ccb-fdfb-4585-aeb1-e000dbea852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371C36-89A1-4D04-9ACC-3AB146C896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99920d-d9b2-4ca2-9d03-9b7a74afb6cb"/>
    <ds:schemaRef ds:uri="887d7ccb-fdfb-4585-aeb1-e000dbea85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A6D6AEA-BF93-4A89-84C9-56263236F766}">
  <ds:schemaRefs>
    <ds:schemaRef ds:uri="http://purl.org/dc/elements/1.1/"/>
    <ds:schemaRef ds:uri="http://www.w3.org/XML/1998/namespace"/>
    <ds:schemaRef ds:uri="http://schemas.openxmlformats.org/package/2006/metadata/core-properties"/>
    <ds:schemaRef ds:uri="887d7ccb-fdfb-4585-aeb1-e000dbea8520"/>
    <ds:schemaRef ds:uri="c999920d-d9b2-4ca2-9d03-9b7a74afb6cb"/>
    <ds:schemaRef ds:uri="http://schemas.microsoft.com/office/2006/documentManagement/types"/>
    <ds:schemaRef ds:uri="http://schemas.microsoft.com/office/2006/metadata/properties"/>
    <ds:schemaRef ds:uri="http://purl.org/dc/dcmitype/"/>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0FE907FA-66B0-4587-A50D-AB89688F3A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19</TotalTime>
  <Words>1290</Words>
  <Application>Microsoft Office PowerPoint</Application>
  <PresentationFormat>Widescreen</PresentationFormat>
  <Paragraphs>158</Paragraphs>
  <Slides>16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WELCOME</vt:lpstr>
      <vt:lpstr>Note Selected Topics for this Series</vt:lpstr>
      <vt:lpstr> Today's Agenda (modified per feedback)  </vt:lpstr>
      <vt:lpstr>Facilitators and Regions</vt:lpstr>
      <vt:lpstr>Session Updates</vt:lpstr>
      <vt:lpstr>Resource Materials and Zoom </vt:lpstr>
      <vt:lpstr>Neonatal Abstinence Syndrome (NAS)</vt:lpstr>
      <vt:lpstr>Team KY SCOPE Case Study Presentation</vt:lpstr>
      <vt:lpstr>Background on Case</vt:lpstr>
      <vt:lpstr>Primary Area of Concern</vt:lpstr>
      <vt:lpstr>Goals, Barriers, Strengths </vt:lpstr>
      <vt:lpstr>Additional Information</vt:lpstr>
      <vt:lpstr>Additional Information</vt:lpstr>
      <vt:lpstr>Breakout Discussion</vt:lpstr>
      <vt:lpstr>Evaluation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dc:title>
  <dc:creator>Gooden, Caroline J.</dc:creator>
  <cp:lastModifiedBy>Gooden, Caroline J.</cp:lastModifiedBy>
  <cp:revision>15</cp:revision>
  <dcterms:created xsi:type="dcterms:W3CDTF">2020-09-10T18:38:51Z</dcterms:created>
  <dcterms:modified xsi:type="dcterms:W3CDTF">2020-09-21T23:10:45Z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0x01010065391A4AB2130642902A59CCFA7EEFA4</vt:lpwstr>
  </property>
</Properties>
</file>