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35"/>
  </p:notesMasterIdLst>
  <p:sldIdLst>
    <p:sldId id="256" r:id="rId5"/>
    <p:sldId id="258" r:id="rId6"/>
    <p:sldId id="366" r:id="rId7"/>
    <p:sldId id="367" r:id="rId8"/>
    <p:sldId id="314" r:id="rId9"/>
    <p:sldId id="312" r:id="rId10"/>
    <p:sldId id="368" r:id="rId11"/>
    <p:sldId id="399" r:id="rId12"/>
    <p:sldId id="261" r:id="rId13"/>
    <p:sldId id="351" r:id="rId14"/>
    <p:sldId id="264" r:id="rId15"/>
    <p:sldId id="369" r:id="rId16"/>
    <p:sldId id="393" r:id="rId17"/>
    <p:sldId id="394" r:id="rId18"/>
    <p:sldId id="395" r:id="rId19"/>
    <p:sldId id="370" r:id="rId20"/>
    <p:sldId id="375" r:id="rId21"/>
    <p:sldId id="282" r:id="rId22"/>
    <p:sldId id="403" r:id="rId23"/>
    <p:sldId id="288" r:id="rId24"/>
    <p:sldId id="376" r:id="rId25"/>
    <p:sldId id="377" r:id="rId26"/>
    <p:sldId id="396" r:id="rId27"/>
    <p:sldId id="406" r:id="rId28"/>
    <p:sldId id="388" r:id="rId29"/>
    <p:sldId id="389" r:id="rId30"/>
    <p:sldId id="410" r:id="rId31"/>
    <p:sldId id="391" r:id="rId32"/>
    <p:sldId id="392" r:id="rId33"/>
    <p:sldId id="40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89122-6772-4B82-B0EC-FCB33BA9EB1E}" type="datetimeFigureOut">
              <a:rPr lang="en-US" smtClean="0"/>
              <a:t>9/18/2020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4F57B-B3FE-49B7-BB68-3F0DACE84DA0}" type="slidenum">
              <a:rPr lang="en-US" smtClean="0"/>
              <a:t>‹#›</a:t>
            </a:fld>
            <a:endParaRPr lang="en-US"/>
          </a:p>
        </p:txBody>
      </p:sp>
    </p:spTree>
    <p:extLst>
      <p:ext uri="{BB962C8B-B14F-4D97-AF65-F5344CB8AC3E}">
        <p14:creationId xmlns:p14="http://schemas.microsoft.com/office/powerpoint/2010/main" val="1778709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impact of these group educational sessions was recognized, they</a:t>
            </a:r>
            <a:r>
              <a:rPr lang="en-US" baseline="0" dirty="0"/>
              <a:t> were expanded and women are now required to complete sessions prior to delivery if possible. To help encourage this, we received a grant from MOD to provide car seats and </a:t>
            </a:r>
            <a:r>
              <a:rPr lang="en-US" baseline="0" dirty="0" err="1"/>
              <a:t>packnplays</a:t>
            </a:r>
            <a:r>
              <a:rPr lang="en-US" baseline="0" dirty="0"/>
              <a:t> to women who complete the curriculum. We are also using a similar education in surrounding communities via telehealth and group prenatal education, to decrease NAS in those areas as well. </a:t>
            </a:r>
            <a:endParaRPr lang="en-US" dirty="0"/>
          </a:p>
        </p:txBody>
      </p:sp>
      <p:sp>
        <p:nvSpPr>
          <p:cNvPr id="4" name="Slide Number Placeholder 3"/>
          <p:cNvSpPr>
            <a:spLocks noGrp="1"/>
          </p:cNvSpPr>
          <p:nvPr>
            <p:ph type="sldNum" sz="quarter" idx="10"/>
          </p:nvPr>
        </p:nvSpPr>
        <p:spPr/>
        <p:txBody>
          <a:bodyPr/>
          <a:lstStyle/>
          <a:p>
            <a:fld id="{7BABA782-CB0A-45E4-AE48-F4690134A9D8}" type="slidenum">
              <a:rPr lang="en-US" smtClean="0"/>
              <a:t>18</a:t>
            </a:fld>
            <a:endParaRPr lang="en-US"/>
          </a:p>
        </p:txBody>
      </p:sp>
    </p:spTree>
    <p:extLst>
      <p:ext uri="{BB962C8B-B14F-4D97-AF65-F5344CB8AC3E}">
        <p14:creationId xmlns:p14="http://schemas.microsoft.com/office/powerpoint/2010/main" val="407224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We</a:t>
            </a:r>
            <a:r>
              <a:rPr lang="en-US" baseline="0" dirty="0"/>
              <a:t> provide this information in clinic. In our current setting, women are not evaluated case by case if they have less than 90 days of appropriate screens. They must have 90 days. </a:t>
            </a:r>
            <a:endParaRPr lang="en-US" dirty="0"/>
          </a:p>
        </p:txBody>
      </p:sp>
      <p:sp>
        <p:nvSpPr>
          <p:cNvPr id="4" name="Slide Number Placeholder 3"/>
          <p:cNvSpPr>
            <a:spLocks noGrp="1"/>
          </p:cNvSpPr>
          <p:nvPr>
            <p:ph type="sldNum" sz="quarter" idx="10"/>
          </p:nvPr>
        </p:nvSpPr>
        <p:spPr/>
        <p:txBody>
          <a:bodyPr/>
          <a:lstStyle/>
          <a:p>
            <a:fld id="{7BABA782-CB0A-45E4-AE48-F4690134A9D8}" type="slidenum">
              <a:rPr lang="en-US" smtClean="0"/>
              <a:t>20</a:t>
            </a:fld>
            <a:endParaRPr lang="en-US"/>
          </a:p>
        </p:txBody>
      </p:sp>
    </p:spTree>
    <p:extLst>
      <p:ext uri="{BB962C8B-B14F-4D97-AF65-F5344CB8AC3E}">
        <p14:creationId xmlns:p14="http://schemas.microsoft.com/office/powerpoint/2010/main" val="148247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now supports care by parent as the most effective</a:t>
            </a:r>
            <a:r>
              <a:rPr lang="en-US" baseline="0" dirty="0"/>
              <a:t> way to decrease NAS symptoms and pharmacological treatment. Care by parent starts with delivery, and continues throughout mom’s stay on our MBU.  </a:t>
            </a:r>
          </a:p>
          <a:p>
            <a:r>
              <a:rPr lang="en-US" baseline="0" dirty="0"/>
              <a:t>We prepare our moms to stay with their infants throughout their hospitalization. </a:t>
            </a:r>
            <a:endParaRPr lang="en-US" dirty="0"/>
          </a:p>
        </p:txBody>
      </p:sp>
      <p:sp>
        <p:nvSpPr>
          <p:cNvPr id="4" name="Slide Number Placeholder 3"/>
          <p:cNvSpPr>
            <a:spLocks noGrp="1"/>
          </p:cNvSpPr>
          <p:nvPr>
            <p:ph type="sldNum" sz="quarter" idx="10"/>
          </p:nvPr>
        </p:nvSpPr>
        <p:spPr/>
        <p:txBody>
          <a:bodyPr/>
          <a:lstStyle/>
          <a:p>
            <a:fld id="{7BABA782-CB0A-45E4-AE48-F4690134A9D8}" type="slidenum">
              <a:rPr lang="en-US" smtClean="0"/>
              <a:t>22</a:t>
            </a:fld>
            <a:endParaRPr lang="en-US"/>
          </a:p>
        </p:txBody>
      </p:sp>
    </p:spTree>
    <p:extLst>
      <p:ext uri="{BB962C8B-B14F-4D97-AF65-F5344CB8AC3E}">
        <p14:creationId xmlns:p14="http://schemas.microsoft.com/office/powerpoint/2010/main" val="282437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81E670-158B-4975-8DAF-A821F4B662A1}"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42739-D763-472C-99C7-8C7F158E5834}" type="slidenum">
              <a:rPr lang="en-US" smtClean="0"/>
              <a:t>‹#›</a:t>
            </a:fld>
            <a:endParaRPr lang="en-US"/>
          </a:p>
        </p:txBody>
      </p:sp>
    </p:spTree>
    <p:extLst>
      <p:ext uri="{BB962C8B-B14F-4D97-AF65-F5344CB8AC3E}">
        <p14:creationId xmlns:p14="http://schemas.microsoft.com/office/powerpoint/2010/main" val="361138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81E670-158B-4975-8DAF-A821F4B662A1}"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42739-D763-472C-99C7-8C7F158E5834}" type="slidenum">
              <a:rPr lang="en-US" smtClean="0"/>
              <a:t>‹#›</a:t>
            </a:fld>
            <a:endParaRPr lang="en-US"/>
          </a:p>
        </p:txBody>
      </p:sp>
    </p:spTree>
    <p:extLst>
      <p:ext uri="{BB962C8B-B14F-4D97-AF65-F5344CB8AC3E}">
        <p14:creationId xmlns:p14="http://schemas.microsoft.com/office/powerpoint/2010/main" val="386588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81E670-158B-4975-8DAF-A821F4B662A1}"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42739-D763-472C-99C7-8C7F158E583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6200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81E670-158B-4975-8DAF-A821F4B662A1}"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42739-D763-472C-99C7-8C7F158E5834}" type="slidenum">
              <a:rPr lang="en-US" smtClean="0"/>
              <a:t>‹#›</a:t>
            </a:fld>
            <a:endParaRPr lang="en-US"/>
          </a:p>
        </p:txBody>
      </p:sp>
    </p:spTree>
    <p:extLst>
      <p:ext uri="{BB962C8B-B14F-4D97-AF65-F5344CB8AC3E}">
        <p14:creationId xmlns:p14="http://schemas.microsoft.com/office/powerpoint/2010/main" val="3560859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81E670-158B-4975-8DAF-A821F4B662A1}"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42739-D763-472C-99C7-8C7F158E583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5007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81E670-158B-4975-8DAF-A821F4B662A1}"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42739-D763-472C-99C7-8C7F158E5834}" type="slidenum">
              <a:rPr lang="en-US" smtClean="0"/>
              <a:t>‹#›</a:t>
            </a:fld>
            <a:endParaRPr lang="en-US"/>
          </a:p>
        </p:txBody>
      </p:sp>
    </p:spTree>
    <p:extLst>
      <p:ext uri="{BB962C8B-B14F-4D97-AF65-F5344CB8AC3E}">
        <p14:creationId xmlns:p14="http://schemas.microsoft.com/office/powerpoint/2010/main" val="4243180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1E670-158B-4975-8DAF-A821F4B662A1}"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42739-D763-472C-99C7-8C7F158E5834}" type="slidenum">
              <a:rPr lang="en-US" smtClean="0"/>
              <a:t>‹#›</a:t>
            </a:fld>
            <a:endParaRPr lang="en-US"/>
          </a:p>
        </p:txBody>
      </p:sp>
    </p:spTree>
    <p:extLst>
      <p:ext uri="{BB962C8B-B14F-4D97-AF65-F5344CB8AC3E}">
        <p14:creationId xmlns:p14="http://schemas.microsoft.com/office/powerpoint/2010/main" val="3718327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1E670-158B-4975-8DAF-A821F4B662A1}"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42739-D763-472C-99C7-8C7F158E5834}" type="slidenum">
              <a:rPr lang="en-US" smtClean="0"/>
              <a:t>‹#›</a:t>
            </a:fld>
            <a:endParaRPr lang="en-US"/>
          </a:p>
        </p:txBody>
      </p:sp>
    </p:spTree>
    <p:extLst>
      <p:ext uri="{BB962C8B-B14F-4D97-AF65-F5344CB8AC3E}">
        <p14:creationId xmlns:p14="http://schemas.microsoft.com/office/powerpoint/2010/main" val="64538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1E670-158B-4975-8DAF-A821F4B662A1}"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42739-D763-472C-99C7-8C7F158E5834}" type="slidenum">
              <a:rPr lang="en-US" smtClean="0"/>
              <a:t>‹#›</a:t>
            </a:fld>
            <a:endParaRPr lang="en-US"/>
          </a:p>
        </p:txBody>
      </p:sp>
    </p:spTree>
    <p:extLst>
      <p:ext uri="{BB962C8B-B14F-4D97-AF65-F5344CB8AC3E}">
        <p14:creationId xmlns:p14="http://schemas.microsoft.com/office/powerpoint/2010/main" val="3812107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81E670-158B-4975-8DAF-A821F4B662A1}" type="datetimeFigureOut">
              <a:rPr lang="en-US" smtClean="0"/>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42739-D763-472C-99C7-8C7F158E5834}" type="slidenum">
              <a:rPr lang="en-US" smtClean="0"/>
              <a:t>‹#›</a:t>
            </a:fld>
            <a:endParaRPr lang="en-US"/>
          </a:p>
        </p:txBody>
      </p:sp>
    </p:spTree>
    <p:extLst>
      <p:ext uri="{BB962C8B-B14F-4D97-AF65-F5344CB8AC3E}">
        <p14:creationId xmlns:p14="http://schemas.microsoft.com/office/powerpoint/2010/main" val="375249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81E670-158B-4975-8DAF-A821F4B662A1}"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42739-D763-472C-99C7-8C7F158E5834}" type="slidenum">
              <a:rPr lang="en-US" smtClean="0"/>
              <a:t>‹#›</a:t>
            </a:fld>
            <a:endParaRPr lang="en-US"/>
          </a:p>
        </p:txBody>
      </p:sp>
    </p:spTree>
    <p:extLst>
      <p:ext uri="{BB962C8B-B14F-4D97-AF65-F5344CB8AC3E}">
        <p14:creationId xmlns:p14="http://schemas.microsoft.com/office/powerpoint/2010/main" val="401143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81E670-158B-4975-8DAF-A821F4B662A1}" type="datetimeFigureOut">
              <a:rPr lang="en-US" smtClean="0"/>
              <a:t>9/18/2020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242739-D763-472C-99C7-8C7F158E5834}" type="slidenum">
              <a:rPr lang="en-US" smtClean="0"/>
              <a:t>‹#›</a:t>
            </a:fld>
            <a:endParaRPr lang="en-US"/>
          </a:p>
        </p:txBody>
      </p:sp>
    </p:spTree>
    <p:extLst>
      <p:ext uri="{BB962C8B-B14F-4D97-AF65-F5344CB8AC3E}">
        <p14:creationId xmlns:p14="http://schemas.microsoft.com/office/powerpoint/2010/main" val="310221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81E670-158B-4975-8DAF-A821F4B662A1}" type="datetimeFigureOut">
              <a:rPr lang="en-US" smtClean="0"/>
              <a:t>9/18/2020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242739-D763-472C-99C7-8C7F158E5834}" type="slidenum">
              <a:rPr lang="en-US" smtClean="0"/>
              <a:t>‹#›</a:t>
            </a:fld>
            <a:endParaRPr lang="en-US"/>
          </a:p>
        </p:txBody>
      </p:sp>
    </p:spTree>
    <p:extLst>
      <p:ext uri="{BB962C8B-B14F-4D97-AF65-F5344CB8AC3E}">
        <p14:creationId xmlns:p14="http://schemas.microsoft.com/office/powerpoint/2010/main" val="391118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1E670-158B-4975-8DAF-A821F4B662A1}" type="datetimeFigureOut">
              <a:rPr lang="en-US" smtClean="0"/>
              <a:t>9/18/2020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242739-D763-472C-99C7-8C7F158E5834}" type="slidenum">
              <a:rPr lang="en-US" smtClean="0"/>
              <a:t>‹#›</a:t>
            </a:fld>
            <a:endParaRPr lang="en-US"/>
          </a:p>
        </p:txBody>
      </p:sp>
    </p:spTree>
    <p:extLst>
      <p:ext uri="{BB962C8B-B14F-4D97-AF65-F5344CB8AC3E}">
        <p14:creationId xmlns:p14="http://schemas.microsoft.com/office/powerpoint/2010/main" val="348987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81E670-158B-4975-8DAF-A821F4B662A1}" type="datetimeFigureOut">
              <a:rPr lang="en-US" smtClean="0"/>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42739-D763-472C-99C7-8C7F158E5834}" type="slidenum">
              <a:rPr lang="en-US" smtClean="0"/>
              <a:t>‹#›</a:t>
            </a:fld>
            <a:endParaRPr lang="en-US"/>
          </a:p>
        </p:txBody>
      </p:sp>
    </p:spTree>
    <p:extLst>
      <p:ext uri="{BB962C8B-B14F-4D97-AF65-F5344CB8AC3E}">
        <p14:creationId xmlns:p14="http://schemas.microsoft.com/office/powerpoint/2010/main" val="339943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42739-D763-472C-99C7-8C7F158E5834}" type="slidenum">
              <a:rPr lang="en-US" smtClean="0"/>
              <a:t>‹#›</a:t>
            </a:fld>
            <a:endParaRPr lang="en-US"/>
          </a:p>
        </p:txBody>
      </p:sp>
      <p:sp>
        <p:nvSpPr>
          <p:cNvPr id="5" name="Date Placeholder 4"/>
          <p:cNvSpPr>
            <a:spLocks noGrp="1"/>
          </p:cNvSpPr>
          <p:nvPr>
            <p:ph type="dt" sz="half" idx="10"/>
          </p:nvPr>
        </p:nvSpPr>
        <p:spPr/>
        <p:txBody>
          <a:bodyPr/>
          <a:lstStyle/>
          <a:p>
            <a:fld id="{4481E670-158B-4975-8DAF-A821F4B662A1}" type="datetimeFigureOut">
              <a:rPr lang="en-US" smtClean="0"/>
              <a:t>9/18/2020</a:t>
            </a:fld>
            <a:endParaRPr lang="en-US"/>
          </a:p>
        </p:txBody>
      </p:sp>
    </p:spTree>
    <p:extLst>
      <p:ext uri="{BB962C8B-B14F-4D97-AF65-F5344CB8AC3E}">
        <p14:creationId xmlns:p14="http://schemas.microsoft.com/office/powerpoint/2010/main" val="182287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81E670-158B-4975-8DAF-A821F4B662A1}" type="datetimeFigureOut">
              <a:rPr lang="en-US" smtClean="0"/>
              <a:t>9/18/2020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242739-D763-472C-99C7-8C7F158E5834}" type="slidenum">
              <a:rPr lang="en-US" smtClean="0"/>
              <a:t>‹#›</a:t>
            </a:fld>
            <a:endParaRPr lang="en-US"/>
          </a:p>
        </p:txBody>
      </p:sp>
    </p:spTree>
    <p:extLst>
      <p:ext uri="{BB962C8B-B14F-4D97-AF65-F5344CB8AC3E}">
        <p14:creationId xmlns:p14="http://schemas.microsoft.com/office/powerpoint/2010/main" val="147743637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wma"/><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NAS%20Cr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crdQy8zliZ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uknow.uky.edu/uk-healthcare/pathways-program-demonstrates-success-evidence-based-collaborative-approaches" TargetMode="External"/><Relationship Id="rId2" Type="http://schemas.openxmlformats.org/officeDocument/2006/relationships/hyperlink" Target="https://nam04.safelinks.protection.outlook.com/?url=https%3A%2F%2Fwww.acog.org%2Fclinical%2Fclinical-guidance%2Fcommittee-opinion%2Farticles%2F2017%2F08%2Fopioid-use-and-opioid-use-disorder-in-pregnancy&amp;data=02%7C01%7Cdjfran2%40email.uky.edu%7C36109606fc9746f091e108d854f211f6%7C2b30530b69b64457b818481cb53d42ae%7C0%7C1%7C637352746867405868&amp;sdata=7BpzHTFkHOS59piJoxHigGnzdh89xyYIemw38gt3F1A%3D&amp;reserved=0" TargetMode="External"/><Relationship Id="rId1" Type="http://schemas.openxmlformats.org/officeDocument/2006/relationships/slideLayout" Target="../slideLayouts/slideLayout2.xml"/><Relationship Id="rId5" Type="http://schemas.openxmlformats.org/officeDocument/2006/relationships/hyperlink" Target="http://dx.doi.org.ezproxy.uky.edu/10.1002/adaw.31921" TargetMode="External"/><Relationship Id="rId4" Type="http://schemas.openxmlformats.org/officeDocument/2006/relationships/hyperlink" Target="http://www.medpagetoday.com/meetingcoverage/pas/6525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C1013-C6FF-4B46-B9A0-D04EDF81CF0A}"/>
              </a:ext>
            </a:extLst>
          </p:cNvPr>
          <p:cNvSpPr>
            <a:spLocks noGrp="1"/>
          </p:cNvSpPr>
          <p:nvPr>
            <p:ph type="ctrTitle"/>
          </p:nvPr>
        </p:nvSpPr>
        <p:spPr/>
        <p:txBody>
          <a:bodyPr/>
          <a:lstStyle/>
          <a:p>
            <a:r>
              <a:rPr lang="en-US" dirty="0"/>
              <a:t>Neonatal Abstinence Syndrome</a:t>
            </a:r>
          </a:p>
        </p:txBody>
      </p:sp>
      <p:sp>
        <p:nvSpPr>
          <p:cNvPr id="3" name="Subtitle 2">
            <a:extLst>
              <a:ext uri="{FF2B5EF4-FFF2-40B4-BE49-F238E27FC236}">
                <a16:creationId xmlns:a16="http://schemas.microsoft.com/office/drawing/2014/main" id="{BA5B139F-564E-4426-86FB-5E1EE1936ECB}"/>
              </a:ext>
            </a:extLst>
          </p:cNvPr>
          <p:cNvSpPr>
            <a:spLocks noGrp="1"/>
          </p:cNvSpPr>
          <p:nvPr>
            <p:ph type="subTitle" idx="1"/>
          </p:nvPr>
        </p:nvSpPr>
        <p:spPr/>
        <p:txBody>
          <a:bodyPr/>
          <a:lstStyle/>
          <a:p>
            <a:r>
              <a:rPr lang="en-US" dirty="0"/>
              <a:t>Diana Frankenburger, MSN, RNC-OB, CCE, CLS</a:t>
            </a:r>
          </a:p>
        </p:txBody>
      </p:sp>
    </p:spTree>
    <p:extLst>
      <p:ext uri="{BB962C8B-B14F-4D97-AF65-F5344CB8AC3E}">
        <p14:creationId xmlns:p14="http://schemas.microsoft.com/office/powerpoint/2010/main" val="2754012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2338"/>
            <a:ext cx="8596668" cy="1578062"/>
          </a:xfrm>
        </p:spPr>
        <p:txBody>
          <a:bodyPr>
            <a:normAutofit fontScale="90000"/>
          </a:bodyPr>
          <a:lstStyle/>
          <a:p>
            <a:pPr algn="ctr"/>
            <a:r>
              <a:rPr lang="en-US" dirty="0"/>
              <a:t>Symptoms of changes in neurotransmitters after loss of opioid supply</a:t>
            </a:r>
          </a:p>
        </p:txBody>
      </p:sp>
      <p:sp>
        <p:nvSpPr>
          <p:cNvPr id="8" name="TextBox 7"/>
          <p:cNvSpPr txBox="1"/>
          <p:nvPr/>
        </p:nvSpPr>
        <p:spPr>
          <a:xfrm>
            <a:off x="584823" y="6534834"/>
            <a:ext cx="5677469" cy="646331"/>
          </a:xfrm>
          <a:prstGeom prst="rect">
            <a:avLst/>
          </a:prstGeom>
          <a:noFill/>
        </p:spPr>
        <p:txBody>
          <a:bodyPr wrap="square" rtlCol="0">
            <a:spAutoFit/>
          </a:bodyPr>
          <a:lstStyle/>
          <a:p>
            <a:r>
              <a:rPr lang="en-US" dirty="0"/>
              <a:t>(</a:t>
            </a:r>
            <a:r>
              <a:rPr lang="en-US" dirty="0" err="1"/>
              <a:t>Kocherlakota</a:t>
            </a:r>
            <a:r>
              <a:rPr lang="en-US" dirty="0"/>
              <a:t>, 2014)</a:t>
            </a:r>
          </a:p>
          <a:p>
            <a:endParaRPr lang="en-US" dirty="0"/>
          </a:p>
        </p:txBody>
      </p:sp>
      <p:sp>
        <p:nvSpPr>
          <p:cNvPr id="9" name="Oval 8"/>
          <p:cNvSpPr/>
          <p:nvPr/>
        </p:nvSpPr>
        <p:spPr>
          <a:xfrm>
            <a:off x="584823" y="2445094"/>
            <a:ext cx="3401609" cy="22571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Noradrenaline</a:t>
            </a:r>
          </a:p>
          <a:p>
            <a:pPr algn="ctr"/>
            <a:r>
              <a:rPr lang="en-US" b="1" dirty="0">
                <a:solidFill>
                  <a:schemeClr val="bg1"/>
                </a:solidFill>
              </a:rPr>
              <a:t>Increase</a:t>
            </a:r>
          </a:p>
          <a:p>
            <a:pPr algn="ctr"/>
            <a:r>
              <a:rPr lang="en-US" dirty="0">
                <a:solidFill>
                  <a:schemeClr val="bg1"/>
                </a:solidFill>
              </a:rPr>
              <a:t>Hyperthermia</a:t>
            </a:r>
          </a:p>
          <a:p>
            <a:pPr algn="ctr"/>
            <a:r>
              <a:rPr lang="en-US" dirty="0">
                <a:solidFill>
                  <a:schemeClr val="bg1"/>
                </a:solidFill>
              </a:rPr>
              <a:t>Hypertension</a:t>
            </a:r>
          </a:p>
          <a:p>
            <a:pPr algn="ctr"/>
            <a:r>
              <a:rPr lang="en-US" dirty="0">
                <a:solidFill>
                  <a:schemeClr val="bg1"/>
                </a:solidFill>
              </a:rPr>
              <a:t>Tremors</a:t>
            </a:r>
          </a:p>
          <a:p>
            <a:pPr algn="ctr"/>
            <a:r>
              <a:rPr lang="en-US" dirty="0">
                <a:solidFill>
                  <a:schemeClr val="bg1"/>
                </a:solidFill>
              </a:rPr>
              <a:t>Tachycardia</a:t>
            </a:r>
          </a:p>
        </p:txBody>
      </p:sp>
      <p:sp>
        <p:nvSpPr>
          <p:cNvPr id="10" name="Oval 9"/>
          <p:cNvSpPr/>
          <p:nvPr/>
        </p:nvSpPr>
        <p:spPr>
          <a:xfrm>
            <a:off x="4470181" y="1655362"/>
            <a:ext cx="3317375" cy="196063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bg1"/>
                </a:solidFill>
              </a:rPr>
              <a:t>Dopamine decrease</a:t>
            </a:r>
          </a:p>
          <a:p>
            <a:pPr algn="ctr"/>
            <a:r>
              <a:rPr lang="en-US" dirty="0">
                <a:solidFill>
                  <a:schemeClr val="bg1"/>
                </a:solidFill>
              </a:rPr>
              <a:t>Hyperirritability</a:t>
            </a:r>
          </a:p>
          <a:p>
            <a:pPr algn="ctr"/>
            <a:r>
              <a:rPr lang="en-US" dirty="0">
                <a:solidFill>
                  <a:schemeClr val="bg1"/>
                </a:solidFill>
              </a:rPr>
              <a:t>Anxiety</a:t>
            </a:r>
          </a:p>
        </p:txBody>
      </p:sp>
      <p:sp>
        <p:nvSpPr>
          <p:cNvPr id="12" name="Oval 11"/>
          <p:cNvSpPr/>
          <p:nvPr/>
        </p:nvSpPr>
        <p:spPr>
          <a:xfrm>
            <a:off x="4228306" y="4103143"/>
            <a:ext cx="3801124" cy="1960636"/>
          </a:xfrm>
          <a:prstGeom prst="ellipse">
            <a:avLst/>
          </a:prstGeom>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t>Acetylcholine Increase</a:t>
            </a:r>
          </a:p>
          <a:p>
            <a:pPr algn="ctr"/>
            <a:r>
              <a:rPr lang="en-US" sz="1600" dirty="0"/>
              <a:t>Diarrhea</a:t>
            </a:r>
          </a:p>
          <a:p>
            <a:pPr algn="ctr"/>
            <a:r>
              <a:rPr lang="en-US" sz="1600" dirty="0"/>
              <a:t>Vomiting</a:t>
            </a:r>
          </a:p>
          <a:p>
            <a:pPr algn="ctr"/>
            <a:r>
              <a:rPr lang="en-US" sz="1600" dirty="0"/>
              <a:t>Yawning</a:t>
            </a:r>
          </a:p>
          <a:p>
            <a:pPr algn="ctr"/>
            <a:r>
              <a:rPr lang="en-US" sz="1600" dirty="0"/>
              <a:t>Sneezing</a:t>
            </a:r>
          </a:p>
          <a:p>
            <a:pPr algn="ctr"/>
            <a:r>
              <a:rPr lang="en-US" sz="1600" dirty="0"/>
              <a:t>Sweating </a:t>
            </a:r>
          </a:p>
        </p:txBody>
      </p:sp>
      <p:sp>
        <p:nvSpPr>
          <p:cNvPr id="13" name="Oval 12"/>
          <p:cNvSpPr/>
          <p:nvPr/>
        </p:nvSpPr>
        <p:spPr>
          <a:xfrm>
            <a:off x="8271304" y="2502603"/>
            <a:ext cx="3328752" cy="214213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Serotonin decrease</a:t>
            </a:r>
          </a:p>
          <a:p>
            <a:pPr algn="ctr"/>
            <a:r>
              <a:rPr lang="en-US" dirty="0"/>
              <a:t>Sleep deprivation</a:t>
            </a:r>
          </a:p>
          <a:p>
            <a:pPr algn="ctr"/>
            <a:r>
              <a:rPr lang="en-US" dirty="0"/>
              <a:t>Sleep fragmentation</a:t>
            </a:r>
          </a:p>
        </p:txBody>
      </p:sp>
    </p:spTree>
    <p:extLst>
      <p:ext uri="{BB962C8B-B14F-4D97-AF65-F5344CB8AC3E}">
        <p14:creationId xmlns:p14="http://schemas.microsoft.com/office/powerpoint/2010/main" val="1360717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CA54-4DC0-4901-B359-81D5E680DB00}"/>
              </a:ext>
            </a:extLst>
          </p:cNvPr>
          <p:cNvSpPr>
            <a:spLocks noGrp="1"/>
          </p:cNvSpPr>
          <p:nvPr>
            <p:ph type="title"/>
          </p:nvPr>
        </p:nvSpPr>
        <p:spPr/>
        <p:txBody>
          <a:bodyPr/>
          <a:lstStyle/>
          <a:p>
            <a:r>
              <a:rPr lang="en-US" dirty="0"/>
              <a:t>NAS Crying</a:t>
            </a:r>
          </a:p>
        </p:txBody>
      </p:sp>
      <p:pic>
        <p:nvPicPr>
          <p:cNvPr id="6" name="Picture 2" descr="J:\Kathy's Medical Presentations\Medical Presentation 2011 0902\irritable baby.jpg">
            <a:hlinkClick r:id="rId4"/>
            <a:extLst>
              <a:ext uri="{FF2B5EF4-FFF2-40B4-BE49-F238E27FC236}">
                <a16:creationId xmlns:a16="http://schemas.microsoft.com/office/drawing/2014/main" id="{CD9617AE-86A0-4689-9A60-BD2AABE4AF94}"/>
              </a:ext>
            </a:extLst>
          </p:cNvPr>
          <p:cNvPicPr>
            <a:picLocks noGrp="1" noChangeAspect="1" noChangeArrowheads="1"/>
          </p:cNvPicPr>
          <p:nvPr>
            <p:ph idx="1"/>
          </p:nvPr>
        </p:nvPicPr>
        <p:blipFill>
          <a:blip r:embed="rId5" cstate="print"/>
          <a:srcRect/>
          <a:stretch>
            <a:fillRect/>
          </a:stretch>
        </p:blipFill>
        <p:spPr bwMode="auto">
          <a:xfrm>
            <a:off x="934702" y="2224849"/>
            <a:ext cx="4837043" cy="3538262"/>
          </a:xfrm>
          <a:prstGeom prst="rect">
            <a:avLst/>
          </a:prstGeom>
          <a:noFill/>
        </p:spPr>
      </p:pic>
      <p:pic>
        <p:nvPicPr>
          <p:cNvPr id="7" name="Children of Addicted Parents Baby Cry.wma">
            <a:hlinkClick r:id="" action="ppaction://media"/>
            <a:extLst>
              <a:ext uri="{FF2B5EF4-FFF2-40B4-BE49-F238E27FC236}">
                <a16:creationId xmlns:a16="http://schemas.microsoft.com/office/drawing/2014/main" id="{B0E20474-C2FD-4C99-AEB7-ED58ADED9E50}"/>
              </a:ext>
            </a:extLst>
          </p:cNvPr>
          <p:cNvPicPr>
            <a:picLocks noChangeAspect="1"/>
          </p:cNvPicPr>
          <p:nvPr>
            <a:audioFile r:link="rId1"/>
            <p:extLst>
              <p:ext uri="{DAA4B4D4-6D71-4841-9C94-3DE7FCFB9230}">
                <p14:media xmlns:p14="http://schemas.microsoft.com/office/powerpoint/2010/main" r:embed="rId2">
                  <p14:trim end="14536.52"/>
                </p14:media>
              </p:ext>
            </p:extLst>
          </p:nvPr>
        </p:nvPicPr>
        <p:blipFill>
          <a:blip r:embed="rId6"/>
          <a:stretch>
            <a:fillRect/>
          </a:stretch>
        </p:blipFill>
        <p:spPr>
          <a:xfrm>
            <a:off x="3657600" y="4386470"/>
            <a:ext cx="397565" cy="609600"/>
          </a:xfrm>
          <a:prstGeom prst="rect">
            <a:avLst/>
          </a:prstGeom>
        </p:spPr>
      </p:pic>
    </p:spTree>
    <p:extLst>
      <p:ext uri="{BB962C8B-B14F-4D97-AF65-F5344CB8AC3E}">
        <p14:creationId xmlns:p14="http://schemas.microsoft.com/office/powerpoint/2010/main" val="132087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9DB49-1AC4-455C-A2EF-5222BB754B03}"/>
              </a:ext>
            </a:extLst>
          </p:cNvPr>
          <p:cNvSpPr>
            <a:spLocks noGrp="1"/>
          </p:cNvSpPr>
          <p:nvPr>
            <p:ph type="title"/>
          </p:nvPr>
        </p:nvSpPr>
        <p:spPr/>
        <p:txBody>
          <a:bodyPr/>
          <a:lstStyle/>
          <a:p>
            <a:r>
              <a:rPr lang="en-US" dirty="0"/>
              <a:t>When Should Treatment for NAS Begin?</a:t>
            </a:r>
          </a:p>
        </p:txBody>
      </p:sp>
      <p:sp>
        <p:nvSpPr>
          <p:cNvPr id="3" name="Content Placeholder 2">
            <a:extLst>
              <a:ext uri="{FF2B5EF4-FFF2-40B4-BE49-F238E27FC236}">
                <a16:creationId xmlns:a16="http://schemas.microsoft.com/office/drawing/2014/main" id="{DEAFF53F-6B2C-4E74-95DA-F72FA8B1D950}"/>
              </a:ext>
            </a:extLst>
          </p:cNvPr>
          <p:cNvSpPr>
            <a:spLocks noGrp="1"/>
          </p:cNvSpPr>
          <p:nvPr>
            <p:ph idx="1"/>
          </p:nvPr>
        </p:nvSpPr>
        <p:spPr/>
        <p:txBody>
          <a:bodyPr>
            <a:normAutofit fontScale="92500" lnSpcReduction="10000"/>
          </a:bodyPr>
          <a:lstStyle/>
          <a:p>
            <a:r>
              <a:rPr lang="en-US" dirty="0"/>
              <a:t>Evaluation begins with symptoms</a:t>
            </a:r>
          </a:p>
          <a:p>
            <a:r>
              <a:rPr lang="en-US" dirty="0"/>
              <a:t>Usually appear within 72 hours of birth</a:t>
            </a:r>
          </a:p>
          <a:p>
            <a:r>
              <a:rPr lang="en-US" dirty="0"/>
              <a:t>Scoring every 3-4 hours</a:t>
            </a:r>
          </a:p>
          <a:p>
            <a:r>
              <a:rPr lang="en-US" dirty="0"/>
              <a:t>Scoring &gt;8 in 3 consecutive scorings/ &gt;12 in two consecutive scorings</a:t>
            </a:r>
          </a:p>
          <a:p>
            <a:r>
              <a:rPr lang="en-US" dirty="0"/>
              <a:t>Length of stay for evaluation: 5 days </a:t>
            </a:r>
          </a:p>
          <a:p>
            <a:endParaRPr lang="en-US" dirty="0"/>
          </a:p>
          <a:p>
            <a:endParaRPr lang="en-US" dirty="0"/>
          </a:p>
          <a:p>
            <a:endParaRPr lang="en-US" dirty="0"/>
          </a:p>
          <a:p>
            <a:endParaRPr lang="en-US" dirty="0"/>
          </a:p>
          <a:p>
            <a:pPr marL="0" indent="0">
              <a:buNone/>
            </a:pPr>
            <a:endParaRPr lang="en-US" dirty="0"/>
          </a:p>
          <a:p>
            <a:r>
              <a:rPr lang="en-US" sz="1400" dirty="0"/>
              <a:t>(</a:t>
            </a:r>
            <a:r>
              <a:rPr lang="en-US" sz="1400" dirty="0" err="1"/>
              <a:t>Kondili</a:t>
            </a:r>
            <a:r>
              <a:rPr lang="en-US" sz="1400" dirty="0"/>
              <a:t> &amp; Duryea, 2019) (ACOG, 2017)</a:t>
            </a:r>
          </a:p>
          <a:p>
            <a:endParaRPr lang="en-US" dirty="0"/>
          </a:p>
          <a:p>
            <a:endParaRPr lang="en-US" dirty="0"/>
          </a:p>
          <a:p>
            <a:endParaRPr lang="en-US" dirty="0"/>
          </a:p>
        </p:txBody>
      </p:sp>
    </p:spTree>
    <p:extLst>
      <p:ext uri="{BB962C8B-B14F-4D97-AF65-F5344CB8AC3E}">
        <p14:creationId xmlns:p14="http://schemas.microsoft.com/office/powerpoint/2010/main" val="2916461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1EE2-0603-475F-8C3F-239692EA3A29}"/>
              </a:ext>
            </a:extLst>
          </p:cNvPr>
          <p:cNvSpPr>
            <a:spLocks noGrp="1"/>
          </p:cNvSpPr>
          <p:nvPr>
            <p:ph type="title"/>
          </p:nvPr>
        </p:nvSpPr>
        <p:spPr/>
        <p:txBody>
          <a:bodyPr/>
          <a:lstStyle/>
          <a:p>
            <a:pPr algn="ctr"/>
            <a:r>
              <a:rPr lang="en-US" dirty="0"/>
              <a:t>Why Treat Women with Opioid Agonists?</a:t>
            </a:r>
          </a:p>
        </p:txBody>
      </p:sp>
      <p:sp>
        <p:nvSpPr>
          <p:cNvPr id="3" name="Content Placeholder 2">
            <a:extLst>
              <a:ext uri="{FF2B5EF4-FFF2-40B4-BE49-F238E27FC236}">
                <a16:creationId xmlns:a16="http://schemas.microsoft.com/office/drawing/2014/main" id="{1FB3819A-6BDE-4A26-A1E6-72BE286BEBD6}"/>
              </a:ext>
            </a:extLst>
          </p:cNvPr>
          <p:cNvSpPr>
            <a:spLocks noGrp="1"/>
          </p:cNvSpPr>
          <p:nvPr>
            <p:ph idx="1"/>
          </p:nvPr>
        </p:nvSpPr>
        <p:spPr/>
        <p:txBody>
          <a:bodyPr>
            <a:normAutofit fontScale="47500" lnSpcReduction="20000"/>
          </a:bodyPr>
          <a:lstStyle/>
          <a:p>
            <a:r>
              <a:rPr lang="en-US" sz="3600" dirty="0"/>
              <a:t>Prevents opioid withdrawal symptoms </a:t>
            </a:r>
          </a:p>
          <a:p>
            <a:r>
              <a:rPr lang="en-US" sz="3600" dirty="0"/>
              <a:t>Decreases use of non-medical opioids</a:t>
            </a:r>
          </a:p>
          <a:p>
            <a:r>
              <a:rPr lang="en-US" sz="3600" dirty="0"/>
              <a:t>Improves adherence to prenatal care</a:t>
            </a:r>
          </a:p>
          <a:p>
            <a:r>
              <a:rPr lang="en-US" sz="3600" dirty="0"/>
              <a:t>In combination with prenatal care, decreases risk of OB Complications:</a:t>
            </a:r>
          </a:p>
          <a:p>
            <a:r>
              <a:rPr lang="en-US" sz="3600" dirty="0"/>
              <a:t>Decreases risk of IUGR, abruption, preterm labor, fetal death</a:t>
            </a:r>
          </a:p>
          <a:p>
            <a:r>
              <a:rPr lang="en-US" sz="3600" dirty="0"/>
              <a:t>Decreases participation in high-risk behaviors, STIs, violence</a:t>
            </a:r>
          </a:p>
          <a:p>
            <a:r>
              <a:rPr lang="en-US" sz="3600" dirty="0"/>
              <a:t>Decreases risk of relapse during pregnancy</a:t>
            </a:r>
          </a:p>
          <a:p>
            <a:endParaRPr lang="en-US" dirty="0"/>
          </a:p>
          <a:p>
            <a:endParaRPr lang="en-US" dirty="0"/>
          </a:p>
          <a:p>
            <a:endParaRPr lang="en-US" dirty="0"/>
          </a:p>
          <a:p>
            <a:endParaRPr lang="en-US" dirty="0"/>
          </a:p>
          <a:p>
            <a:endParaRPr lang="en-US" sz="2900" dirty="0"/>
          </a:p>
          <a:p>
            <a:r>
              <a:rPr lang="en-US" sz="2900" dirty="0"/>
              <a:t>(ACOG Committee Opinion Number 711, 2017)</a:t>
            </a:r>
          </a:p>
        </p:txBody>
      </p:sp>
    </p:spTree>
    <p:extLst>
      <p:ext uri="{BB962C8B-B14F-4D97-AF65-F5344CB8AC3E}">
        <p14:creationId xmlns:p14="http://schemas.microsoft.com/office/powerpoint/2010/main" val="324102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09F3-28A9-4365-89E0-EE1F953D4176}"/>
              </a:ext>
            </a:extLst>
          </p:cNvPr>
          <p:cNvSpPr>
            <a:spLocks noGrp="1"/>
          </p:cNvSpPr>
          <p:nvPr>
            <p:ph type="title"/>
          </p:nvPr>
        </p:nvSpPr>
        <p:spPr/>
        <p:txBody>
          <a:bodyPr/>
          <a:lstStyle/>
          <a:p>
            <a:r>
              <a:rPr lang="en-US" dirty="0"/>
              <a:t>What About Medically Supervised Withdrawal? </a:t>
            </a:r>
          </a:p>
        </p:txBody>
      </p:sp>
      <p:sp>
        <p:nvSpPr>
          <p:cNvPr id="3" name="Content Placeholder 2">
            <a:extLst>
              <a:ext uri="{FF2B5EF4-FFF2-40B4-BE49-F238E27FC236}">
                <a16:creationId xmlns:a16="http://schemas.microsoft.com/office/drawing/2014/main" id="{FC70EC82-00B7-4EAE-9E6E-AD4EE106F236}"/>
              </a:ext>
            </a:extLst>
          </p:cNvPr>
          <p:cNvSpPr>
            <a:spLocks noGrp="1"/>
          </p:cNvSpPr>
          <p:nvPr>
            <p:ph idx="1"/>
          </p:nvPr>
        </p:nvSpPr>
        <p:spPr/>
        <p:txBody>
          <a:bodyPr>
            <a:normAutofit lnSpcReduction="10000"/>
          </a:bodyPr>
          <a:lstStyle/>
          <a:p>
            <a:r>
              <a:rPr lang="en-US" dirty="0"/>
              <a:t>Associated with higher relapse rates (59-90%)</a:t>
            </a:r>
          </a:p>
          <a:p>
            <a:r>
              <a:rPr lang="en-US" dirty="0"/>
              <a:t>Poorer pregnancy outcomes</a:t>
            </a:r>
          </a:p>
          <a:p>
            <a:r>
              <a:rPr lang="en-US" dirty="0"/>
              <a:t>Accidental overdose due to loss of tolerance</a:t>
            </a:r>
          </a:p>
          <a:p>
            <a:r>
              <a:rPr lang="en-US" dirty="0"/>
              <a:t>Higher obstetrical complications</a:t>
            </a:r>
          </a:p>
          <a:p>
            <a:r>
              <a:rPr lang="en-US" dirty="0"/>
              <a:t>Increased fetal stress or death</a:t>
            </a:r>
          </a:p>
          <a:p>
            <a:r>
              <a:rPr lang="en-US" dirty="0"/>
              <a:t>Decreased adherence to prenatal care/ lost to care</a:t>
            </a:r>
          </a:p>
          <a:p>
            <a:r>
              <a:rPr lang="en-US" dirty="0"/>
              <a:t>Often requires prolonged inpatient care or intensive outpatient care</a:t>
            </a:r>
          </a:p>
          <a:p>
            <a:endParaRPr lang="en-US" dirty="0"/>
          </a:p>
          <a:p>
            <a:pPr marL="0" indent="0">
              <a:buNone/>
            </a:pPr>
            <a:endParaRPr lang="en-US" dirty="0"/>
          </a:p>
          <a:p>
            <a:r>
              <a:rPr lang="en-US" sz="1400" dirty="0"/>
              <a:t>(ACOG Committee Opinion Number 711, 2017)</a:t>
            </a:r>
          </a:p>
          <a:p>
            <a:endParaRPr lang="en-US" dirty="0"/>
          </a:p>
        </p:txBody>
      </p:sp>
    </p:spTree>
    <p:extLst>
      <p:ext uri="{BB962C8B-B14F-4D97-AF65-F5344CB8AC3E}">
        <p14:creationId xmlns:p14="http://schemas.microsoft.com/office/powerpoint/2010/main" val="4216710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5E7B-5F64-49C6-B979-033A4D789E1E}"/>
              </a:ext>
            </a:extLst>
          </p:cNvPr>
          <p:cNvSpPr>
            <a:spLocks noGrp="1"/>
          </p:cNvSpPr>
          <p:nvPr>
            <p:ph type="title"/>
          </p:nvPr>
        </p:nvSpPr>
        <p:spPr/>
        <p:txBody>
          <a:bodyPr/>
          <a:lstStyle/>
          <a:p>
            <a:r>
              <a:rPr lang="en-US" dirty="0"/>
              <a:t>Responsible Care</a:t>
            </a:r>
          </a:p>
        </p:txBody>
      </p:sp>
      <p:sp>
        <p:nvSpPr>
          <p:cNvPr id="3" name="Content Placeholder 2">
            <a:extLst>
              <a:ext uri="{FF2B5EF4-FFF2-40B4-BE49-F238E27FC236}">
                <a16:creationId xmlns:a16="http://schemas.microsoft.com/office/drawing/2014/main" id="{E6BEAF59-F264-4F34-AAA4-A00DD0D72D12}"/>
              </a:ext>
            </a:extLst>
          </p:cNvPr>
          <p:cNvSpPr>
            <a:spLocks noGrp="1"/>
          </p:cNvSpPr>
          <p:nvPr>
            <p:ph idx="1"/>
          </p:nvPr>
        </p:nvSpPr>
        <p:spPr>
          <a:xfrm>
            <a:off x="903837" y="1505034"/>
            <a:ext cx="8596668" cy="4477605"/>
          </a:xfrm>
        </p:spPr>
        <p:txBody>
          <a:bodyPr>
            <a:normAutofit fontScale="25000" lnSpcReduction="20000"/>
          </a:bodyPr>
          <a:lstStyle/>
          <a:p>
            <a:r>
              <a:rPr lang="en-US" sz="6400" dirty="0"/>
              <a:t>Obstetricians must use screening tools to evaluate all patients for SUD</a:t>
            </a:r>
          </a:p>
          <a:p>
            <a:r>
              <a:rPr lang="en-US" sz="6400" dirty="0"/>
              <a:t>Obstetricians must be educated on the risks and benefits of Opioid Agonist Therapy during pregnancy AND MUST EDUCATE THEIR PATIENTS</a:t>
            </a:r>
          </a:p>
          <a:p>
            <a:r>
              <a:rPr lang="en-US" sz="6400" dirty="0"/>
              <a:t>Methadone: prescribed by Addiction Medicine Specialist in licensed outpatient setting with daily dosing/dispensing</a:t>
            </a:r>
          </a:p>
          <a:p>
            <a:r>
              <a:rPr lang="en-US" sz="6400" dirty="0"/>
              <a:t>Patients stable on Methadone should continue it </a:t>
            </a:r>
          </a:p>
          <a:p>
            <a:r>
              <a:rPr lang="en-US" sz="6400" dirty="0"/>
              <a:t>Dosage may require adjustment during pregnancy</a:t>
            </a:r>
          </a:p>
          <a:p>
            <a:r>
              <a:rPr lang="en-US" sz="6400" dirty="0"/>
              <a:t>Buprenorphine/Buprenorphine with naloxone: prescribed by OB Care Provider with specialized training</a:t>
            </a:r>
          </a:p>
          <a:p>
            <a:r>
              <a:rPr lang="en-US" sz="6400" dirty="0"/>
              <a:t>Can be self-administered, prescribed in office setting,    stigma</a:t>
            </a:r>
          </a:p>
          <a:p>
            <a:r>
              <a:rPr lang="en-US" sz="6400" dirty="0"/>
              <a:t>Buprenorphine has increased street value/potential for diversion. Buprenorphine with naloxone safe in pregnancy because is given sublingually (dangerous to fetus if injected)</a:t>
            </a:r>
          </a:p>
          <a:p>
            <a:r>
              <a:rPr lang="en-US" sz="6400" dirty="0"/>
              <a:t>Naltrexone is not currently recommended in pregnancy </a:t>
            </a:r>
          </a:p>
          <a:p>
            <a:r>
              <a:rPr lang="en-US" sz="6400" dirty="0"/>
              <a:t>Risk of NAS symptoms exist with Opioid Agonist Therapy-must be communicated</a:t>
            </a:r>
          </a:p>
          <a:p>
            <a:endParaRPr lang="en-US" sz="6400" dirty="0"/>
          </a:p>
          <a:p>
            <a:pPr lvl="0">
              <a:buClr>
                <a:srgbClr val="5FCBEF"/>
              </a:buClr>
            </a:pPr>
            <a:r>
              <a:rPr lang="en-US" sz="6400" dirty="0">
                <a:solidFill>
                  <a:prstClr val="black">
                    <a:lumMod val="75000"/>
                    <a:lumOff val="25000"/>
                  </a:prstClr>
                </a:solidFill>
              </a:rPr>
              <a:t>(ACOG Committee Opinion Number 711, 2017),(Reddy, et al., 2017)</a:t>
            </a:r>
          </a:p>
          <a:p>
            <a:endParaRPr lang="en-US" dirty="0"/>
          </a:p>
        </p:txBody>
      </p:sp>
      <p:sp>
        <p:nvSpPr>
          <p:cNvPr id="5" name="Arrow: Down 4">
            <a:extLst>
              <a:ext uri="{FF2B5EF4-FFF2-40B4-BE49-F238E27FC236}">
                <a16:creationId xmlns:a16="http://schemas.microsoft.com/office/drawing/2014/main" id="{6C4DF38A-384F-4EF5-A3D4-39E427396206}"/>
              </a:ext>
            </a:extLst>
          </p:cNvPr>
          <p:cNvSpPr/>
          <p:nvPr/>
        </p:nvSpPr>
        <p:spPr>
          <a:xfrm>
            <a:off x="6372837" y="3987116"/>
            <a:ext cx="178965" cy="3858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22581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AB7D-E07E-4B30-A202-87FDC31FCDE2}"/>
              </a:ext>
            </a:extLst>
          </p:cNvPr>
          <p:cNvSpPr>
            <a:spLocks noGrp="1"/>
          </p:cNvSpPr>
          <p:nvPr>
            <p:ph type="title"/>
          </p:nvPr>
        </p:nvSpPr>
        <p:spPr/>
        <p:txBody>
          <a:bodyPr/>
          <a:lstStyle/>
          <a:p>
            <a:r>
              <a:rPr lang="en-US" dirty="0"/>
              <a:t>Non-Pharmacological Supports</a:t>
            </a:r>
          </a:p>
        </p:txBody>
      </p:sp>
      <p:sp>
        <p:nvSpPr>
          <p:cNvPr id="3" name="Content Placeholder 2">
            <a:extLst>
              <a:ext uri="{FF2B5EF4-FFF2-40B4-BE49-F238E27FC236}">
                <a16:creationId xmlns:a16="http://schemas.microsoft.com/office/drawing/2014/main" id="{375465B4-A85E-40F8-8E2F-63B41D441114}"/>
              </a:ext>
            </a:extLst>
          </p:cNvPr>
          <p:cNvSpPr>
            <a:spLocks noGrp="1"/>
          </p:cNvSpPr>
          <p:nvPr>
            <p:ph idx="1"/>
          </p:nvPr>
        </p:nvSpPr>
        <p:spPr/>
        <p:txBody>
          <a:bodyPr>
            <a:normAutofit/>
          </a:bodyPr>
          <a:lstStyle/>
          <a:p>
            <a:r>
              <a:rPr lang="en-US" dirty="0"/>
              <a:t>Breastfeeding when appropriate (ACOG, ABM)</a:t>
            </a:r>
          </a:p>
          <a:p>
            <a:r>
              <a:rPr lang="en-US" dirty="0"/>
              <a:t>Rooming in (AAP, ACOG)</a:t>
            </a:r>
          </a:p>
          <a:p>
            <a:r>
              <a:rPr lang="en-US" dirty="0"/>
              <a:t>Maternal involvement- Bonding and Attachment</a:t>
            </a:r>
          </a:p>
          <a:p>
            <a:r>
              <a:rPr lang="en-US" dirty="0"/>
              <a:t>Skin to skin (Kangaroo Care)</a:t>
            </a:r>
          </a:p>
          <a:p>
            <a:r>
              <a:rPr lang="en-US" dirty="0"/>
              <a:t>Infant massage, positioning </a:t>
            </a:r>
          </a:p>
          <a:p>
            <a:r>
              <a:rPr lang="en-US" dirty="0"/>
              <a:t>5 Ss Soothing Techniques</a:t>
            </a:r>
          </a:p>
          <a:p>
            <a:r>
              <a:rPr lang="en-US" dirty="0">
                <a:hlinkClick r:id="rId2"/>
              </a:rPr>
              <a:t>https://www.youtube.com/watch?v=crdQy8zliZw</a:t>
            </a:r>
            <a:endParaRPr lang="en-US" dirty="0"/>
          </a:p>
          <a:p>
            <a:endParaRPr lang="en-US" dirty="0"/>
          </a:p>
          <a:p>
            <a:r>
              <a:rPr lang="en-US" dirty="0"/>
              <a:t>(</a:t>
            </a:r>
            <a:r>
              <a:rPr lang="en-US" dirty="0" err="1"/>
              <a:t>Kondili</a:t>
            </a:r>
            <a:r>
              <a:rPr lang="en-US" dirty="0"/>
              <a:t> &amp; Duryea, 2019)</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7139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BAE3-E015-4051-A07E-4556F9D482C7}"/>
              </a:ext>
            </a:extLst>
          </p:cNvPr>
          <p:cNvSpPr>
            <a:spLocks noGrp="1"/>
          </p:cNvSpPr>
          <p:nvPr>
            <p:ph type="title"/>
          </p:nvPr>
        </p:nvSpPr>
        <p:spPr/>
        <p:txBody>
          <a:bodyPr/>
          <a:lstStyle/>
          <a:p>
            <a:pPr algn="ctr"/>
            <a:r>
              <a:rPr lang="en-US" dirty="0"/>
              <a:t>Prenatal Support for Mothers: PATHways</a:t>
            </a:r>
            <a:br>
              <a:rPr lang="en-US" dirty="0"/>
            </a:br>
            <a:endParaRPr lang="en-US" dirty="0"/>
          </a:p>
        </p:txBody>
      </p:sp>
      <p:sp>
        <p:nvSpPr>
          <p:cNvPr id="3" name="Content Placeholder 2">
            <a:extLst>
              <a:ext uri="{FF2B5EF4-FFF2-40B4-BE49-F238E27FC236}">
                <a16:creationId xmlns:a16="http://schemas.microsoft.com/office/drawing/2014/main" id="{5949728B-6D83-4C9B-9ADC-CE7718D22173}"/>
              </a:ext>
            </a:extLst>
          </p:cNvPr>
          <p:cNvSpPr>
            <a:spLocks noGrp="1"/>
          </p:cNvSpPr>
          <p:nvPr>
            <p:ph idx="1"/>
          </p:nvPr>
        </p:nvSpPr>
        <p:spPr/>
        <p:txBody>
          <a:bodyPr>
            <a:normAutofit lnSpcReduction="10000"/>
          </a:bodyPr>
          <a:lstStyle/>
          <a:p>
            <a:r>
              <a:rPr lang="en-US" sz="2400" dirty="0"/>
              <a:t>Stabilization of Addiction</a:t>
            </a:r>
          </a:p>
          <a:p>
            <a:r>
              <a:rPr lang="en-US" sz="2400" dirty="0"/>
              <a:t>Prenatal Care and Education</a:t>
            </a:r>
          </a:p>
          <a:p>
            <a:r>
              <a:rPr lang="en-US" sz="2400" dirty="0"/>
              <a:t>Group and Individual Therapy</a:t>
            </a:r>
          </a:p>
          <a:p>
            <a:r>
              <a:rPr lang="en-US" sz="2400" dirty="0"/>
              <a:t>Social Service Support</a:t>
            </a:r>
          </a:p>
          <a:p>
            <a:r>
              <a:rPr lang="en-US" sz="2400" dirty="0"/>
              <a:t>Peer Support</a:t>
            </a:r>
          </a:p>
          <a:p>
            <a:r>
              <a:rPr lang="en-US" sz="2400" dirty="0"/>
              <a:t>NAS Symptom Reduction training</a:t>
            </a:r>
          </a:p>
          <a:p>
            <a:r>
              <a:rPr lang="en-US" sz="2400" dirty="0"/>
              <a:t>Breastfeeding encouragement</a:t>
            </a:r>
          </a:p>
          <a:p>
            <a:r>
              <a:rPr lang="en-US" sz="2400" dirty="0"/>
              <a:t>Smoking Reduction/Cessation</a:t>
            </a:r>
          </a:p>
        </p:txBody>
      </p:sp>
    </p:spTree>
    <p:extLst>
      <p:ext uri="{BB962C8B-B14F-4D97-AF65-F5344CB8AC3E}">
        <p14:creationId xmlns:p14="http://schemas.microsoft.com/office/powerpoint/2010/main" val="3537637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 of Group Prenatal Sessions</a:t>
            </a:r>
          </a:p>
        </p:txBody>
      </p:sp>
      <p:sp>
        <p:nvSpPr>
          <p:cNvPr id="3" name="Content Placeholder 2"/>
          <p:cNvSpPr>
            <a:spLocks noGrp="1"/>
          </p:cNvSpPr>
          <p:nvPr>
            <p:ph idx="1"/>
          </p:nvPr>
        </p:nvSpPr>
        <p:spPr/>
        <p:txBody>
          <a:bodyPr/>
          <a:lstStyle/>
          <a:p>
            <a:r>
              <a:rPr lang="en-US" dirty="0"/>
              <a:t>For every prenatal session attended, a patient was 13-18% more likely to have a negative screen for illicit  drugs on admission (Adams, 2017). </a:t>
            </a:r>
          </a:p>
          <a:p>
            <a:r>
              <a:rPr lang="en-US" dirty="0"/>
              <a:t>Tracking patients’ progress though educational offerings</a:t>
            </a:r>
          </a:p>
          <a:p>
            <a:r>
              <a:rPr lang="en-US" dirty="0"/>
              <a:t>Incentives for completion</a:t>
            </a:r>
          </a:p>
          <a:p>
            <a:r>
              <a:rPr lang="en-US" dirty="0"/>
              <a:t>Involvement of Hospital staff (Neonatologists, PTs, RNs, IBCLCs, Music Therapist)</a:t>
            </a:r>
          </a:p>
          <a:p>
            <a:r>
              <a:rPr lang="en-US" dirty="0"/>
              <a:t>Empowers women to have tools for assisting infants through withdrawal. Gives them knowledge and decreases fear/anxiety about how to help</a:t>
            </a:r>
          </a:p>
        </p:txBody>
      </p:sp>
      <p:pic>
        <p:nvPicPr>
          <p:cNvPr id="4" name="Picture 3" descr="Chica dos Punto Cero: [INFOGRAFÍA] &quot;Cosas que hacer en la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4724400"/>
            <a:ext cx="1981200" cy="1905000"/>
          </a:xfrm>
          <a:prstGeom prst="rect">
            <a:avLst/>
          </a:prstGeom>
        </p:spPr>
      </p:pic>
    </p:spTree>
    <p:extLst>
      <p:ext uri="{BB962C8B-B14F-4D97-AF65-F5344CB8AC3E}">
        <p14:creationId xmlns:p14="http://schemas.microsoft.com/office/powerpoint/2010/main" val="2393061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67E6B-0F54-4979-BAE1-91691D43C657}"/>
              </a:ext>
            </a:extLst>
          </p:cNvPr>
          <p:cNvPicPr>
            <a:picLocks noChangeAspect="1"/>
          </p:cNvPicPr>
          <p:nvPr/>
        </p:nvPicPr>
        <p:blipFill>
          <a:blip r:embed="rId2"/>
          <a:stretch>
            <a:fillRect/>
          </a:stretch>
        </p:blipFill>
        <p:spPr>
          <a:xfrm>
            <a:off x="3576183" y="0"/>
            <a:ext cx="5039634" cy="6858000"/>
          </a:xfrm>
          <a:prstGeom prst="rect">
            <a:avLst/>
          </a:prstGeom>
        </p:spPr>
      </p:pic>
    </p:spTree>
    <p:extLst>
      <p:ext uri="{BB962C8B-B14F-4D97-AF65-F5344CB8AC3E}">
        <p14:creationId xmlns:p14="http://schemas.microsoft.com/office/powerpoint/2010/main" val="2309621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B342-FCFD-464F-BCA9-6E5D65259653}"/>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DEA0C3B4-94A5-486F-8BED-97D484A71414}"/>
              </a:ext>
            </a:extLst>
          </p:cNvPr>
          <p:cNvSpPr>
            <a:spLocks noGrp="1"/>
          </p:cNvSpPr>
          <p:nvPr>
            <p:ph idx="1"/>
          </p:nvPr>
        </p:nvSpPr>
        <p:spPr/>
        <p:txBody>
          <a:bodyPr>
            <a:normAutofit/>
          </a:bodyPr>
          <a:lstStyle/>
          <a:p>
            <a:r>
              <a:rPr lang="en-US" sz="2400" dirty="0"/>
              <a:t>Participant will be able to define Neonatal Abstinence  Syndrome (NAS) and recognize its symptoms</a:t>
            </a:r>
          </a:p>
          <a:p>
            <a:r>
              <a:rPr lang="en-US" sz="2400" dirty="0"/>
              <a:t>Participants will be understand potential short and long term effects of NAS</a:t>
            </a:r>
          </a:p>
          <a:p>
            <a:r>
              <a:rPr lang="en-US" sz="2400" dirty="0"/>
              <a:t>Participants will be able to state initial nonpharmacological and pharmacological interventions for treatment of  infants with NAS</a:t>
            </a:r>
          </a:p>
          <a:p>
            <a:r>
              <a:rPr lang="en-US" sz="2400" dirty="0"/>
              <a:t>Participants will be able to state potential supportive measures for children and parents through early childhood</a:t>
            </a:r>
          </a:p>
        </p:txBody>
      </p:sp>
    </p:spTree>
    <p:extLst>
      <p:ext uri="{BB962C8B-B14F-4D97-AF65-F5344CB8AC3E}">
        <p14:creationId xmlns:p14="http://schemas.microsoft.com/office/powerpoint/2010/main" val="2499478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Breastfeeding</a:t>
            </a:r>
          </a:p>
        </p:txBody>
      </p:sp>
      <p:sp>
        <p:nvSpPr>
          <p:cNvPr id="3" name="Content Placeholder 2"/>
          <p:cNvSpPr>
            <a:spLocks noGrp="1"/>
          </p:cNvSpPr>
          <p:nvPr>
            <p:ph idx="1"/>
          </p:nvPr>
        </p:nvSpPr>
        <p:spPr>
          <a:xfrm>
            <a:off x="677334" y="1674027"/>
            <a:ext cx="8596668" cy="3880773"/>
          </a:xfrm>
        </p:spPr>
        <p:txBody>
          <a:bodyPr>
            <a:normAutofit fontScale="92500" lnSpcReduction="20000"/>
          </a:bodyPr>
          <a:lstStyle/>
          <a:p>
            <a:r>
              <a:rPr lang="en-US" sz="2200" dirty="0"/>
              <a:t>Women who have appropriate drug screens are encouraged to breastfeed (ABM Protocol, 2015)</a:t>
            </a:r>
          </a:p>
          <a:p>
            <a:r>
              <a:rPr lang="en-US" sz="2200" dirty="0"/>
              <a:t>Breastfeeding decreases NAS symptoms (</a:t>
            </a:r>
            <a:r>
              <a:rPr lang="en-US" sz="2200" dirty="0" err="1"/>
              <a:t>Kondili</a:t>
            </a:r>
            <a:r>
              <a:rPr lang="en-US" sz="2200" dirty="0"/>
              <a:t> &amp; Duryea, 2019).</a:t>
            </a:r>
          </a:p>
          <a:p>
            <a:r>
              <a:rPr lang="en-US" sz="2200" dirty="0"/>
              <a:t>Breastfed infants are less likely to require medication for withdrawal   (</a:t>
            </a:r>
            <a:r>
              <a:rPr lang="en-US" sz="2200" dirty="0" err="1"/>
              <a:t>Kondili</a:t>
            </a:r>
            <a:r>
              <a:rPr lang="en-US" sz="2200" dirty="0"/>
              <a:t> &amp; Duryea, 2019). </a:t>
            </a:r>
          </a:p>
          <a:p>
            <a:r>
              <a:rPr lang="en-US" sz="2200" dirty="0"/>
              <a:t>Women who have relapsed in the 30 days prior to delivery should not breastfeed (ABM Protocol, 2015).</a:t>
            </a:r>
          </a:p>
          <a:p>
            <a:r>
              <a:rPr lang="en-US" sz="2200" dirty="0"/>
              <a:t>Women who have relapsed in 30-90 days prior should be evaluated case by case (ABM Protocol, 2015)</a:t>
            </a:r>
          </a:p>
          <a:p>
            <a:r>
              <a:rPr lang="en-US" sz="2200" dirty="0"/>
              <a:t>Breastfeeding reinforces sobriety, bonding, and self-esteem. The biggest benefit is likely skin to skin contact and participation in care at the bedside (Saia, et al., 2016).</a:t>
            </a:r>
          </a:p>
          <a:p>
            <a:endParaRPr lang="en-US" dirty="0"/>
          </a:p>
        </p:txBody>
      </p:sp>
    </p:spTree>
    <p:extLst>
      <p:ext uri="{BB962C8B-B14F-4D97-AF65-F5344CB8AC3E}">
        <p14:creationId xmlns:p14="http://schemas.microsoft.com/office/powerpoint/2010/main" val="2715622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5B98A-0EFC-4D56-B39E-A4EDA42DEF53}"/>
              </a:ext>
            </a:extLst>
          </p:cNvPr>
          <p:cNvSpPr>
            <a:spLocks noGrp="1"/>
          </p:cNvSpPr>
          <p:nvPr>
            <p:ph type="title"/>
          </p:nvPr>
        </p:nvSpPr>
        <p:spPr/>
        <p:txBody>
          <a:bodyPr/>
          <a:lstStyle/>
          <a:p>
            <a:r>
              <a:rPr lang="en-US" dirty="0"/>
              <a:t>Hospital Support: Keeping Moms and Babies Together</a:t>
            </a:r>
          </a:p>
        </p:txBody>
      </p:sp>
      <p:sp>
        <p:nvSpPr>
          <p:cNvPr id="3" name="Content Placeholder 2">
            <a:extLst>
              <a:ext uri="{FF2B5EF4-FFF2-40B4-BE49-F238E27FC236}">
                <a16:creationId xmlns:a16="http://schemas.microsoft.com/office/drawing/2014/main" id="{064EB063-A198-4E5C-B42A-CE42F59EA9F4}"/>
              </a:ext>
            </a:extLst>
          </p:cNvPr>
          <p:cNvSpPr>
            <a:spLocks noGrp="1"/>
          </p:cNvSpPr>
          <p:nvPr>
            <p:ph idx="1"/>
          </p:nvPr>
        </p:nvSpPr>
        <p:spPr/>
        <p:txBody>
          <a:bodyPr>
            <a:normAutofit fontScale="92500" lnSpcReduction="10000"/>
          </a:bodyPr>
          <a:lstStyle/>
          <a:p>
            <a:r>
              <a:rPr lang="en-US" dirty="0"/>
              <a:t>Staff trained in Trauma-Informed Care</a:t>
            </a:r>
          </a:p>
          <a:p>
            <a:r>
              <a:rPr lang="en-US" dirty="0"/>
              <a:t>Nurses receive ongoing training/evaluation in Finnegan Scoring</a:t>
            </a:r>
          </a:p>
          <a:p>
            <a:r>
              <a:rPr lang="en-US" dirty="0"/>
              <a:t>Rooming In</a:t>
            </a:r>
          </a:p>
          <a:p>
            <a:r>
              <a:rPr lang="en-US" dirty="0"/>
              <a:t>Nurses teach/encourage non-pharmacological soothing techniques: skin to skin, swaddling, white noise, swaying, rocking, pacifiers, calm environment</a:t>
            </a:r>
          </a:p>
          <a:p>
            <a:r>
              <a:rPr lang="en-US" dirty="0"/>
              <a:t>Lactation Consultants for Breastfeeding</a:t>
            </a:r>
          </a:p>
          <a:p>
            <a:r>
              <a:rPr lang="en-US" dirty="0"/>
              <a:t>Avoid alcohol wipes (use water wipes or 4x4s with sterile water; Aquaphor for breakdown)</a:t>
            </a:r>
          </a:p>
          <a:p>
            <a:r>
              <a:rPr lang="en-US" dirty="0"/>
              <a:t>Encourage Safe Sleep environments/practices</a:t>
            </a:r>
          </a:p>
          <a:p>
            <a:r>
              <a:rPr lang="en-US" dirty="0"/>
              <a:t>Dedicated Unit/Space/Staff for NAS</a:t>
            </a:r>
          </a:p>
          <a:p>
            <a:r>
              <a:rPr lang="en-US" dirty="0"/>
              <a:t>Care by Parent</a:t>
            </a:r>
          </a:p>
          <a:p>
            <a:endParaRPr lang="en-US" dirty="0"/>
          </a:p>
          <a:p>
            <a:endParaRPr lang="en-US" dirty="0"/>
          </a:p>
        </p:txBody>
      </p:sp>
    </p:spTree>
    <p:extLst>
      <p:ext uri="{BB962C8B-B14F-4D97-AF65-F5344CB8AC3E}">
        <p14:creationId xmlns:p14="http://schemas.microsoft.com/office/powerpoint/2010/main" val="172724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Care By Parent?</a:t>
            </a:r>
          </a:p>
        </p:txBody>
      </p:sp>
      <p:sp>
        <p:nvSpPr>
          <p:cNvPr id="3" name="Content Placeholder 2"/>
          <p:cNvSpPr>
            <a:spLocks noGrp="1"/>
          </p:cNvSpPr>
          <p:nvPr>
            <p:ph idx="1"/>
          </p:nvPr>
        </p:nvSpPr>
        <p:spPr/>
        <p:txBody>
          <a:bodyPr>
            <a:normAutofit/>
          </a:bodyPr>
          <a:lstStyle/>
          <a:p>
            <a:r>
              <a:rPr lang="en-US" dirty="0"/>
              <a:t>AAP states first line of therapy for babies being evaluated for NAS is non-pharmacological supportive care (</a:t>
            </a:r>
            <a:r>
              <a:rPr lang="en-US" dirty="0" err="1"/>
              <a:t>Highleyman</a:t>
            </a:r>
            <a:r>
              <a:rPr lang="en-US" dirty="0"/>
              <a:t>, L., 2017). </a:t>
            </a:r>
          </a:p>
          <a:p>
            <a:r>
              <a:rPr lang="en-US" dirty="0"/>
              <a:t>Studies using Rooming-in models that keep mothers and infants together have found a decrease in the number of infants requiring pharmacological treatment and a decrease in infants’ length of stay (Knopf, 2018).</a:t>
            </a:r>
          </a:p>
          <a:p>
            <a:r>
              <a:rPr lang="en-US" dirty="0"/>
              <a:t>Rooming-in increases breastfeeding rates, decreases need for medication for NAS, and cuts average cost of treatment by 50%. (Knopf, 2018),(McQueen, 2018).</a:t>
            </a:r>
          </a:p>
        </p:txBody>
      </p:sp>
    </p:spTree>
    <p:extLst>
      <p:ext uri="{BB962C8B-B14F-4D97-AF65-F5344CB8AC3E}">
        <p14:creationId xmlns:p14="http://schemas.microsoft.com/office/powerpoint/2010/main" val="3824290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186F-F4DE-4AAB-9AA6-69C35814CFF7}"/>
              </a:ext>
            </a:extLst>
          </p:cNvPr>
          <p:cNvSpPr>
            <a:spLocks noGrp="1"/>
          </p:cNvSpPr>
          <p:nvPr>
            <p:ph type="title"/>
          </p:nvPr>
        </p:nvSpPr>
        <p:spPr/>
        <p:txBody>
          <a:bodyPr/>
          <a:lstStyle/>
          <a:p>
            <a:r>
              <a:rPr lang="en-US" dirty="0"/>
              <a:t>Pharmacological Supports</a:t>
            </a:r>
          </a:p>
        </p:txBody>
      </p:sp>
      <p:sp>
        <p:nvSpPr>
          <p:cNvPr id="3" name="Content Placeholder 2">
            <a:extLst>
              <a:ext uri="{FF2B5EF4-FFF2-40B4-BE49-F238E27FC236}">
                <a16:creationId xmlns:a16="http://schemas.microsoft.com/office/drawing/2014/main" id="{6FD39DD2-F98C-49A4-998F-F959F837719D}"/>
              </a:ext>
            </a:extLst>
          </p:cNvPr>
          <p:cNvSpPr>
            <a:spLocks noGrp="1"/>
          </p:cNvSpPr>
          <p:nvPr>
            <p:ph idx="1"/>
          </p:nvPr>
        </p:nvSpPr>
        <p:spPr/>
        <p:txBody>
          <a:bodyPr/>
          <a:lstStyle/>
          <a:p>
            <a:r>
              <a:rPr lang="en-US" dirty="0"/>
              <a:t>Morphine:   (average Length of Stay (LOS) 21 days)</a:t>
            </a:r>
          </a:p>
          <a:p>
            <a:r>
              <a:rPr lang="en-US" dirty="0"/>
              <a:t>Methadone: ( average LOS 14-21days)</a:t>
            </a:r>
          </a:p>
          <a:p>
            <a:r>
              <a:rPr lang="en-US" dirty="0"/>
              <a:t>Buprenorphine: (average LOS 9-15 days)</a:t>
            </a:r>
          </a:p>
          <a:p>
            <a:r>
              <a:rPr lang="en-US" dirty="0"/>
              <a:t>Clonidine: adjunctive; may assist in decreasing LOS</a:t>
            </a:r>
          </a:p>
          <a:p>
            <a:r>
              <a:rPr lang="en-US" dirty="0"/>
              <a:t>Phenobarbital: adjunctive; may assist in decreasing LOS (</a:t>
            </a:r>
            <a:r>
              <a:rPr lang="en-US" dirty="0" err="1"/>
              <a:t>Kondili</a:t>
            </a:r>
            <a:r>
              <a:rPr lang="en-US" dirty="0"/>
              <a:t> &amp; Duryea, 2019). </a:t>
            </a:r>
          </a:p>
          <a:p>
            <a:r>
              <a:rPr lang="en-US" dirty="0"/>
              <a:t>Treatment is considered adequate if the infant has rhythmic sleep and feeding cycles and appropriate weight gain (Reddy, et al., 2017).</a:t>
            </a:r>
          </a:p>
        </p:txBody>
      </p:sp>
    </p:spTree>
    <p:extLst>
      <p:ext uri="{BB962C8B-B14F-4D97-AF65-F5344CB8AC3E}">
        <p14:creationId xmlns:p14="http://schemas.microsoft.com/office/powerpoint/2010/main" val="1822258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5E47-2C12-4A69-B5C6-2CC0A92A66BE}"/>
              </a:ext>
            </a:extLst>
          </p:cNvPr>
          <p:cNvSpPr>
            <a:spLocks noGrp="1"/>
          </p:cNvSpPr>
          <p:nvPr>
            <p:ph type="title"/>
          </p:nvPr>
        </p:nvSpPr>
        <p:spPr/>
        <p:txBody>
          <a:bodyPr/>
          <a:lstStyle/>
          <a:p>
            <a:r>
              <a:rPr lang="en-US" dirty="0"/>
              <a:t>Short and Long Term Effects: Drugs, Environment, Genetics</a:t>
            </a:r>
          </a:p>
        </p:txBody>
      </p:sp>
      <p:sp>
        <p:nvSpPr>
          <p:cNvPr id="3" name="Content Placeholder 2">
            <a:extLst>
              <a:ext uri="{FF2B5EF4-FFF2-40B4-BE49-F238E27FC236}">
                <a16:creationId xmlns:a16="http://schemas.microsoft.com/office/drawing/2014/main" id="{CE6CA4D4-9DC2-4F1E-AA06-DEB3DC6DE259}"/>
              </a:ext>
            </a:extLst>
          </p:cNvPr>
          <p:cNvSpPr>
            <a:spLocks noGrp="1"/>
          </p:cNvSpPr>
          <p:nvPr>
            <p:ph idx="1"/>
          </p:nvPr>
        </p:nvSpPr>
        <p:spPr/>
        <p:txBody>
          <a:bodyPr>
            <a:normAutofit fontScale="92500" lnSpcReduction="10000"/>
          </a:bodyPr>
          <a:lstStyle/>
          <a:p>
            <a:r>
              <a:rPr lang="en-US" dirty="0"/>
              <a:t>Like prematurity, issues don’t resolve with infancy</a:t>
            </a:r>
          </a:p>
          <a:p>
            <a:r>
              <a:rPr lang="en-US" dirty="0"/>
              <a:t>More studies are needed on long term effects</a:t>
            </a:r>
          </a:p>
          <a:p>
            <a:r>
              <a:rPr lang="en-US" dirty="0"/>
              <a:t>When looking at any information on NAS and its long term effects, the lifestyle, economic, genetic, and social issues surrounding the development of  these children have to be considered, whether raised by biological parents or the foster system.</a:t>
            </a:r>
          </a:p>
          <a:p>
            <a:r>
              <a:rPr lang="en-US" dirty="0"/>
              <a:t>Attachment is sometimes very difficult for mothers with SUD, either because of a lack of attachment from their own mothers, not being able to parent their infants from birth, or other struggles in their recovery. </a:t>
            </a:r>
          </a:p>
          <a:p>
            <a:r>
              <a:rPr lang="en-US" dirty="0"/>
              <a:t>Support may be needed mentally and physically through young adulthood. </a:t>
            </a:r>
          </a:p>
          <a:p>
            <a:endParaRPr lang="en-US" dirty="0"/>
          </a:p>
          <a:p>
            <a:r>
              <a:rPr lang="en-US" dirty="0"/>
              <a:t>(</a:t>
            </a:r>
            <a:r>
              <a:rPr lang="en-US" dirty="0" err="1"/>
              <a:t>Oei</a:t>
            </a:r>
            <a:r>
              <a:rPr lang="en-US" dirty="0"/>
              <a:t>, 2019). </a:t>
            </a:r>
          </a:p>
        </p:txBody>
      </p:sp>
    </p:spTree>
    <p:extLst>
      <p:ext uri="{BB962C8B-B14F-4D97-AF65-F5344CB8AC3E}">
        <p14:creationId xmlns:p14="http://schemas.microsoft.com/office/powerpoint/2010/main" val="3704634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16C3-AF16-4BBD-85F3-DA115AC13255}"/>
              </a:ext>
            </a:extLst>
          </p:cNvPr>
          <p:cNvSpPr>
            <a:spLocks noGrp="1"/>
          </p:cNvSpPr>
          <p:nvPr>
            <p:ph type="title"/>
          </p:nvPr>
        </p:nvSpPr>
        <p:spPr/>
        <p:txBody>
          <a:bodyPr/>
          <a:lstStyle/>
          <a:p>
            <a:r>
              <a:rPr lang="en-US" dirty="0"/>
              <a:t>Continued Support</a:t>
            </a:r>
          </a:p>
        </p:txBody>
      </p:sp>
      <p:sp>
        <p:nvSpPr>
          <p:cNvPr id="3" name="Content Placeholder 2">
            <a:extLst>
              <a:ext uri="{FF2B5EF4-FFF2-40B4-BE49-F238E27FC236}">
                <a16:creationId xmlns:a16="http://schemas.microsoft.com/office/drawing/2014/main" id="{F20AC36A-DF77-4890-B5B4-5870B6534452}"/>
              </a:ext>
            </a:extLst>
          </p:cNvPr>
          <p:cNvSpPr>
            <a:spLocks noGrp="1"/>
          </p:cNvSpPr>
          <p:nvPr>
            <p:ph idx="1"/>
          </p:nvPr>
        </p:nvSpPr>
        <p:spPr/>
        <p:txBody>
          <a:bodyPr/>
          <a:lstStyle/>
          <a:p>
            <a:r>
              <a:rPr lang="en-US" dirty="0"/>
              <a:t>Home Based Visitation Programs (HANDS)</a:t>
            </a:r>
          </a:p>
          <a:p>
            <a:r>
              <a:rPr lang="en-US" dirty="0"/>
              <a:t>Beyond Birth</a:t>
            </a:r>
          </a:p>
          <a:p>
            <a:r>
              <a:rPr lang="en-US" dirty="0"/>
              <a:t>New Vista</a:t>
            </a:r>
          </a:p>
          <a:p>
            <a:r>
              <a:rPr lang="en-US" dirty="0"/>
              <a:t>Voices of Hope</a:t>
            </a:r>
          </a:p>
          <a:p>
            <a:endParaRPr lang="en-US" dirty="0"/>
          </a:p>
          <a:p>
            <a:r>
              <a:rPr lang="en-US" dirty="0"/>
              <a:t>Women/infants are often lost to care after delivery, making follow up and continued support difficult. </a:t>
            </a:r>
          </a:p>
          <a:p>
            <a:r>
              <a:rPr lang="en-US" dirty="0"/>
              <a:t>Continued Medically Assisted Treatment until the woman feels ready to cease treatment may allow better accountability and access to healthcare for them and their children.</a:t>
            </a:r>
          </a:p>
        </p:txBody>
      </p:sp>
    </p:spTree>
    <p:extLst>
      <p:ext uri="{BB962C8B-B14F-4D97-AF65-F5344CB8AC3E}">
        <p14:creationId xmlns:p14="http://schemas.microsoft.com/office/powerpoint/2010/main" val="2914999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C4908-37DE-4250-9EC3-0976655B25FE}"/>
              </a:ext>
            </a:extLst>
          </p:cNvPr>
          <p:cNvSpPr>
            <a:spLocks noGrp="1"/>
          </p:cNvSpPr>
          <p:nvPr>
            <p:ph type="title"/>
          </p:nvPr>
        </p:nvSpPr>
        <p:spPr/>
        <p:txBody>
          <a:bodyPr/>
          <a:lstStyle/>
          <a:p>
            <a:r>
              <a:rPr lang="en-US" dirty="0"/>
              <a:t>Beyond Birth</a:t>
            </a:r>
          </a:p>
        </p:txBody>
      </p:sp>
      <p:sp>
        <p:nvSpPr>
          <p:cNvPr id="3" name="Content Placeholder 2">
            <a:extLst>
              <a:ext uri="{FF2B5EF4-FFF2-40B4-BE49-F238E27FC236}">
                <a16:creationId xmlns:a16="http://schemas.microsoft.com/office/drawing/2014/main" id="{A7514C5B-FF08-40B0-B877-33417147E3DF}"/>
              </a:ext>
            </a:extLst>
          </p:cNvPr>
          <p:cNvSpPr>
            <a:spLocks noGrp="1"/>
          </p:cNvSpPr>
          <p:nvPr>
            <p:ph idx="1"/>
          </p:nvPr>
        </p:nvSpPr>
        <p:spPr/>
        <p:txBody>
          <a:bodyPr/>
          <a:lstStyle/>
          <a:p>
            <a:r>
              <a:rPr lang="en-US" dirty="0"/>
              <a:t>Continuation of support/care after PATHways for up to 5 years</a:t>
            </a:r>
          </a:p>
          <a:p>
            <a:r>
              <a:rPr lang="en-US" dirty="0"/>
              <a:t>Parenting Classes approved for DCBS</a:t>
            </a:r>
          </a:p>
          <a:p>
            <a:r>
              <a:rPr lang="en-US" dirty="0"/>
              <a:t>Attorney services</a:t>
            </a:r>
          </a:p>
          <a:p>
            <a:r>
              <a:rPr lang="en-US" dirty="0"/>
              <a:t>Job Prep Services KY Dept of Vocational Rehab</a:t>
            </a:r>
          </a:p>
          <a:p>
            <a:r>
              <a:rPr lang="en-US" dirty="0"/>
              <a:t>GED assistance KY Career Center</a:t>
            </a:r>
          </a:p>
          <a:p>
            <a:r>
              <a:rPr lang="en-US" dirty="0"/>
              <a:t>Group and Individual Therapy</a:t>
            </a:r>
          </a:p>
          <a:p>
            <a:r>
              <a:rPr lang="en-US" dirty="0"/>
              <a:t>Peer Support</a:t>
            </a:r>
          </a:p>
          <a:p>
            <a:r>
              <a:rPr lang="en-US" dirty="0"/>
              <a:t>Medically Assisted Therapy available</a:t>
            </a:r>
          </a:p>
          <a:p>
            <a:endParaRPr lang="en-US" dirty="0"/>
          </a:p>
        </p:txBody>
      </p:sp>
    </p:spTree>
    <p:extLst>
      <p:ext uri="{BB962C8B-B14F-4D97-AF65-F5344CB8AC3E}">
        <p14:creationId xmlns:p14="http://schemas.microsoft.com/office/powerpoint/2010/main" val="555157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B040-E486-4D40-8410-316A7A4F40AA}"/>
              </a:ext>
            </a:extLst>
          </p:cNvPr>
          <p:cNvSpPr>
            <a:spLocks noGrp="1"/>
          </p:cNvSpPr>
          <p:nvPr>
            <p:ph type="title"/>
          </p:nvPr>
        </p:nvSpPr>
        <p:spPr/>
        <p:txBody>
          <a:bodyPr/>
          <a:lstStyle/>
          <a:p>
            <a:r>
              <a:rPr lang="en-US" dirty="0"/>
              <a:t>It takes a Village</a:t>
            </a:r>
          </a:p>
        </p:txBody>
      </p:sp>
      <p:sp>
        <p:nvSpPr>
          <p:cNvPr id="3" name="Content Placeholder 2">
            <a:extLst>
              <a:ext uri="{FF2B5EF4-FFF2-40B4-BE49-F238E27FC236}">
                <a16:creationId xmlns:a16="http://schemas.microsoft.com/office/drawing/2014/main" id="{E068A757-3FAE-45C7-858F-008EE6FA8E17}"/>
              </a:ext>
            </a:extLst>
          </p:cNvPr>
          <p:cNvSpPr>
            <a:spLocks noGrp="1"/>
          </p:cNvSpPr>
          <p:nvPr>
            <p:ph idx="1"/>
          </p:nvPr>
        </p:nvSpPr>
        <p:spPr>
          <a:xfrm>
            <a:off x="677334" y="1753299"/>
            <a:ext cx="8596668" cy="4288063"/>
          </a:xfrm>
        </p:spPr>
        <p:txBody>
          <a:bodyPr/>
          <a:lstStyle/>
          <a:p>
            <a:r>
              <a:rPr lang="en-US" dirty="0"/>
              <a:t>Coordinated multisystem approach for pregnant women with SUD</a:t>
            </a:r>
          </a:p>
          <a:p>
            <a:r>
              <a:rPr lang="en-US" dirty="0"/>
              <a:t>Non-pharmacological therapies for NAS must be taught and encouraged</a:t>
            </a:r>
          </a:p>
          <a:p>
            <a:r>
              <a:rPr lang="en-US" dirty="0"/>
              <a:t>Women and families must feel supported and empowered to help their infants during evaluation/ treatment for NAS</a:t>
            </a:r>
          </a:p>
          <a:p>
            <a:r>
              <a:rPr lang="en-US" dirty="0"/>
              <a:t>Continued support and attachment assessment in first year</a:t>
            </a:r>
          </a:p>
          <a:p>
            <a:r>
              <a:rPr lang="en-US" dirty="0"/>
              <a:t>Home-based programs show promise in improving outcomes for children long term with continued resources</a:t>
            </a:r>
          </a:p>
          <a:p>
            <a:r>
              <a:rPr lang="en-US" dirty="0"/>
              <a:t>(</a:t>
            </a:r>
            <a:r>
              <a:rPr lang="en-US" dirty="0" err="1"/>
              <a:t>Kondili</a:t>
            </a:r>
            <a:r>
              <a:rPr lang="en-US" dirty="0"/>
              <a:t> &amp; Duryea, 2019)</a:t>
            </a:r>
          </a:p>
          <a:p>
            <a:r>
              <a:rPr lang="en-US" dirty="0"/>
              <a:t>(</a:t>
            </a:r>
            <a:r>
              <a:rPr lang="en-US" dirty="0" err="1"/>
              <a:t>Oei</a:t>
            </a:r>
            <a:r>
              <a:rPr lang="en-US" dirty="0"/>
              <a:t>, 2019)</a:t>
            </a:r>
          </a:p>
        </p:txBody>
      </p:sp>
    </p:spTree>
    <p:extLst>
      <p:ext uri="{BB962C8B-B14F-4D97-AF65-F5344CB8AC3E}">
        <p14:creationId xmlns:p14="http://schemas.microsoft.com/office/powerpoint/2010/main" val="733291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2E9EE-90F8-4FEE-9FD9-49201D50E54B}"/>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110199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F5AC-8443-4BAD-BDB8-088DD2A739E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102E98F-BA70-4511-9FD9-64689F76155E}"/>
              </a:ext>
            </a:extLst>
          </p:cNvPr>
          <p:cNvSpPr>
            <a:spLocks noGrp="1"/>
          </p:cNvSpPr>
          <p:nvPr>
            <p:ph idx="1"/>
          </p:nvPr>
        </p:nvSpPr>
        <p:spPr/>
        <p:txBody>
          <a:bodyPr>
            <a:normAutofit fontScale="70000" lnSpcReduction="20000"/>
          </a:bodyPr>
          <a:lstStyle/>
          <a:p>
            <a:r>
              <a:rPr lang="en-US" dirty="0"/>
              <a:t>ACOG Committee Opinion (2017). Opioid use and opioid disorder in pregnancy, Number 711. Retrieved from </a:t>
            </a:r>
            <a:r>
              <a:rPr lang="en-US" u="sng" dirty="0">
                <a:hlinkClick r:id="rId2"/>
              </a:rPr>
              <a:t>https://www.acog.org/clinical/clinical-guidance/committee-opinion/articles/2017/08/opioid-use-and-opioid-use-disorder-in-pregnancy</a:t>
            </a:r>
            <a:endParaRPr lang="en-US" dirty="0"/>
          </a:p>
          <a:p>
            <a:r>
              <a:rPr lang="en-US" dirty="0"/>
              <a:t>Adams, E. (2017). PATHways program demonstrates success of evidence-based, collaborative approaches to perinatal opioid treatment. </a:t>
            </a:r>
            <a:r>
              <a:rPr lang="en-US" i="1" dirty="0" err="1"/>
              <a:t>UKnow</a:t>
            </a:r>
            <a:r>
              <a:rPr lang="en-US" i="1" dirty="0"/>
              <a:t>:  University of Kentucky News</a:t>
            </a:r>
            <a:r>
              <a:rPr lang="en-US" dirty="0"/>
              <a:t>. Retrieved from:  </a:t>
            </a:r>
            <a:r>
              <a:rPr lang="en-US" dirty="0">
                <a:hlinkClick r:id="rId3"/>
              </a:rPr>
              <a:t>https://uknow.uky.edu/uk-healthcare/pathways-program-demonstrates-success-evidence-based-collaborative-approaches</a:t>
            </a:r>
            <a:r>
              <a:rPr lang="en-US" dirty="0"/>
              <a:t>.</a:t>
            </a:r>
          </a:p>
          <a:p>
            <a:r>
              <a:rPr lang="en-US" dirty="0"/>
              <a:t>Casper, T., &amp; </a:t>
            </a:r>
            <a:r>
              <a:rPr lang="en-US" dirty="0" err="1"/>
              <a:t>Arbour</a:t>
            </a:r>
            <a:r>
              <a:rPr lang="en-US" dirty="0"/>
              <a:t>, M. (2014). Evidence-based nurse-driven interventions for the care of newborns with neonatal abstinence syndrome, </a:t>
            </a:r>
            <a:r>
              <a:rPr lang="en-US" i="1" dirty="0"/>
              <a:t>Advances in Neonatal Care</a:t>
            </a:r>
            <a:r>
              <a:rPr lang="en-US" dirty="0"/>
              <a:t>, 14(6): </a:t>
            </a:r>
            <a:r>
              <a:rPr lang="en-US" dirty="0" err="1"/>
              <a:t>p.</a:t>
            </a:r>
            <a:r>
              <a:rPr lang="en-US" dirty="0"/>
              <a:t> 376-380. </a:t>
            </a:r>
            <a:r>
              <a:rPr lang="en-US" dirty="0" err="1"/>
              <a:t>doi</a:t>
            </a:r>
            <a:r>
              <a:rPr lang="en-US" dirty="0"/>
              <a:t>: 10.1097/ANC.0000000000000118. </a:t>
            </a:r>
          </a:p>
          <a:p>
            <a:r>
              <a:rPr lang="en-US" dirty="0" err="1"/>
              <a:t>Highleyman</a:t>
            </a:r>
            <a:r>
              <a:rPr lang="en-US" dirty="0"/>
              <a:t>, L. (2017). New approaches help babies get through opioid withdrawal, </a:t>
            </a:r>
            <a:r>
              <a:rPr lang="en-US" i="1" dirty="0" err="1"/>
              <a:t>MedPage</a:t>
            </a:r>
            <a:r>
              <a:rPr lang="en-US" i="1" dirty="0"/>
              <a:t> Today</a:t>
            </a:r>
            <a:r>
              <a:rPr lang="en-US" dirty="0"/>
              <a:t>, May 12, 2017. Retrieved from: </a:t>
            </a:r>
            <a:r>
              <a:rPr lang="en-US" dirty="0">
                <a:hlinkClick r:id="rId4"/>
              </a:rPr>
              <a:t>http://www.medpagetoday.com/meetingcoverage/pas/65259</a:t>
            </a:r>
            <a:r>
              <a:rPr lang="en-US" dirty="0"/>
              <a:t>. </a:t>
            </a:r>
          </a:p>
          <a:p>
            <a:r>
              <a:rPr lang="en-US" dirty="0"/>
              <a:t>Knopf, A. (2018) More research needed on NAS, but evidence for breastfeeding and rooming in is clear, </a:t>
            </a:r>
            <a:r>
              <a:rPr lang="en-US" i="1" dirty="0"/>
              <a:t>Alcoholism and Drug Abuse Weekly</a:t>
            </a:r>
            <a:r>
              <a:rPr lang="en-US" dirty="0"/>
              <a:t>, 30(15): 1-3. Retrieved from: </a:t>
            </a:r>
            <a:r>
              <a:rPr lang="en-US" u="sng" dirty="0">
                <a:hlinkClick r:id="rId5" tooltip="http://dx.doi.org.ezproxy.uky.edu/10.1002/adaw.31921"/>
              </a:rPr>
              <a:t>http://dx.doi.org.ezproxy.uky.edu/10.1002/adaw.31921</a:t>
            </a:r>
            <a:r>
              <a:rPr lang="en-US" dirty="0"/>
              <a:t> </a:t>
            </a:r>
          </a:p>
          <a:p>
            <a:r>
              <a:rPr lang="en-US" dirty="0" err="1"/>
              <a:t>Kocherlakota</a:t>
            </a:r>
            <a:r>
              <a:rPr lang="en-US" dirty="0"/>
              <a:t>, P. (2014). Neonatal Abstinence Syndrome,</a:t>
            </a:r>
            <a:r>
              <a:rPr lang="en-US" i="1" dirty="0"/>
              <a:t> Pediatrics</a:t>
            </a:r>
            <a:r>
              <a:rPr lang="en-US" dirty="0"/>
              <a:t>, 134(2): p.e-547-e-561. doi:10.1542/peds.2013-3524</a:t>
            </a:r>
          </a:p>
          <a:p>
            <a:pPr marL="0" indent="0">
              <a:buNone/>
            </a:pPr>
            <a:r>
              <a:rPr lang="en-US" dirty="0"/>
              <a:t>. </a:t>
            </a:r>
          </a:p>
          <a:p>
            <a:endParaRPr lang="en-US" dirty="0"/>
          </a:p>
        </p:txBody>
      </p:sp>
    </p:spTree>
    <p:extLst>
      <p:ext uri="{BB962C8B-B14F-4D97-AF65-F5344CB8AC3E}">
        <p14:creationId xmlns:p14="http://schemas.microsoft.com/office/powerpoint/2010/main" val="336435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58E6-9CBF-47E0-A782-9D811A655330}"/>
              </a:ext>
            </a:extLst>
          </p:cNvPr>
          <p:cNvSpPr>
            <a:spLocks noGrp="1"/>
          </p:cNvSpPr>
          <p:nvPr>
            <p:ph type="title"/>
          </p:nvPr>
        </p:nvSpPr>
        <p:spPr/>
        <p:txBody>
          <a:bodyPr/>
          <a:lstStyle/>
          <a:p>
            <a:r>
              <a:rPr lang="en-US" dirty="0"/>
              <a:t>The Opioid Crisis</a:t>
            </a:r>
          </a:p>
        </p:txBody>
      </p:sp>
      <p:sp>
        <p:nvSpPr>
          <p:cNvPr id="3" name="Content Placeholder 2">
            <a:extLst>
              <a:ext uri="{FF2B5EF4-FFF2-40B4-BE49-F238E27FC236}">
                <a16:creationId xmlns:a16="http://schemas.microsoft.com/office/drawing/2014/main" id="{B55B8466-A623-44EB-800B-C6FF54E60292}"/>
              </a:ext>
            </a:extLst>
          </p:cNvPr>
          <p:cNvSpPr>
            <a:spLocks noGrp="1"/>
          </p:cNvSpPr>
          <p:nvPr>
            <p:ph idx="1"/>
          </p:nvPr>
        </p:nvSpPr>
        <p:spPr>
          <a:xfrm>
            <a:off x="731816" y="1930400"/>
            <a:ext cx="8596668" cy="3880773"/>
          </a:xfrm>
        </p:spPr>
        <p:txBody>
          <a:bodyPr>
            <a:normAutofit fontScale="92500" lnSpcReduction="20000"/>
          </a:bodyPr>
          <a:lstStyle/>
          <a:p>
            <a:r>
              <a:rPr lang="en-US" sz="2400" dirty="0"/>
              <a:t>2017:</a:t>
            </a:r>
          </a:p>
          <a:p>
            <a:r>
              <a:rPr lang="en-US" sz="2400" dirty="0"/>
              <a:t> US Department of Health and Human Service (HHS): </a:t>
            </a:r>
            <a:r>
              <a:rPr lang="en-US" sz="2400" b="1" dirty="0"/>
              <a:t>opioid crisis in America is a public health emergency</a:t>
            </a:r>
          </a:p>
          <a:p>
            <a:r>
              <a:rPr lang="en-US" sz="2400" b="1" dirty="0"/>
              <a:t>11.1 million Americans misused prescription meds</a:t>
            </a:r>
          </a:p>
          <a:p>
            <a:r>
              <a:rPr lang="en-US" sz="2400" b="1" dirty="0"/>
              <a:t>47,872 deaths from unintentional overdose </a:t>
            </a:r>
          </a:p>
          <a:p>
            <a:r>
              <a:rPr lang="en-US" sz="2400" b="1" dirty="0"/>
              <a:t>2.6 million had opioid use disorder</a:t>
            </a:r>
          </a:p>
          <a:p>
            <a:r>
              <a:rPr lang="en-US" sz="2400" b="1" dirty="0"/>
              <a:t>Use of heroin and pain medications by women nearly doubled since 2009</a:t>
            </a:r>
          </a:p>
          <a:p>
            <a:r>
              <a:rPr lang="en-US" sz="2400" b="1" dirty="0"/>
              <a:t>Delivery records indicate quadrupling of opioid use disorder since 1999</a:t>
            </a:r>
          </a:p>
          <a:p>
            <a:r>
              <a:rPr lang="en-US" b="1" dirty="0"/>
              <a:t>(</a:t>
            </a:r>
            <a:r>
              <a:rPr lang="en-US" b="1" dirty="0" err="1"/>
              <a:t>Kondili</a:t>
            </a:r>
            <a:r>
              <a:rPr lang="en-US" b="1" dirty="0"/>
              <a:t> &amp; Duryea, 2019)</a:t>
            </a:r>
          </a:p>
          <a:p>
            <a:endParaRPr lang="en-US" b="1" dirty="0"/>
          </a:p>
          <a:p>
            <a:endParaRPr lang="en-US" dirty="0"/>
          </a:p>
        </p:txBody>
      </p:sp>
    </p:spTree>
    <p:extLst>
      <p:ext uri="{BB962C8B-B14F-4D97-AF65-F5344CB8AC3E}">
        <p14:creationId xmlns:p14="http://schemas.microsoft.com/office/powerpoint/2010/main" val="164355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7E157-A2AB-4DE5-B44A-D7035927CB6D}"/>
              </a:ext>
            </a:extLst>
          </p:cNvPr>
          <p:cNvSpPr>
            <a:spLocks noGrp="1"/>
          </p:cNvSpPr>
          <p:nvPr>
            <p:ph type="title"/>
          </p:nvPr>
        </p:nvSpPr>
        <p:spPr>
          <a:xfrm>
            <a:off x="677334" y="643156"/>
            <a:ext cx="8596668" cy="1320800"/>
          </a:xfrm>
        </p:spPr>
        <p:txBody>
          <a:bodyPr/>
          <a:lstStyle/>
          <a:p>
            <a:r>
              <a:rPr lang="en-US" dirty="0"/>
              <a:t>References cont’d</a:t>
            </a:r>
          </a:p>
        </p:txBody>
      </p:sp>
      <p:sp>
        <p:nvSpPr>
          <p:cNvPr id="3" name="Content Placeholder 2">
            <a:extLst>
              <a:ext uri="{FF2B5EF4-FFF2-40B4-BE49-F238E27FC236}">
                <a16:creationId xmlns:a16="http://schemas.microsoft.com/office/drawing/2014/main" id="{A470CA66-E80C-4CC2-9DB2-5E231A8FD009}"/>
              </a:ext>
            </a:extLst>
          </p:cNvPr>
          <p:cNvSpPr>
            <a:spLocks noGrp="1"/>
          </p:cNvSpPr>
          <p:nvPr>
            <p:ph idx="1"/>
          </p:nvPr>
        </p:nvSpPr>
        <p:spPr/>
        <p:txBody>
          <a:bodyPr>
            <a:normAutofit fontScale="85000" lnSpcReduction="20000"/>
          </a:bodyPr>
          <a:lstStyle/>
          <a:p>
            <a:r>
              <a:rPr lang="en-US" dirty="0" err="1"/>
              <a:t>Kondili,E</a:t>
            </a:r>
            <a:r>
              <a:rPr lang="en-US" dirty="0"/>
              <a:t>. &amp; </a:t>
            </a:r>
            <a:r>
              <a:rPr lang="en-US" dirty="0" err="1"/>
              <a:t>Duryea,D</a:t>
            </a:r>
            <a:r>
              <a:rPr lang="en-US" dirty="0"/>
              <a:t>. (2019) The role of mother-infant bond in neonatal abstinence syndrome (NAS) management, Archives of Psychiatric Nursing, 33(3): </a:t>
            </a:r>
            <a:r>
              <a:rPr lang="en-US" dirty="0" err="1"/>
              <a:t>p.</a:t>
            </a:r>
            <a:r>
              <a:rPr lang="en-US" dirty="0"/>
              <a:t> 267-274. </a:t>
            </a:r>
          </a:p>
          <a:p>
            <a:r>
              <a:rPr lang="en-US" dirty="0"/>
              <a:t>McQueen, K. (2018). Rooming-in could be an effective non-pharmacological treatment for infants with neonatal abstinence syndrome, </a:t>
            </a:r>
            <a:r>
              <a:rPr lang="en-US" i="1" dirty="0"/>
              <a:t>Evidence Based Nursing</a:t>
            </a:r>
            <a:r>
              <a:rPr lang="en-US" dirty="0"/>
              <a:t>. </a:t>
            </a:r>
            <a:r>
              <a:rPr lang="en-US" dirty="0" err="1"/>
              <a:t>doi</a:t>
            </a:r>
            <a:r>
              <a:rPr lang="en-US" dirty="0"/>
              <a:t>: 10.1136/eb-2018-102948. </a:t>
            </a:r>
          </a:p>
          <a:p>
            <a:r>
              <a:rPr lang="en-US" dirty="0" err="1"/>
              <a:t>Oei</a:t>
            </a:r>
            <a:r>
              <a:rPr lang="en-US" dirty="0"/>
              <a:t>, J.L.(2019). After NAS, </a:t>
            </a:r>
            <a:r>
              <a:rPr lang="en-US" i="1" dirty="0"/>
              <a:t>Seminars in Fetal and Neonatal Medicine</a:t>
            </a:r>
            <a:r>
              <a:rPr lang="en-US" dirty="0"/>
              <a:t>, 24(2019): 161-165. Retrieved from https://doi.org/10.1016/j.siny.2019.01.012</a:t>
            </a:r>
          </a:p>
          <a:p>
            <a:r>
              <a:rPr lang="en-US" dirty="0"/>
              <a:t>Reddy, U., Davis, J., Ren, Z., &amp; Green, M. (2017). Opioid use in pregnancy, neonatal abstinence syndrome, and childhood outcomes, </a:t>
            </a:r>
            <a:r>
              <a:rPr lang="en-US" i="1" dirty="0"/>
              <a:t>Obstetrics &amp; Gynecology</a:t>
            </a:r>
            <a:r>
              <a:rPr lang="en-US" dirty="0"/>
              <a:t>, 130:1, </a:t>
            </a:r>
            <a:r>
              <a:rPr lang="en-US" dirty="0" err="1"/>
              <a:t>p.</a:t>
            </a:r>
            <a:r>
              <a:rPr lang="en-US" dirty="0"/>
              <a:t> 10-27. </a:t>
            </a:r>
          </a:p>
          <a:p>
            <a:r>
              <a:rPr lang="en-US" dirty="0"/>
              <a:t>Reece-</a:t>
            </a:r>
            <a:r>
              <a:rPr lang="en-US" dirty="0" err="1"/>
              <a:t>Stremtan</a:t>
            </a:r>
            <a:r>
              <a:rPr lang="en-US" dirty="0"/>
              <a:t>, S., Marinelli, K. (2015). ABM clinical protocol #21: Guidelines for breastfeeding and substance use or substance use disorder, revised 2015, </a:t>
            </a:r>
            <a:r>
              <a:rPr lang="en-US" i="1" dirty="0"/>
              <a:t>Breastfeeding Medicine,</a:t>
            </a:r>
            <a:r>
              <a:rPr lang="en-US" dirty="0"/>
              <a:t> 10(3): 135-141. </a:t>
            </a:r>
            <a:r>
              <a:rPr lang="en-US" dirty="0" err="1"/>
              <a:t>doi</a:t>
            </a:r>
            <a:r>
              <a:rPr lang="en-US" dirty="0"/>
              <a:t>: 10.1089/bfm.2015.9992</a:t>
            </a:r>
          </a:p>
          <a:p>
            <a:r>
              <a:rPr lang="en-US" dirty="0" err="1"/>
              <a:t>Saia,K</a:t>
            </a:r>
            <a:r>
              <a:rPr lang="en-US" dirty="0"/>
              <a:t>., Schiff, D., </a:t>
            </a:r>
            <a:r>
              <a:rPr lang="en-US" dirty="0" err="1"/>
              <a:t>Wachman</a:t>
            </a:r>
            <a:r>
              <a:rPr lang="en-US" dirty="0"/>
              <a:t>, E., Mehta, Pl., </a:t>
            </a:r>
            <a:r>
              <a:rPr lang="en-US" dirty="0" err="1"/>
              <a:t>Vilkins</a:t>
            </a:r>
            <a:r>
              <a:rPr lang="en-US" dirty="0"/>
              <a:t>, A., Sia, M., Price, J., </a:t>
            </a:r>
            <a:r>
              <a:rPr lang="en-US" dirty="0" err="1"/>
              <a:t>Samura</a:t>
            </a:r>
            <a:r>
              <a:rPr lang="en-US" dirty="0"/>
              <a:t>, T., DeAngelis, J., Jackson, C., Emmer, S., Shaw, D., &amp; Bagley, S. (2016). Caring for pregnant women with opioid use disorder in the USA: Expanding and improving treatment, </a:t>
            </a:r>
            <a:r>
              <a:rPr lang="en-US" i="1" dirty="0"/>
              <a:t>Current Obstetrics and Gynecology Report</a:t>
            </a:r>
            <a:r>
              <a:rPr lang="en-US" dirty="0"/>
              <a:t>, 5:257-263. </a:t>
            </a:r>
            <a:r>
              <a:rPr lang="en-US" dirty="0" err="1"/>
              <a:t>doi</a:t>
            </a:r>
            <a:r>
              <a:rPr lang="en-US" dirty="0"/>
              <a:t>: 10.1007/s13669-016-0168-9.</a:t>
            </a:r>
          </a:p>
          <a:p>
            <a:endParaRPr lang="en-US" dirty="0"/>
          </a:p>
        </p:txBody>
      </p:sp>
    </p:spTree>
    <p:extLst>
      <p:ext uri="{BB962C8B-B14F-4D97-AF65-F5344CB8AC3E}">
        <p14:creationId xmlns:p14="http://schemas.microsoft.com/office/powerpoint/2010/main" val="3995668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9EC67-AF76-4A28-8E9F-719B58E165D9}"/>
              </a:ext>
            </a:extLst>
          </p:cNvPr>
          <p:cNvSpPr>
            <a:spLocks noGrp="1"/>
          </p:cNvSpPr>
          <p:nvPr>
            <p:ph type="title"/>
          </p:nvPr>
        </p:nvSpPr>
        <p:spPr/>
        <p:txBody>
          <a:bodyPr>
            <a:normAutofit/>
          </a:bodyPr>
          <a:lstStyle/>
          <a:p>
            <a:r>
              <a:rPr lang="en-US" sz="4000" dirty="0"/>
              <a:t>Result of Opioid Exposure </a:t>
            </a:r>
          </a:p>
        </p:txBody>
      </p:sp>
      <p:sp>
        <p:nvSpPr>
          <p:cNvPr id="3" name="Content Placeholder 2">
            <a:extLst>
              <a:ext uri="{FF2B5EF4-FFF2-40B4-BE49-F238E27FC236}">
                <a16:creationId xmlns:a16="http://schemas.microsoft.com/office/drawing/2014/main" id="{6449CF40-009F-4984-B696-877058F19B71}"/>
              </a:ext>
            </a:extLst>
          </p:cNvPr>
          <p:cNvSpPr>
            <a:spLocks noGrp="1"/>
          </p:cNvSpPr>
          <p:nvPr>
            <p:ph idx="1"/>
          </p:nvPr>
        </p:nvSpPr>
        <p:spPr/>
        <p:txBody>
          <a:bodyPr>
            <a:normAutofit/>
          </a:bodyPr>
          <a:lstStyle/>
          <a:p>
            <a:r>
              <a:rPr lang="en-US" sz="3200" dirty="0"/>
              <a:t>Increase in health care spending for prolonged hospitalizations</a:t>
            </a:r>
          </a:p>
          <a:p>
            <a:r>
              <a:rPr lang="en-US" sz="3200" dirty="0"/>
              <a:t>50-80% of exposed infants develop NAS symptoms</a:t>
            </a:r>
          </a:p>
          <a:p>
            <a:r>
              <a:rPr lang="en-US" sz="3200" dirty="0"/>
              <a:t>Symptoms begin 24-48 hours </a:t>
            </a:r>
          </a:p>
          <a:p>
            <a:r>
              <a:rPr lang="en-US" sz="3200" dirty="0"/>
              <a:t>Symptoms can last up to 60 days</a:t>
            </a:r>
          </a:p>
        </p:txBody>
      </p:sp>
    </p:spTree>
    <p:extLst>
      <p:ext uri="{BB962C8B-B14F-4D97-AF65-F5344CB8AC3E}">
        <p14:creationId xmlns:p14="http://schemas.microsoft.com/office/powerpoint/2010/main" val="146856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8EB5-D085-4250-81C7-6CC65F940253}"/>
              </a:ext>
            </a:extLst>
          </p:cNvPr>
          <p:cNvSpPr>
            <a:spLocks noGrp="1"/>
          </p:cNvSpPr>
          <p:nvPr>
            <p:ph type="title"/>
          </p:nvPr>
        </p:nvSpPr>
        <p:spPr>
          <a:xfrm>
            <a:off x="664082" y="609600"/>
            <a:ext cx="8596668" cy="1320800"/>
          </a:xfrm>
        </p:spPr>
        <p:txBody>
          <a:bodyPr/>
          <a:lstStyle/>
          <a:p>
            <a:pPr algn="ctr"/>
            <a:r>
              <a:rPr lang="en-US" dirty="0"/>
              <a:t>NAS in the United States and in Kentucky</a:t>
            </a:r>
          </a:p>
        </p:txBody>
      </p:sp>
      <p:pic>
        <p:nvPicPr>
          <p:cNvPr id="4" name="Content Placeholder 3">
            <a:extLst>
              <a:ext uri="{FF2B5EF4-FFF2-40B4-BE49-F238E27FC236}">
                <a16:creationId xmlns:a16="http://schemas.microsoft.com/office/drawing/2014/main" id="{60807E36-FDBF-46B8-803A-24D3B85589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957" y="1641302"/>
            <a:ext cx="4932586" cy="4483652"/>
          </a:xfrm>
          <a:prstGeom prst="rect">
            <a:avLst/>
          </a:prstGeom>
        </p:spPr>
      </p:pic>
      <p:pic>
        <p:nvPicPr>
          <p:cNvPr id="5" name="Picture 4">
            <a:extLst>
              <a:ext uri="{FF2B5EF4-FFF2-40B4-BE49-F238E27FC236}">
                <a16:creationId xmlns:a16="http://schemas.microsoft.com/office/drawing/2014/main" id="{FCF4BD91-8EAA-481D-AA68-3E54CA5E1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43" y="1621182"/>
            <a:ext cx="5259896" cy="4523892"/>
          </a:xfrm>
          <a:prstGeom prst="rect">
            <a:avLst/>
          </a:prstGeom>
        </p:spPr>
      </p:pic>
    </p:spTree>
    <p:extLst>
      <p:ext uri="{BB962C8B-B14F-4D97-AF65-F5344CB8AC3E}">
        <p14:creationId xmlns:p14="http://schemas.microsoft.com/office/powerpoint/2010/main" val="2362212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srcRect l="3484" t="3390" r="3592" b="3390"/>
          <a:stretch/>
        </p:blipFill>
        <p:spPr>
          <a:xfrm>
            <a:off x="1934818" y="1232452"/>
            <a:ext cx="7407966" cy="5308942"/>
          </a:xfrm>
          <a:prstGeom prst="rect">
            <a:avLst/>
          </a:prstGeom>
        </p:spPr>
      </p:pic>
      <p:sp>
        <p:nvSpPr>
          <p:cNvPr id="5" name="TextBox 4"/>
          <p:cNvSpPr txBox="1"/>
          <p:nvPr/>
        </p:nvSpPr>
        <p:spPr>
          <a:xfrm>
            <a:off x="424070" y="228600"/>
            <a:ext cx="9177130" cy="892552"/>
          </a:xfrm>
          <a:prstGeom prst="rect">
            <a:avLst/>
          </a:prstGeom>
          <a:noFill/>
        </p:spPr>
        <p:txBody>
          <a:bodyPr wrap="square" rtlCol="0">
            <a:spAutoFit/>
          </a:bodyPr>
          <a:lstStyle/>
          <a:p>
            <a:pPr algn="ctr"/>
            <a:r>
              <a:rPr lang="en-US" sz="2600" b="1" dirty="0">
                <a:solidFill>
                  <a:schemeClr val="accent1"/>
                </a:solidFill>
              </a:rPr>
              <a:t>Rate of NAS in southeastern Kentucky is approximately</a:t>
            </a:r>
          </a:p>
          <a:p>
            <a:pPr algn="ctr"/>
            <a:r>
              <a:rPr lang="en-US" sz="2600" b="1" dirty="0">
                <a:solidFill>
                  <a:schemeClr val="accent1"/>
                </a:solidFill>
              </a:rPr>
              <a:t>three times higher than the statewide rate.</a:t>
            </a:r>
          </a:p>
        </p:txBody>
      </p:sp>
    </p:spTree>
    <p:extLst>
      <p:ext uri="{BB962C8B-B14F-4D97-AF65-F5344CB8AC3E}">
        <p14:creationId xmlns:p14="http://schemas.microsoft.com/office/powerpoint/2010/main" val="327349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1361-5E50-49F4-9F01-5CE894E643CC}"/>
              </a:ext>
            </a:extLst>
          </p:cNvPr>
          <p:cNvSpPr>
            <a:spLocks noGrp="1"/>
          </p:cNvSpPr>
          <p:nvPr>
            <p:ph type="title"/>
          </p:nvPr>
        </p:nvSpPr>
        <p:spPr>
          <a:xfrm>
            <a:off x="677334" y="371061"/>
            <a:ext cx="8596668" cy="1559339"/>
          </a:xfrm>
        </p:spPr>
        <p:txBody>
          <a:bodyPr>
            <a:normAutofit fontScale="90000"/>
          </a:bodyPr>
          <a:lstStyle/>
          <a:p>
            <a:pPr algn="ctr"/>
            <a:br>
              <a:rPr lang="en-US" dirty="0"/>
            </a:br>
            <a:r>
              <a:rPr lang="en-US" dirty="0"/>
              <a:t>Definition of NAS </a:t>
            </a:r>
            <a:br>
              <a:rPr lang="en-US" dirty="0"/>
            </a:br>
            <a:r>
              <a:rPr lang="en-US" dirty="0"/>
              <a:t>(Neonatal Abstinence Syndrome)</a:t>
            </a:r>
          </a:p>
        </p:txBody>
      </p:sp>
      <p:sp>
        <p:nvSpPr>
          <p:cNvPr id="3" name="Content Placeholder 2">
            <a:extLst>
              <a:ext uri="{FF2B5EF4-FFF2-40B4-BE49-F238E27FC236}">
                <a16:creationId xmlns:a16="http://schemas.microsoft.com/office/drawing/2014/main" id="{083BC87B-CD0E-41B0-B3A4-96A43BACA90B}"/>
              </a:ext>
            </a:extLst>
          </p:cNvPr>
          <p:cNvSpPr>
            <a:spLocks noGrp="1"/>
          </p:cNvSpPr>
          <p:nvPr>
            <p:ph idx="1"/>
          </p:nvPr>
        </p:nvSpPr>
        <p:spPr>
          <a:xfrm>
            <a:off x="677334" y="2200345"/>
            <a:ext cx="8596668" cy="4286594"/>
          </a:xfrm>
        </p:spPr>
        <p:txBody>
          <a:bodyPr>
            <a:normAutofit fontScale="25000" lnSpcReduction="20000"/>
          </a:bodyPr>
          <a:lstStyle/>
          <a:p>
            <a:endParaRPr lang="en-US" sz="4400" dirty="0"/>
          </a:p>
          <a:p>
            <a:r>
              <a:rPr lang="en-US" sz="9600" dirty="0"/>
              <a:t>NAS can be characterized as an infant’s response to withdrawal of prescribed or illicit medications or substances they were exposed to in utero.  This withdrawal may be potentiated by other medications or substances including nicotine and caffeine.</a:t>
            </a:r>
          </a:p>
          <a:p>
            <a:r>
              <a:rPr lang="en-US" sz="9600" dirty="0"/>
              <a:t>This response is evaluated using one of several scoring tools, most popular being Finnegan Neonatal Abstinence Scoring Tool.</a:t>
            </a:r>
          </a:p>
          <a:p>
            <a:r>
              <a:rPr lang="en-US" sz="9600" dirty="0"/>
              <a:t>Scoring involves evaluating how the infant functions in specific areas and scores response from normal to mild, moderate, or severe dysfunction. </a:t>
            </a:r>
          </a:p>
          <a:p>
            <a:pPr marL="0" indent="0">
              <a:buNone/>
            </a:pPr>
            <a:r>
              <a:rPr lang="en-US" sz="6000" dirty="0"/>
              <a:t>(Reddy, et al.,2017)</a:t>
            </a:r>
          </a:p>
        </p:txBody>
      </p:sp>
    </p:spTree>
    <p:extLst>
      <p:ext uri="{BB962C8B-B14F-4D97-AF65-F5344CB8AC3E}">
        <p14:creationId xmlns:p14="http://schemas.microsoft.com/office/powerpoint/2010/main" val="882807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3DE0EC-FA60-40BA-9443-313EF261F2B9}"/>
              </a:ext>
            </a:extLst>
          </p:cNvPr>
          <p:cNvPicPr/>
          <p:nvPr/>
        </p:nvPicPr>
        <p:blipFill>
          <a:blip r:embed="rId2">
            <a:extLst>
              <a:ext uri="{28A0092B-C50C-407E-A947-70E740481C1C}">
                <a14:useLocalDpi xmlns:a14="http://schemas.microsoft.com/office/drawing/2010/main" val="0"/>
              </a:ext>
            </a:extLst>
          </a:blip>
          <a:stretch>
            <a:fillRect/>
          </a:stretch>
        </p:blipFill>
        <p:spPr>
          <a:xfrm>
            <a:off x="2769704" y="0"/>
            <a:ext cx="6152322" cy="7858567"/>
          </a:xfrm>
          <a:prstGeom prst="rect">
            <a:avLst/>
          </a:prstGeom>
        </p:spPr>
      </p:pic>
    </p:spTree>
    <p:extLst>
      <p:ext uri="{BB962C8B-B14F-4D97-AF65-F5344CB8AC3E}">
        <p14:creationId xmlns:p14="http://schemas.microsoft.com/office/powerpoint/2010/main" val="3652455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33C1-8C5B-46DE-913E-EFBF58CFF169}"/>
              </a:ext>
            </a:extLst>
          </p:cNvPr>
          <p:cNvSpPr>
            <a:spLocks noGrp="1"/>
          </p:cNvSpPr>
          <p:nvPr>
            <p:ph type="title"/>
          </p:nvPr>
        </p:nvSpPr>
        <p:spPr/>
        <p:txBody>
          <a:bodyPr/>
          <a:lstStyle/>
          <a:p>
            <a:pPr algn="ctr"/>
            <a:r>
              <a:rPr lang="en-US" b="1" dirty="0"/>
              <a:t>Areas of Short-term Dysfunction and Symptoms with NAS</a:t>
            </a:r>
          </a:p>
        </p:txBody>
      </p:sp>
      <p:sp>
        <p:nvSpPr>
          <p:cNvPr id="3" name="Content Placeholder 2">
            <a:extLst>
              <a:ext uri="{FF2B5EF4-FFF2-40B4-BE49-F238E27FC236}">
                <a16:creationId xmlns:a16="http://schemas.microsoft.com/office/drawing/2014/main" id="{1A685931-0B2C-4DD7-8FE4-9F437F65ED09}"/>
              </a:ext>
            </a:extLst>
          </p:cNvPr>
          <p:cNvSpPr>
            <a:spLocks noGrp="1"/>
          </p:cNvSpPr>
          <p:nvPr>
            <p:ph idx="1"/>
          </p:nvPr>
        </p:nvSpPr>
        <p:spPr/>
        <p:txBody>
          <a:bodyPr/>
          <a:lstStyle/>
          <a:p>
            <a:r>
              <a:rPr lang="en-US" sz="4000" dirty="0"/>
              <a:t>Central Nervous System </a:t>
            </a:r>
            <a:r>
              <a:rPr lang="en-US" dirty="0"/>
              <a:t>(high pitched cry, irritability, hypertonia, hyperreflexia, difficulty sleeping)</a:t>
            </a:r>
          </a:p>
          <a:p>
            <a:r>
              <a:rPr lang="en-US" sz="4000" dirty="0"/>
              <a:t>Gastrointestinal System </a:t>
            </a:r>
            <a:r>
              <a:rPr lang="en-US" dirty="0"/>
              <a:t>(disorganized swallow and suck, poor feeding, weight loss, loose stools, spitting up)</a:t>
            </a:r>
            <a:endParaRPr lang="en-US" sz="4000" dirty="0"/>
          </a:p>
          <a:p>
            <a:r>
              <a:rPr lang="en-US" sz="4000" dirty="0"/>
              <a:t>Autonomic Nervous System </a:t>
            </a:r>
            <a:r>
              <a:rPr lang="en-US" dirty="0"/>
              <a:t>(hyperthermia, nasal stuffiness, sweating, sneezing, mottling, yawning, tachypnea)</a:t>
            </a:r>
            <a:endParaRPr lang="en-US" sz="4000" dirty="0"/>
          </a:p>
          <a:p>
            <a:endParaRPr lang="en-US" dirty="0"/>
          </a:p>
        </p:txBody>
      </p:sp>
    </p:spTree>
    <p:extLst>
      <p:ext uri="{BB962C8B-B14F-4D97-AF65-F5344CB8AC3E}">
        <p14:creationId xmlns:p14="http://schemas.microsoft.com/office/powerpoint/2010/main" val="21554791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391A4AB2130642902A59CCFA7EEFA4" ma:contentTypeVersion="13" ma:contentTypeDescription="Create a new document." ma:contentTypeScope="" ma:versionID="76665ef69ff569b66f6af004e7de88e2">
  <xsd:schema xmlns:xsd="http://www.w3.org/2001/XMLSchema" xmlns:xs="http://www.w3.org/2001/XMLSchema" xmlns:p="http://schemas.microsoft.com/office/2006/metadata/properties" xmlns:ns3="c999920d-d9b2-4ca2-9d03-9b7a74afb6cb" xmlns:ns4="887d7ccb-fdfb-4585-aeb1-e000dbea8520" targetNamespace="http://schemas.microsoft.com/office/2006/metadata/properties" ma:root="true" ma:fieldsID="a39b51fff0815fae3977e9ba2cc3e66b" ns3:_="" ns4:_="">
    <xsd:import namespace="c999920d-d9b2-4ca2-9d03-9b7a74afb6cb"/>
    <xsd:import namespace="887d7ccb-fdfb-4585-aeb1-e000dbea8520"/>
    <xsd:element name="properties">
      <xsd:complexType>
        <xsd:sequence>
          <xsd:element name="documentManagement">
            <xsd:complexType>
              <xsd:all>
                <xsd:element ref="ns3:SharedWithDetails" minOccurs="0"/>
                <xsd:element ref="ns3:SharingHintHash" minOccurs="0"/>
                <xsd:element ref="ns3:SharedWithUser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9920d-d9b2-4ca2-9d03-9b7a74afb6cb"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ingHintHash" ma:index="9" nillable="true" ma:displayName="Sharing Hint Hash" ma:description="" ma:hidden="true" ma:internalName="SharingHintHash" ma:readOnly="true">
      <xsd:simpleType>
        <xsd:restriction base="dms:Text"/>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87d7ccb-fdfb-4585-aeb1-e000dbea852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5B87F5-A18C-44B9-95D7-9A698143AE46}">
  <ds:schemaRefs>
    <ds:schemaRef ds:uri="http://schemas.microsoft.com/office/2006/metadata/properties"/>
    <ds:schemaRef ds:uri="http://www.w3.org/XML/1998/namespace"/>
    <ds:schemaRef ds:uri="887d7ccb-fdfb-4585-aeb1-e000dbea8520"/>
    <ds:schemaRef ds:uri="http://schemas.microsoft.com/office/2006/documentManagement/types"/>
    <ds:schemaRef ds:uri="http://purl.org/dc/terms/"/>
    <ds:schemaRef ds:uri="http://purl.org/dc/elements/1.1/"/>
    <ds:schemaRef ds:uri="http://purl.org/dc/dcmitype/"/>
    <ds:schemaRef ds:uri="c999920d-d9b2-4ca2-9d03-9b7a74afb6cb"/>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9E5AC1BF-9CA7-4904-830D-8883E7595F5A}">
  <ds:schemaRefs>
    <ds:schemaRef ds:uri="http://schemas.microsoft.com/sharepoint/v3/contenttype/forms"/>
  </ds:schemaRefs>
</ds:datastoreItem>
</file>

<file path=customXml/itemProps3.xml><?xml version="1.0" encoding="utf-8"?>
<ds:datastoreItem xmlns:ds="http://schemas.openxmlformats.org/officeDocument/2006/customXml" ds:itemID="{5FFBFD6A-F255-4CBD-96CC-C90020A70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9920d-d9b2-4ca2-9d03-9b7a74afb6cb"/>
    <ds:schemaRef ds:uri="887d7ccb-fdfb-4585-aeb1-e000dbea85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2925</TotalTime>
  <Words>1979</Words>
  <Application>Microsoft Office PowerPoint</Application>
  <PresentationFormat>Widescreen</PresentationFormat>
  <Paragraphs>219</Paragraphs>
  <Slides>30</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Trebuchet MS</vt:lpstr>
      <vt:lpstr>Wingdings 3</vt:lpstr>
      <vt:lpstr>Facet</vt:lpstr>
      <vt:lpstr>Neonatal Abstinence Syndrome</vt:lpstr>
      <vt:lpstr>Learning Objectives</vt:lpstr>
      <vt:lpstr>The Opioid Crisis</vt:lpstr>
      <vt:lpstr>Result of Opioid Exposure </vt:lpstr>
      <vt:lpstr>NAS in the United States and in Kentucky</vt:lpstr>
      <vt:lpstr>PowerPoint Presentation</vt:lpstr>
      <vt:lpstr> Definition of NAS  (Neonatal Abstinence Syndrome)</vt:lpstr>
      <vt:lpstr>PowerPoint Presentation</vt:lpstr>
      <vt:lpstr>Areas of Short-term Dysfunction and Symptoms with NAS</vt:lpstr>
      <vt:lpstr>Symptoms of changes in neurotransmitters after loss of opioid supply</vt:lpstr>
      <vt:lpstr>NAS Crying</vt:lpstr>
      <vt:lpstr>When Should Treatment for NAS Begin?</vt:lpstr>
      <vt:lpstr>Why Treat Women with Opioid Agonists?</vt:lpstr>
      <vt:lpstr>What About Medically Supervised Withdrawal? </vt:lpstr>
      <vt:lpstr>Responsible Care</vt:lpstr>
      <vt:lpstr>Non-Pharmacological Supports</vt:lpstr>
      <vt:lpstr>Prenatal Support for Mothers: PATHways </vt:lpstr>
      <vt:lpstr>Impact of Group Prenatal Sessions</vt:lpstr>
      <vt:lpstr>PowerPoint Presentation</vt:lpstr>
      <vt:lpstr>Breastfeeding</vt:lpstr>
      <vt:lpstr>Hospital Support: Keeping Moms and Babies Together</vt:lpstr>
      <vt:lpstr>Why Care By Parent?</vt:lpstr>
      <vt:lpstr>Pharmacological Supports</vt:lpstr>
      <vt:lpstr>Short and Long Term Effects: Drugs, Environment, Genetics</vt:lpstr>
      <vt:lpstr>Continued Support</vt:lpstr>
      <vt:lpstr>Beyond Birth</vt:lpstr>
      <vt:lpstr>It takes a Village</vt:lpstr>
      <vt:lpstr>Questions</vt:lpstr>
      <vt:lpstr>References</vt:lpstr>
      <vt:lpstr>References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Frankenburger, D P.</dc:creator>
  <cp:lastModifiedBy>Gooden, Caroline J.</cp:lastModifiedBy>
  <cp:revision>66</cp:revision>
  <dcterms:created xsi:type="dcterms:W3CDTF">2020-08-11T19:17:56Z</dcterms:created>
  <dcterms:modified xsi:type="dcterms:W3CDTF">2020-09-18T14:00:07Z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0x01010065391A4AB2130642902A59CCFA7EEFA4</vt:lpwstr>
  </property>
</Properties>
</file>