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40" r:id="rId5"/>
  </p:sldMasterIdLst>
  <p:notesMasterIdLst>
    <p:notesMasterId r:id="rId56"/>
  </p:notesMasterIdLst>
  <p:sldIdLst>
    <p:sldId id="257" r:id="rId6"/>
    <p:sldId id="343" r:id="rId7"/>
    <p:sldId id="274" r:id="rId8"/>
    <p:sldId id="335" r:id="rId9"/>
    <p:sldId id="359" r:id="rId10"/>
    <p:sldId id="333" r:id="rId11"/>
    <p:sldId id="336" r:id="rId12"/>
    <p:sldId id="337" r:id="rId13"/>
    <p:sldId id="341" r:id="rId14"/>
    <p:sldId id="266" r:id="rId15"/>
    <p:sldId id="267" r:id="rId16"/>
    <p:sldId id="268" r:id="rId17"/>
    <p:sldId id="344" r:id="rId18"/>
    <p:sldId id="360" r:id="rId19"/>
    <p:sldId id="340" r:id="rId20"/>
    <p:sldId id="332" r:id="rId21"/>
    <p:sldId id="376" r:id="rId22"/>
    <p:sldId id="374" r:id="rId23"/>
    <p:sldId id="272" r:id="rId24"/>
    <p:sldId id="265" r:id="rId25"/>
    <p:sldId id="330" r:id="rId26"/>
    <p:sldId id="342" r:id="rId27"/>
    <p:sldId id="273" r:id="rId28"/>
    <p:sldId id="259" r:id="rId29"/>
    <p:sldId id="261" r:id="rId30"/>
    <p:sldId id="269" r:id="rId31"/>
    <p:sldId id="357" r:id="rId32"/>
    <p:sldId id="352" r:id="rId33"/>
    <p:sldId id="351" r:id="rId34"/>
    <p:sldId id="350" r:id="rId35"/>
    <p:sldId id="362" r:id="rId36"/>
    <p:sldId id="363" r:id="rId37"/>
    <p:sldId id="271" r:id="rId38"/>
    <p:sldId id="364" r:id="rId39"/>
    <p:sldId id="260" r:id="rId40"/>
    <p:sldId id="370" r:id="rId41"/>
    <p:sldId id="365" r:id="rId42"/>
    <p:sldId id="264" r:id="rId43"/>
    <p:sldId id="366" r:id="rId44"/>
    <p:sldId id="367" r:id="rId45"/>
    <p:sldId id="263" r:id="rId46"/>
    <p:sldId id="368" r:id="rId47"/>
    <p:sldId id="270" r:id="rId48"/>
    <p:sldId id="369" r:id="rId49"/>
    <p:sldId id="275" r:id="rId50"/>
    <p:sldId id="354" r:id="rId51"/>
    <p:sldId id="361" r:id="rId52"/>
    <p:sldId id="345" r:id="rId53"/>
    <p:sldId id="346" r:id="rId54"/>
    <p:sldId id="33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03024-C1A8-4571-A480-D88BCB118B14}"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665F9FF7-AB90-476B-8DE7-FF6D0335B522}">
      <dgm:prSet/>
      <dgm:spPr/>
      <dgm:t>
        <a:bodyPr/>
        <a:lstStyle/>
        <a:p>
          <a:r>
            <a:rPr lang="en-US">
              <a:latin typeface="Arial"/>
              <a:cs typeface="Arial"/>
            </a:rPr>
            <a:t>When sharing about another person</a:t>
          </a:r>
        </a:p>
      </dgm:t>
    </dgm:pt>
    <dgm:pt modelId="{009C4D62-6310-41D5-AFB1-CFC906F62C9C}" type="parTrans" cxnId="{CA05DC42-DEE5-4813-AD30-B2299DD5C1CE}">
      <dgm:prSet/>
      <dgm:spPr/>
      <dgm:t>
        <a:bodyPr/>
        <a:lstStyle/>
        <a:p>
          <a:endParaRPr lang="en-US"/>
        </a:p>
      </dgm:t>
    </dgm:pt>
    <dgm:pt modelId="{503270F8-246B-4219-A787-B4464EA70D51}" type="sibTrans" cxnId="{CA05DC42-DEE5-4813-AD30-B2299DD5C1CE}">
      <dgm:prSet/>
      <dgm:spPr/>
      <dgm:t>
        <a:bodyPr/>
        <a:lstStyle/>
        <a:p>
          <a:endParaRPr lang="en-US"/>
        </a:p>
      </dgm:t>
    </dgm:pt>
    <dgm:pt modelId="{3A7200E6-68CA-4D82-A5AD-7C682ED78BEC}">
      <dgm:prSet/>
      <dgm:spPr/>
      <dgm:t>
        <a:bodyPr/>
        <a:lstStyle/>
        <a:p>
          <a:r>
            <a:rPr lang="en-US">
              <a:latin typeface="Arial" panose="020B0604020202020204" pitchFamily="34" charset="0"/>
              <a:cs typeface="Arial" panose="020B0604020202020204" pitchFamily="34" charset="0"/>
            </a:rPr>
            <a:t>Avoid using their real </a:t>
          </a:r>
          <a:r>
            <a:rPr lang="en-US" b="1" i="1">
              <a:latin typeface="Arial" panose="020B0604020202020204" pitchFamily="34" charset="0"/>
              <a:cs typeface="Arial" panose="020B0604020202020204" pitchFamily="34" charset="0"/>
            </a:rPr>
            <a:t>first, middle, or last name or any initials</a:t>
          </a:r>
          <a:r>
            <a:rPr lang="en-US">
              <a:latin typeface="Arial" panose="020B0604020202020204" pitchFamily="34" charset="0"/>
              <a:cs typeface="Arial" panose="020B0604020202020204" pitchFamily="34" charset="0"/>
            </a:rPr>
            <a:t>.</a:t>
          </a:r>
        </a:p>
      </dgm:t>
    </dgm:pt>
    <dgm:pt modelId="{3F1F8D2E-0637-417D-B8C4-8576FB799E13}" type="parTrans" cxnId="{F218B0D9-3E10-4EC0-9F7D-8A4278754762}">
      <dgm:prSet/>
      <dgm:spPr/>
      <dgm:t>
        <a:bodyPr/>
        <a:lstStyle/>
        <a:p>
          <a:endParaRPr lang="en-US"/>
        </a:p>
      </dgm:t>
    </dgm:pt>
    <dgm:pt modelId="{E189F8F6-6649-4856-AF39-7A69C701938A}" type="sibTrans" cxnId="{F218B0D9-3E10-4EC0-9F7D-8A4278754762}">
      <dgm:prSet/>
      <dgm:spPr/>
      <dgm:t>
        <a:bodyPr/>
        <a:lstStyle/>
        <a:p>
          <a:endParaRPr lang="en-US"/>
        </a:p>
      </dgm:t>
    </dgm:pt>
    <dgm:pt modelId="{20B140B7-EC6C-4FBB-812E-28C2BACCA6D3}">
      <dgm:prSet/>
      <dgm:spPr/>
      <dgm:t>
        <a:bodyPr/>
        <a:lstStyle/>
        <a:p>
          <a:r>
            <a:rPr lang="en-US">
              <a:latin typeface="Arial" panose="020B0604020202020204" pitchFamily="34" charset="0"/>
              <a:cs typeface="Arial" panose="020B0604020202020204" pitchFamily="34" charset="0"/>
            </a:rPr>
            <a:t>Do not identify an individual’s </a:t>
          </a:r>
          <a:r>
            <a:rPr lang="en-US" b="1" i="1">
              <a:latin typeface="Arial" panose="020B0604020202020204" pitchFamily="34" charset="0"/>
              <a:cs typeface="Arial" panose="020B0604020202020204" pitchFamily="34" charset="0"/>
            </a:rPr>
            <a:t>family</a:t>
          </a:r>
          <a:r>
            <a:rPr lang="en-US" b="1">
              <a:latin typeface="Arial" panose="020B0604020202020204" pitchFamily="34" charset="0"/>
              <a:cs typeface="Arial" panose="020B0604020202020204" pitchFamily="34" charset="0"/>
            </a:rPr>
            <a:t> </a:t>
          </a:r>
          <a:r>
            <a:rPr lang="en-US" b="1" i="1">
              <a:latin typeface="Arial" panose="020B0604020202020204" pitchFamily="34" charset="0"/>
              <a:cs typeface="Arial" panose="020B0604020202020204" pitchFamily="34" charset="0"/>
            </a:rPr>
            <a:t>members,</a:t>
          </a:r>
          <a:r>
            <a:rPr lang="en-US">
              <a:latin typeface="Arial" panose="020B0604020202020204" pitchFamily="34" charset="0"/>
              <a:cs typeface="Arial" panose="020B0604020202020204" pitchFamily="34" charset="0"/>
            </a:rPr>
            <a:t> </a:t>
          </a:r>
          <a:r>
            <a:rPr lang="en-US" b="1" i="1">
              <a:latin typeface="Arial" panose="020B0604020202020204" pitchFamily="34" charset="0"/>
              <a:cs typeface="Arial" panose="020B0604020202020204" pitchFamily="34" charset="0"/>
            </a:rPr>
            <a:t>friends,</a:t>
          </a:r>
          <a:r>
            <a:rPr lang="en-US">
              <a:latin typeface="Arial" panose="020B0604020202020204" pitchFamily="34" charset="0"/>
              <a:cs typeface="Arial" panose="020B0604020202020204" pitchFamily="34" charset="0"/>
            </a:rPr>
            <a:t> </a:t>
          </a:r>
          <a:r>
            <a:rPr lang="en-US" b="1" i="1">
              <a:latin typeface="Arial" panose="020B0604020202020204" pitchFamily="34" charset="0"/>
              <a:cs typeface="Arial" panose="020B0604020202020204" pitchFamily="34" charset="0"/>
            </a:rPr>
            <a:t>co-workers,</a:t>
          </a:r>
          <a:r>
            <a:rPr lang="en-US">
              <a:latin typeface="Arial" panose="020B0604020202020204" pitchFamily="34" charset="0"/>
              <a:cs typeface="Arial" panose="020B0604020202020204" pitchFamily="34" charset="0"/>
            </a:rPr>
            <a:t> </a:t>
          </a:r>
          <a:r>
            <a:rPr lang="en-US" b="1" i="1">
              <a:latin typeface="Arial" panose="020B0604020202020204" pitchFamily="34" charset="0"/>
              <a:cs typeface="Arial" panose="020B0604020202020204" pitchFamily="34" charset="0"/>
            </a:rPr>
            <a:t>email addresses,</a:t>
          </a:r>
          <a:r>
            <a:rPr lang="en-US">
              <a:latin typeface="Arial" panose="020B0604020202020204" pitchFamily="34" charset="0"/>
              <a:cs typeface="Arial" panose="020B0604020202020204" pitchFamily="34" charset="0"/>
            </a:rPr>
            <a:t> </a:t>
          </a:r>
          <a:r>
            <a:rPr lang="en-US" b="1" i="1">
              <a:latin typeface="Arial" panose="020B0604020202020204" pitchFamily="34" charset="0"/>
              <a:cs typeface="Arial" panose="020B0604020202020204" pitchFamily="34" charset="0"/>
            </a:rPr>
            <a:t>etc</a:t>
          </a:r>
          <a:r>
            <a:rPr lang="en-US">
              <a:latin typeface="Arial" panose="020B0604020202020204" pitchFamily="34" charset="0"/>
              <a:cs typeface="Arial" panose="020B0604020202020204" pitchFamily="34" charset="0"/>
            </a:rPr>
            <a:t>.</a:t>
          </a:r>
        </a:p>
      </dgm:t>
    </dgm:pt>
    <dgm:pt modelId="{F55BF0F0-C2F6-4FBE-A34D-1D257D6FE4EC}" type="parTrans" cxnId="{7F2AEDBB-2B77-4FEA-9BAD-F22E1BE88F82}">
      <dgm:prSet/>
      <dgm:spPr/>
      <dgm:t>
        <a:bodyPr/>
        <a:lstStyle/>
        <a:p>
          <a:endParaRPr lang="en-US"/>
        </a:p>
      </dgm:t>
    </dgm:pt>
    <dgm:pt modelId="{375E1612-F551-49A1-8EF6-C31A656466C2}" type="sibTrans" cxnId="{7F2AEDBB-2B77-4FEA-9BAD-F22E1BE88F82}">
      <dgm:prSet/>
      <dgm:spPr/>
      <dgm:t>
        <a:bodyPr/>
        <a:lstStyle/>
        <a:p>
          <a:endParaRPr lang="en-US"/>
        </a:p>
      </dgm:t>
    </dgm:pt>
    <dgm:pt modelId="{A2002132-705B-4838-8ADB-C2E2E638AB4E}">
      <dgm:prSet/>
      <dgm:spPr/>
      <dgm:t>
        <a:bodyPr/>
        <a:lstStyle/>
        <a:p>
          <a:r>
            <a:rPr lang="en-US">
              <a:latin typeface="Arial" panose="020B0604020202020204" pitchFamily="34" charset="0"/>
              <a:cs typeface="Arial" panose="020B0604020202020204" pitchFamily="34" charset="0"/>
            </a:rPr>
            <a:t>De-identify examples and situations</a:t>
          </a:r>
        </a:p>
      </dgm:t>
    </dgm:pt>
    <dgm:pt modelId="{061354B7-415A-444E-A677-E173DFA3FE9C}" type="parTrans" cxnId="{A2F7D7A2-17F5-4C3A-9BE2-1DB0A29F1F24}">
      <dgm:prSet/>
      <dgm:spPr/>
      <dgm:t>
        <a:bodyPr/>
        <a:lstStyle/>
        <a:p>
          <a:endParaRPr lang="en-US"/>
        </a:p>
      </dgm:t>
    </dgm:pt>
    <dgm:pt modelId="{A2005733-57FC-49CD-BFCE-B6CAC752571B}" type="sibTrans" cxnId="{A2F7D7A2-17F5-4C3A-9BE2-1DB0A29F1F24}">
      <dgm:prSet/>
      <dgm:spPr/>
      <dgm:t>
        <a:bodyPr/>
        <a:lstStyle/>
        <a:p>
          <a:endParaRPr lang="en-US"/>
        </a:p>
      </dgm:t>
    </dgm:pt>
    <dgm:pt modelId="{BE16C6ED-A0C2-4805-96C8-75F1A8CA3A57}">
      <dgm:prSet/>
      <dgm:spPr/>
      <dgm:t>
        <a:bodyPr/>
        <a:lstStyle/>
        <a:p>
          <a:r>
            <a:rPr lang="en-US">
              <a:latin typeface="Arial" panose="020B0604020202020204" pitchFamily="34" charset="0"/>
              <a:cs typeface="Arial" panose="020B0604020202020204" pitchFamily="34" charset="0"/>
            </a:rPr>
            <a:t>Reach out to a UK team member if you are unsure what to share.</a:t>
          </a:r>
        </a:p>
      </dgm:t>
    </dgm:pt>
    <dgm:pt modelId="{2C4600A4-CC48-417F-A3F1-8F314561A710}" type="parTrans" cxnId="{54739BB0-8159-4F3A-9CE6-8D06B97FCF67}">
      <dgm:prSet/>
      <dgm:spPr/>
      <dgm:t>
        <a:bodyPr/>
        <a:lstStyle/>
        <a:p>
          <a:endParaRPr lang="en-US"/>
        </a:p>
      </dgm:t>
    </dgm:pt>
    <dgm:pt modelId="{F1D8D49E-169D-423B-B248-D76BA27E46E0}" type="sibTrans" cxnId="{54739BB0-8159-4F3A-9CE6-8D06B97FCF67}">
      <dgm:prSet/>
      <dgm:spPr/>
      <dgm:t>
        <a:bodyPr/>
        <a:lstStyle/>
        <a:p>
          <a:endParaRPr lang="en-US"/>
        </a:p>
      </dgm:t>
    </dgm:pt>
    <dgm:pt modelId="{910D15BE-257C-49AC-B403-0EFBB595ECB2}" type="pres">
      <dgm:prSet presAssocID="{89A03024-C1A8-4571-A480-D88BCB118B14}" presName="vert0" presStyleCnt="0">
        <dgm:presLayoutVars>
          <dgm:dir/>
          <dgm:animOne val="branch"/>
          <dgm:animLvl val="lvl"/>
        </dgm:presLayoutVars>
      </dgm:prSet>
      <dgm:spPr/>
    </dgm:pt>
    <dgm:pt modelId="{C6CF9F5C-CE44-4F87-9719-B7C9F7EAF5B5}" type="pres">
      <dgm:prSet presAssocID="{665F9FF7-AB90-476B-8DE7-FF6D0335B522}" presName="thickLine" presStyleLbl="alignNode1" presStyleIdx="0" presStyleCnt="1"/>
      <dgm:spPr/>
    </dgm:pt>
    <dgm:pt modelId="{9E4E1B1C-5A97-4F73-87CB-66796A418A41}" type="pres">
      <dgm:prSet presAssocID="{665F9FF7-AB90-476B-8DE7-FF6D0335B522}" presName="horz1" presStyleCnt="0"/>
      <dgm:spPr/>
    </dgm:pt>
    <dgm:pt modelId="{7D933DDA-2A05-4B1A-AAF8-F5E57B8D2780}" type="pres">
      <dgm:prSet presAssocID="{665F9FF7-AB90-476B-8DE7-FF6D0335B522}" presName="tx1" presStyleLbl="revTx" presStyleIdx="0" presStyleCnt="5"/>
      <dgm:spPr/>
    </dgm:pt>
    <dgm:pt modelId="{9D21696C-1D93-4769-AE1B-AE29EF4A8A74}" type="pres">
      <dgm:prSet presAssocID="{665F9FF7-AB90-476B-8DE7-FF6D0335B522}" presName="vert1" presStyleCnt="0"/>
      <dgm:spPr/>
    </dgm:pt>
    <dgm:pt modelId="{36513074-7995-4234-8F01-3FC0541CE877}" type="pres">
      <dgm:prSet presAssocID="{3A7200E6-68CA-4D82-A5AD-7C682ED78BEC}" presName="vertSpace2a" presStyleCnt="0"/>
      <dgm:spPr/>
    </dgm:pt>
    <dgm:pt modelId="{FC01EBDB-B7C3-431A-9883-4843C5406F6D}" type="pres">
      <dgm:prSet presAssocID="{3A7200E6-68CA-4D82-A5AD-7C682ED78BEC}" presName="horz2" presStyleCnt="0"/>
      <dgm:spPr/>
    </dgm:pt>
    <dgm:pt modelId="{D97F7AC4-4725-4F9A-ABE0-A7AFC2289842}" type="pres">
      <dgm:prSet presAssocID="{3A7200E6-68CA-4D82-A5AD-7C682ED78BEC}" presName="horzSpace2" presStyleCnt="0"/>
      <dgm:spPr/>
    </dgm:pt>
    <dgm:pt modelId="{352962A7-A573-44B3-818D-702BE909F180}" type="pres">
      <dgm:prSet presAssocID="{3A7200E6-68CA-4D82-A5AD-7C682ED78BEC}" presName="tx2" presStyleLbl="revTx" presStyleIdx="1" presStyleCnt="5"/>
      <dgm:spPr/>
    </dgm:pt>
    <dgm:pt modelId="{8A11BE91-AB2E-4B70-98C1-6A8B549DD0F9}" type="pres">
      <dgm:prSet presAssocID="{3A7200E6-68CA-4D82-A5AD-7C682ED78BEC}" presName="vert2" presStyleCnt="0"/>
      <dgm:spPr/>
    </dgm:pt>
    <dgm:pt modelId="{49CB7719-1AFE-4D37-A735-800F7686D859}" type="pres">
      <dgm:prSet presAssocID="{3A7200E6-68CA-4D82-A5AD-7C682ED78BEC}" presName="thinLine2b" presStyleLbl="callout" presStyleIdx="0" presStyleCnt="4"/>
      <dgm:spPr/>
    </dgm:pt>
    <dgm:pt modelId="{810CA2A5-E31F-4BDD-9C5C-33264FFA3A96}" type="pres">
      <dgm:prSet presAssocID="{3A7200E6-68CA-4D82-A5AD-7C682ED78BEC}" presName="vertSpace2b" presStyleCnt="0"/>
      <dgm:spPr/>
    </dgm:pt>
    <dgm:pt modelId="{EDDDE017-A945-4F1A-A90B-BC6CBA258523}" type="pres">
      <dgm:prSet presAssocID="{20B140B7-EC6C-4FBB-812E-28C2BACCA6D3}" presName="horz2" presStyleCnt="0"/>
      <dgm:spPr/>
    </dgm:pt>
    <dgm:pt modelId="{DB960099-1885-4F27-A752-A2F9F0705F94}" type="pres">
      <dgm:prSet presAssocID="{20B140B7-EC6C-4FBB-812E-28C2BACCA6D3}" presName="horzSpace2" presStyleCnt="0"/>
      <dgm:spPr/>
    </dgm:pt>
    <dgm:pt modelId="{7F9E9DD5-80A1-4A91-9ED2-332679F4C800}" type="pres">
      <dgm:prSet presAssocID="{20B140B7-EC6C-4FBB-812E-28C2BACCA6D3}" presName="tx2" presStyleLbl="revTx" presStyleIdx="2" presStyleCnt="5"/>
      <dgm:spPr/>
    </dgm:pt>
    <dgm:pt modelId="{38C225C8-0E9A-49E9-8FDA-F18BA7D6DD95}" type="pres">
      <dgm:prSet presAssocID="{20B140B7-EC6C-4FBB-812E-28C2BACCA6D3}" presName="vert2" presStyleCnt="0"/>
      <dgm:spPr/>
    </dgm:pt>
    <dgm:pt modelId="{ADE0591C-5893-4775-855C-488B042CE49F}" type="pres">
      <dgm:prSet presAssocID="{20B140B7-EC6C-4FBB-812E-28C2BACCA6D3}" presName="thinLine2b" presStyleLbl="callout" presStyleIdx="1" presStyleCnt="4"/>
      <dgm:spPr/>
    </dgm:pt>
    <dgm:pt modelId="{55405B95-2831-406B-AC8A-3AC6B8785603}" type="pres">
      <dgm:prSet presAssocID="{20B140B7-EC6C-4FBB-812E-28C2BACCA6D3}" presName="vertSpace2b" presStyleCnt="0"/>
      <dgm:spPr/>
    </dgm:pt>
    <dgm:pt modelId="{3538F569-B240-42FD-BE16-BACA626E5DD7}" type="pres">
      <dgm:prSet presAssocID="{A2002132-705B-4838-8ADB-C2E2E638AB4E}" presName="horz2" presStyleCnt="0"/>
      <dgm:spPr/>
    </dgm:pt>
    <dgm:pt modelId="{542A971E-2DC6-4246-A12D-9934F1D91DA1}" type="pres">
      <dgm:prSet presAssocID="{A2002132-705B-4838-8ADB-C2E2E638AB4E}" presName="horzSpace2" presStyleCnt="0"/>
      <dgm:spPr/>
    </dgm:pt>
    <dgm:pt modelId="{44500E83-2E7D-41F9-9727-A4E1C243017B}" type="pres">
      <dgm:prSet presAssocID="{A2002132-705B-4838-8ADB-C2E2E638AB4E}" presName="tx2" presStyleLbl="revTx" presStyleIdx="3" presStyleCnt="5"/>
      <dgm:spPr/>
    </dgm:pt>
    <dgm:pt modelId="{EBD83BBE-9570-4434-B996-B6FD8DD782C7}" type="pres">
      <dgm:prSet presAssocID="{A2002132-705B-4838-8ADB-C2E2E638AB4E}" presName="vert2" presStyleCnt="0"/>
      <dgm:spPr/>
    </dgm:pt>
    <dgm:pt modelId="{55A39586-64D9-4766-8614-4199119177A7}" type="pres">
      <dgm:prSet presAssocID="{A2002132-705B-4838-8ADB-C2E2E638AB4E}" presName="thinLine2b" presStyleLbl="callout" presStyleIdx="2" presStyleCnt="4"/>
      <dgm:spPr/>
    </dgm:pt>
    <dgm:pt modelId="{82BD98E3-1834-4992-A2E7-D631620B3433}" type="pres">
      <dgm:prSet presAssocID="{A2002132-705B-4838-8ADB-C2E2E638AB4E}" presName="vertSpace2b" presStyleCnt="0"/>
      <dgm:spPr/>
    </dgm:pt>
    <dgm:pt modelId="{1A5D430E-9378-4715-9F79-23714EB1B42B}" type="pres">
      <dgm:prSet presAssocID="{BE16C6ED-A0C2-4805-96C8-75F1A8CA3A57}" presName="horz2" presStyleCnt="0"/>
      <dgm:spPr/>
    </dgm:pt>
    <dgm:pt modelId="{6649DE11-0964-40DB-9600-98DD35CC13C2}" type="pres">
      <dgm:prSet presAssocID="{BE16C6ED-A0C2-4805-96C8-75F1A8CA3A57}" presName="horzSpace2" presStyleCnt="0"/>
      <dgm:spPr/>
    </dgm:pt>
    <dgm:pt modelId="{7257E794-E0A2-4A65-B3A4-914D70DA371C}" type="pres">
      <dgm:prSet presAssocID="{BE16C6ED-A0C2-4805-96C8-75F1A8CA3A57}" presName="tx2" presStyleLbl="revTx" presStyleIdx="4" presStyleCnt="5"/>
      <dgm:spPr/>
    </dgm:pt>
    <dgm:pt modelId="{91D05FAE-8E74-4875-8275-B9F796A5AC98}" type="pres">
      <dgm:prSet presAssocID="{BE16C6ED-A0C2-4805-96C8-75F1A8CA3A57}" presName="vert2" presStyleCnt="0"/>
      <dgm:spPr/>
    </dgm:pt>
    <dgm:pt modelId="{7AF63B1E-6AB9-4E15-A673-11F112B46E58}" type="pres">
      <dgm:prSet presAssocID="{BE16C6ED-A0C2-4805-96C8-75F1A8CA3A57}" presName="thinLine2b" presStyleLbl="callout" presStyleIdx="3" presStyleCnt="4"/>
      <dgm:spPr/>
    </dgm:pt>
    <dgm:pt modelId="{38C763F8-2697-426A-9B1D-332F557784B0}" type="pres">
      <dgm:prSet presAssocID="{BE16C6ED-A0C2-4805-96C8-75F1A8CA3A57}" presName="vertSpace2b" presStyleCnt="0"/>
      <dgm:spPr/>
    </dgm:pt>
  </dgm:ptLst>
  <dgm:cxnLst>
    <dgm:cxn modelId="{0E24113B-F434-46B3-85D9-62F55B31C850}" type="presOf" srcId="{A2002132-705B-4838-8ADB-C2E2E638AB4E}" destId="{44500E83-2E7D-41F9-9727-A4E1C243017B}" srcOrd="0" destOrd="0" presId="urn:microsoft.com/office/officeart/2008/layout/LinedList"/>
    <dgm:cxn modelId="{CA05DC42-DEE5-4813-AD30-B2299DD5C1CE}" srcId="{89A03024-C1A8-4571-A480-D88BCB118B14}" destId="{665F9FF7-AB90-476B-8DE7-FF6D0335B522}" srcOrd="0" destOrd="0" parTransId="{009C4D62-6310-41D5-AFB1-CFC906F62C9C}" sibTransId="{503270F8-246B-4219-A787-B4464EA70D51}"/>
    <dgm:cxn modelId="{C7B3B964-9D0F-4B28-A89A-C6DA4CF75983}" type="presOf" srcId="{89A03024-C1A8-4571-A480-D88BCB118B14}" destId="{910D15BE-257C-49AC-B403-0EFBB595ECB2}" srcOrd="0" destOrd="0" presId="urn:microsoft.com/office/officeart/2008/layout/LinedList"/>
    <dgm:cxn modelId="{8D0C6975-2FEB-4F50-B25A-48B16060CF5A}" type="presOf" srcId="{665F9FF7-AB90-476B-8DE7-FF6D0335B522}" destId="{7D933DDA-2A05-4B1A-AAF8-F5E57B8D2780}" srcOrd="0" destOrd="0" presId="urn:microsoft.com/office/officeart/2008/layout/LinedList"/>
    <dgm:cxn modelId="{D8BF1787-7CB3-4FC9-9411-A757CC461CDD}" type="presOf" srcId="{3A7200E6-68CA-4D82-A5AD-7C682ED78BEC}" destId="{352962A7-A573-44B3-818D-702BE909F180}" srcOrd="0" destOrd="0" presId="urn:microsoft.com/office/officeart/2008/layout/LinedList"/>
    <dgm:cxn modelId="{44B65898-B272-424D-9117-2E2E07032613}" type="presOf" srcId="{BE16C6ED-A0C2-4805-96C8-75F1A8CA3A57}" destId="{7257E794-E0A2-4A65-B3A4-914D70DA371C}" srcOrd="0" destOrd="0" presId="urn:microsoft.com/office/officeart/2008/layout/LinedList"/>
    <dgm:cxn modelId="{A2F7D7A2-17F5-4C3A-9BE2-1DB0A29F1F24}" srcId="{665F9FF7-AB90-476B-8DE7-FF6D0335B522}" destId="{A2002132-705B-4838-8ADB-C2E2E638AB4E}" srcOrd="2" destOrd="0" parTransId="{061354B7-415A-444E-A677-E173DFA3FE9C}" sibTransId="{A2005733-57FC-49CD-BFCE-B6CAC752571B}"/>
    <dgm:cxn modelId="{54739BB0-8159-4F3A-9CE6-8D06B97FCF67}" srcId="{665F9FF7-AB90-476B-8DE7-FF6D0335B522}" destId="{BE16C6ED-A0C2-4805-96C8-75F1A8CA3A57}" srcOrd="3" destOrd="0" parTransId="{2C4600A4-CC48-417F-A3F1-8F314561A710}" sibTransId="{F1D8D49E-169D-423B-B248-D76BA27E46E0}"/>
    <dgm:cxn modelId="{7F2AEDBB-2B77-4FEA-9BAD-F22E1BE88F82}" srcId="{665F9FF7-AB90-476B-8DE7-FF6D0335B522}" destId="{20B140B7-EC6C-4FBB-812E-28C2BACCA6D3}" srcOrd="1" destOrd="0" parTransId="{F55BF0F0-C2F6-4FBE-A34D-1D257D6FE4EC}" sibTransId="{375E1612-F551-49A1-8EF6-C31A656466C2}"/>
    <dgm:cxn modelId="{F218B0D9-3E10-4EC0-9F7D-8A4278754762}" srcId="{665F9FF7-AB90-476B-8DE7-FF6D0335B522}" destId="{3A7200E6-68CA-4D82-A5AD-7C682ED78BEC}" srcOrd="0" destOrd="0" parTransId="{3F1F8D2E-0637-417D-B8C4-8576FB799E13}" sibTransId="{E189F8F6-6649-4856-AF39-7A69C701938A}"/>
    <dgm:cxn modelId="{459B52F1-AE88-4BDF-A41B-51B480C81561}" type="presOf" srcId="{20B140B7-EC6C-4FBB-812E-28C2BACCA6D3}" destId="{7F9E9DD5-80A1-4A91-9ED2-332679F4C800}" srcOrd="0" destOrd="0" presId="urn:microsoft.com/office/officeart/2008/layout/LinedList"/>
    <dgm:cxn modelId="{A1CE7B63-4323-4EA9-8106-F5256DC702B1}" type="presParOf" srcId="{910D15BE-257C-49AC-B403-0EFBB595ECB2}" destId="{C6CF9F5C-CE44-4F87-9719-B7C9F7EAF5B5}" srcOrd="0" destOrd="0" presId="urn:microsoft.com/office/officeart/2008/layout/LinedList"/>
    <dgm:cxn modelId="{4358347C-1C2C-4F52-AF3D-0507C556EFE8}" type="presParOf" srcId="{910D15BE-257C-49AC-B403-0EFBB595ECB2}" destId="{9E4E1B1C-5A97-4F73-87CB-66796A418A41}" srcOrd="1" destOrd="0" presId="urn:microsoft.com/office/officeart/2008/layout/LinedList"/>
    <dgm:cxn modelId="{81A2209D-4CFD-440E-97A2-E5B4779A32FA}" type="presParOf" srcId="{9E4E1B1C-5A97-4F73-87CB-66796A418A41}" destId="{7D933DDA-2A05-4B1A-AAF8-F5E57B8D2780}" srcOrd="0" destOrd="0" presId="urn:microsoft.com/office/officeart/2008/layout/LinedList"/>
    <dgm:cxn modelId="{771B25CF-6BAE-4F97-9057-19697A7949F7}" type="presParOf" srcId="{9E4E1B1C-5A97-4F73-87CB-66796A418A41}" destId="{9D21696C-1D93-4769-AE1B-AE29EF4A8A74}" srcOrd="1" destOrd="0" presId="urn:microsoft.com/office/officeart/2008/layout/LinedList"/>
    <dgm:cxn modelId="{8C6F21E1-63B0-4972-9F0C-90F054FB52A4}" type="presParOf" srcId="{9D21696C-1D93-4769-AE1B-AE29EF4A8A74}" destId="{36513074-7995-4234-8F01-3FC0541CE877}" srcOrd="0" destOrd="0" presId="urn:microsoft.com/office/officeart/2008/layout/LinedList"/>
    <dgm:cxn modelId="{6A6C731F-D681-4486-9D85-5B52862A7CD7}" type="presParOf" srcId="{9D21696C-1D93-4769-AE1B-AE29EF4A8A74}" destId="{FC01EBDB-B7C3-431A-9883-4843C5406F6D}" srcOrd="1" destOrd="0" presId="urn:microsoft.com/office/officeart/2008/layout/LinedList"/>
    <dgm:cxn modelId="{1AE48FE1-06E8-4717-9BE9-21D1055151F1}" type="presParOf" srcId="{FC01EBDB-B7C3-431A-9883-4843C5406F6D}" destId="{D97F7AC4-4725-4F9A-ABE0-A7AFC2289842}" srcOrd="0" destOrd="0" presId="urn:microsoft.com/office/officeart/2008/layout/LinedList"/>
    <dgm:cxn modelId="{53CF5B79-7650-4072-B3DC-BBDF425DFD56}" type="presParOf" srcId="{FC01EBDB-B7C3-431A-9883-4843C5406F6D}" destId="{352962A7-A573-44B3-818D-702BE909F180}" srcOrd="1" destOrd="0" presId="urn:microsoft.com/office/officeart/2008/layout/LinedList"/>
    <dgm:cxn modelId="{A7CCDCC7-60FA-4C7D-963A-8B996FC271E0}" type="presParOf" srcId="{FC01EBDB-B7C3-431A-9883-4843C5406F6D}" destId="{8A11BE91-AB2E-4B70-98C1-6A8B549DD0F9}" srcOrd="2" destOrd="0" presId="urn:microsoft.com/office/officeart/2008/layout/LinedList"/>
    <dgm:cxn modelId="{957A86E9-670A-44E7-97AC-8FCB519C0C05}" type="presParOf" srcId="{9D21696C-1D93-4769-AE1B-AE29EF4A8A74}" destId="{49CB7719-1AFE-4D37-A735-800F7686D859}" srcOrd="2" destOrd="0" presId="urn:microsoft.com/office/officeart/2008/layout/LinedList"/>
    <dgm:cxn modelId="{6F10FCD4-66DB-449F-A5EF-EFF00A4130CA}" type="presParOf" srcId="{9D21696C-1D93-4769-AE1B-AE29EF4A8A74}" destId="{810CA2A5-E31F-4BDD-9C5C-33264FFA3A96}" srcOrd="3" destOrd="0" presId="urn:microsoft.com/office/officeart/2008/layout/LinedList"/>
    <dgm:cxn modelId="{55A56CE5-4085-4021-B8FD-B7C79C7A123B}" type="presParOf" srcId="{9D21696C-1D93-4769-AE1B-AE29EF4A8A74}" destId="{EDDDE017-A945-4F1A-A90B-BC6CBA258523}" srcOrd="4" destOrd="0" presId="urn:microsoft.com/office/officeart/2008/layout/LinedList"/>
    <dgm:cxn modelId="{D9C63787-12E7-49AD-A8F6-F4317718A3A7}" type="presParOf" srcId="{EDDDE017-A945-4F1A-A90B-BC6CBA258523}" destId="{DB960099-1885-4F27-A752-A2F9F0705F94}" srcOrd="0" destOrd="0" presId="urn:microsoft.com/office/officeart/2008/layout/LinedList"/>
    <dgm:cxn modelId="{249C3035-FCB5-404D-BD09-94FDDBC6A64F}" type="presParOf" srcId="{EDDDE017-A945-4F1A-A90B-BC6CBA258523}" destId="{7F9E9DD5-80A1-4A91-9ED2-332679F4C800}" srcOrd="1" destOrd="0" presId="urn:microsoft.com/office/officeart/2008/layout/LinedList"/>
    <dgm:cxn modelId="{50C10EBE-2F38-4910-8903-F7127B2FF17B}" type="presParOf" srcId="{EDDDE017-A945-4F1A-A90B-BC6CBA258523}" destId="{38C225C8-0E9A-49E9-8FDA-F18BA7D6DD95}" srcOrd="2" destOrd="0" presId="urn:microsoft.com/office/officeart/2008/layout/LinedList"/>
    <dgm:cxn modelId="{9869D73B-F5CB-4AF5-A85C-E81ADDA9C0BD}" type="presParOf" srcId="{9D21696C-1D93-4769-AE1B-AE29EF4A8A74}" destId="{ADE0591C-5893-4775-855C-488B042CE49F}" srcOrd="5" destOrd="0" presId="urn:microsoft.com/office/officeart/2008/layout/LinedList"/>
    <dgm:cxn modelId="{227F18EF-BEC4-472F-B221-D739B4CA08BC}" type="presParOf" srcId="{9D21696C-1D93-4769-AE1B-AE29EF4A8A74}" destId="{55405B95-2831-406B-AC8A-3AC6B8785603}" srcOrd="6" destOrd="0" presId="urn:microsoft.com/office/officeart/2008/layout/LinedList"/>
    <dgm:cxn modelId="{F80F0920-18AE-4CEA-8173-5D6507FD530A}" type="presParOf" srcId="{9D21696C-1D93-4769-AE1B-AE29EF4A8A74}" destId="{3538F569-B240-42FD-BE16-BACA626E5DD7}" srcOrd="7" destOrd="0" presId="urn:microsoft.com/office/officeart/2008/layout/LinedList"/>
    <dgm:cxn modelId="{88B1997A-56B2-4286-9D51-02EB104F3AE8}" type="presParOf" srcId="{3538F569-B240-42FD-BE16-BACA626E5DD7}" destId="{542A971E-2DC6-4246-A12D-9934F1D91DA1}" srcOrd="0" destOrd="0" presId="urn:microsoft.com/office/officeart/2008/layout/LinedList"/>
    <dgm:cxn modelId="{A8A210CA-7A24-4EAC-862B-148DEEFFE471}" type="presParOf" srcId="{3538F569-B240-42FD-BE16-BACA626E5DD7}" destId="{44500E83-2E7D-41F9-9727-A4E1C243017B}" srcOrd="1" destOrd="0" presId="urn:microsoft.com/office/officeart/2008/layout/LinedList"/>
    <dgm:cxn modelId="{66757ED6-118C-4CC1-8172-877917B702E7}" type="presParOf" srcId="{3538F569-B240-42FD-BE16-BACA626E5DD7}" destId="{EBD83BBE-9570-4434-B996-B6FD8DD782C7}" srcOrd="2" destOrd="0" presId="urn:microsoft.com/office/officeart/2008/layout/LinedList"/>
    <dgm:cxn modelId="{D7459850-3002-479F-8F93-900CB8EB9DA5}" type="presParOf" srcId="{9D21696C-1D93-4769-AE1B-AE29EF4A8A74}" destId="{55A39586-64D9-4766-8614-4199119177A7}" srcOrd="8" destOrd="0" presId="urn:microsoft.com/office/officeart/2008/layout/LinedList"/>
    <dgm:cxn modelId="{2D3740FD-3394-4957-8546-FF4168E9C957}" type="presParOf" srcId="{9D21696C-1D93-4769-AE1B-AE29EF4A8A74}" destId="{82BD98E3-1834-4992-A2E7-D631620B3433}" srcOrd="9" destOrd="0" presId="urn:microsoft.com/office/officeart/2008/layout/LinedList"/>
    <dgm:cxn modelId="{0BBE527F-1BF2-4674-B420-FB71192639A3}" type="presParOf" srcId="{9D21696C-1D93-4769-AE1B-AE29EF4A8A74}" destId="{1A5D430E-9378-4715-9F79-23714EB1B42B}" srcOrd="10" destOrd="0" presId="urn:microsoft.com/office/officeart/2008/layout/LinedList"/>
    <dgm:cxn modelId="{201EDB13-8452-4801-A6BD-4F001DAB972A}" type="presParOf" srcId="{1A5D430E-9378-4715-9F79-23714EB1B42B}" destId="{6649DE11-0964-40DB-9600-98DD35CC13C2}" srcOrd="0" destOrd="0" presId="urn:microsoft.com/office/officeart/2008/layout/LinedList"/>
    <dgm:cxn modelId="{75BE4807-D5BE-45BD-B5B7-CE25B6688628}" type="presParOf" srcId="{1A5D430E-9378-4715-9F79-23714EB1B42B}" destId="{7257E794-E0A2-4A65-B3A4-914D70DA371C}" srcOrd="1" destOrd="0" presId="urn:microsoft.com/office/officeart/2008/layout/LinedList"/>
    <dgm:cxn modelId="{C8297F9A-CE95-4837-8773-EC226A66E95C}" type="presParOf" srcId="{1A5D430E-9378-4715-9F79-23714EB1B42B}" destId="{91D05FAE-8E74-4875-8275-B9F796A5AC98}" srcOrd="2" destOrd="0" presId="urn:microsoft.com/office/officeart/2008/layout/LinedList"/>
    <dgm:cxn modelId="{19FD8626-B87B-44F2-99B1-498663D29BD3}" type="presParOf" srcId="{9D21696C-1D93-4769-AE1B-AE29EF4A8A74}" destId="{7AF63B1E-6AB9-4E15-A673-11F112B46E58}" srcOrd="11" destOrd="0" presId="urn:microsoft.com/office/officeart/2008/layout/LinedList"/>
    <dgm:cxn modelId="{D8BF7EE4-4DDD-4BA5-95CB-F81BD228465E}" type="presParOf" srcId="{9D21696C-1D93-4769-AE1B-AE29EF4A8A74}" destId="{38C763F8-2697-426A-9B1D-332F557784B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AFB9AD-CFE6-4874-A749-3A0C69C86E6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3B42B0-086A-4C89-93FF-6392DC786A87}">
      <dgm:prSet/>
      <dgm:spPr/>
      <dgm:t>
        <a:bodyPr/>
        <a:lstStyle/>
        <a:p>
          <a:pPr>
            <a:lnSpc>
              <a:spcPct val="100000"/>
            </a:lnSpc>
          </a:pPr>
          <a:r>
            <a:rPr lang="en-US" b="0" i="0" baseline="0">
              <a:latin typeface="Trebuchet MS" panose="020B0603020202020204"/>
            </a:rPr>
            <a:t>SCOPE ECHO</a:t>
          </a:r>
          <a:r>
            <a:rPr lang="en-US" b="0" i="0"/>
            <a:t> is an interactive community: presenters, partners, and participants communicate and support each other during sessions</a:t>
          </a:r>
          <a:r>
            <a:rPr lang="en-US" b="0" i="0">
              <a:latin typeface="Trebuchet MS" panose="020B0603020202020204"/>
            </a:rPr>
            <a:t>. All learn, </a:t>
          </a:r>
          <a:r>
            <a:rPr lang="en-US" b="0" i="0" u="none" strike="noStrike" cap="none" baseline="0" noProof="0">
              <a:latin typeface="Trebuchet MS"/>
            </a:rPr>
            <a:t>all share.</a:t>
          </a:r>
          <a:r>
            <a:rPr lang="en-US" b="0" i="0" u="none" strike="noStrike" cap="none" baseline="0" noProof="0">
              <a:solidFill>
                <a:srgbClr val="010000"/>
              </a:solidFill>
              <a:latin typeface="Trebuchet MS"/>
            </a:rPr>
            <a:t> </a:t>
          </a:r>
          <a:endParaRPr lang="en-US"/>
        </a:p>
      </dgm:t>
    </dgm:pt>
    <dgm:pt modelId="{B2C4B10B-DB2B-40E4-B2EB-631A95696B35}" type="parTrans" cxnId="{59DAA5E8-512D-4DFA-AC13-D5B3EBB06328}">
      <dgm:prSet/>
      <dgm:spPr/>
      <dgm:t>
        <a:bodyPr/>
        <a:lstStyle/>
        <a:p>
          <a:endParaRPr lang="en-US"/>
        </a:p>
      </dgm:t>
    </dgm:pt>
    <dgm:pt modelId="{C1EC583B-C3D0-4C73-BA84-F283FF1B2095}" type="sibTrans" cxnId="{59DAA5E8-512D-4DFA-AC13-D5B3EBB06328}">
      <dgm:prSet/>
      <dgm:spPr/>
      <dgm:t>
        <a:bodyPr/>
        <a:lstStyle/>
        <a:p>
          <a:endParaRPr lang="en-US"/>
        </a:p>
      </dgm:t>
    </dgm:pt>
    <dgm:pt modelId="{69771434-BD91-48D3-AE8B-18CDF90F7134}">
      <dgm:prSet/>
      <dgm:spPr/>
      <dgm:t>
        <a:bodyPr/>
        <a:lstStyle/>
        <a:p>
          <a:pPr>
            <a:lnSpc>
              <a:spcPct val="100000"/>
            </a:lnSpc>
          </a:pPr>
          <a:r>
            <a:rPr lang="en-US"/>
            <a:t>Participants</a:t>
          </a:r>
          <a:r>
            <a:rPr lang="en-US">
              <a:latin typeface="Trebuchet MS" panose="020B0603020202020204"/>
            </a:rPr>
            <a:t> will</a:t>
          </a:r>
          <a:r>
            <a:rPr lang="en-US"/>
            <a:t> be engaged in asking questions after the presentation and </a:t>
          </a:r>
          <a:r>
            <a:rPr lang="en-US">
              <a:latin typeface="Trebuchet MS" panose="020B0603020202020204"/>
            </a:rPr>
            <a:t>providing</a:t>
          </a:r>
          <a:r>
            <a:rPr lang="en-US"/>
            <a:t> feedback for the case</a:t>
          </a:r>
          <a:r>
            <a:rPr lang="en-US">
              <a:latin typeface="Trebuchet MS" panose="020B0603020202020204"/>
            </a:rPr>
            <a:t> study</a:t>
          </a:r>
          <a:r>
            <a:rPr lang="en-US"/>
            <a:t>.</a:t>
          </a:r>
        </a:p>
      </dgm:t>
    </dgm:pt>
    <dgm:pt modelId="{203C6109-B211-4F30-AE6E-F1AD48C21D4F}" type="parTrans" cxnId="{C0378310-3270-4107-B285-056A8E4F77CD}">
      <dgm:prSet/>
      <dgm:spPr/>
      <dgm:t>
        <a:bodyPr/>
        <a:lstStyle/>
        <a:p>
          <a:endParaRPr lang="en-US"/>
        </a:p>
      </dgm:t>
    </dgm:pt>
    <dgm:pt modelId="{DC697699-F142-4379-95BC-60DD71AD9ACC}" type="sibTrans" cxnId="{C0378310-3270-4107-B285-056A8E4F77CD}">
      <dgm:prSet/>
      <dgm:spPr/>
      <dgm:t>
        <a:bodyPr/>
        <a:lstStyle/>
        <a:p>
          <a:endParaRPr lang="en-US"/>
        </a:p>
      </dgm:t>
    </dgm:pt>
    <dgm:pt modelId="{CE434D90-661C-496F-9CA5-D667A4949444}">
      <dgm:prSet/>
      <dgm:spPr/>
      <dgm:t>
        <a:bodyPr/>
        <a:lstStyle/>
        <a:p>
          <a:pPr>
            <a:lnSpc>
              <a:spcPct val="100000"/>
            </a:lnSpc>
          </a:pPr>
          <a:r>
            <a:rPr lang="en-US"/>
            <a:t>Case </a:t>
          </a:r>
          <a:r>
            <a:rPr lang="en-US">
              <a:latin typeface="Trebuchet MS" panose="020B0603020202020204"/>
            </a:rPr>
            <a:t>studies</a:t>
          </a:r>
          <a:r>
            <a:rPr lang="en-US"/>
            <a:t> are the best way to solidify skills learned in </a:t>
          </a:r>
          <a:r>
            <a:rPr lang="en-US">
              <a:latin typeface="Trebuchet MS" panose="020B0603020202020204"/>
            </a:rPr>
            <a:t>presentations </a:t>
          </a:r>
          <a:r>
            <a:rPr lang="en-US"/>
            <a:t>and receive directly applicable </a:t>
          </a:r>
          <a:r>
            <a:rPr lang="en-US">
              <a:latin typeface="Trebuchet MS" panose="020B0603020202020204"/>
            </a:rPr>
            <a:t>strategies</a:t>
          </a:r>
          <a:r>
            <a:rPr lang="en-US"/>
            <a:t>.</a:t>
          </a:r>
          <a:r>
            <a:rPr lang="en-US">
              <a:latin typeface="Trebuchet MS" panose="020B0603020202020204"/>
            </a:rPr>
            <a:t> </a:t>
          </a:r>
          <a:r>
            <a:rPr lang="en-US"/>
            <a:t> If you haven’t sent a case </a:t>
          </a:r>
          <a:r>
            <a:rPr lang="en-US">
              <a:latin typeface="Trebuchet MS" panose="020B0603020202020204"/>
            </a:rPr>
            <a:t>study</a:t>
          </a:r>
          <a:r>
            <a:rPr lang="en-US"/>
            <a:t>, please consider doing so!</a:t>
          </a:r>
        </a:p>
      </dgm:t>
    </dgm:pt>
    <dgm:pt modelId="{38B973AB-E9BF-4874-B03D-B6CF61EC6553}" type="parTrans" cxnId="{7231FBB5-05AB-40DA-A21A-CBB17871FC80}">
      <dgm:prSet/>
      <dgm:spPr/>
      <dgm:t>
        <a:bodyPr/>
        <a:lstStyle/>
        <a:p>
          <a:endParaRPr lang="en-US"/>
        </a:p>
      </dgm:t>
    </dgm:pt>
    <dgm:pt modelId="{712FDAAA-4A76-4332-A83F-3723D1EF8A7F}" type="sibTrans" cxnId="{7231FBB5-05AB-40DA-A21A-CBB17871FC80}">
      <dgm:prSet/>
      <dgm:spPr/>
      <dgm:t>
        <a:bodyPr/>
        <a:lstStyle/>
        <a:p>
          <a:endParaRPr lang="en-US"/>
        </a:p>
      </dgm:t>
    </dgm:pt>
    <dgm:pt modelId="{ACDE0835-85C3-4E7B-B2B6-019C791C0BB6}" type="pres">
      <dgm:prSet presAssocID="{EAAFB9AD-CFE6-4874-A749-3A0C69C86E66}" presName="root" presStyleCnt="0">
        <dgm:presLayoutVars>
          <dgm:dir/>
          <dgm:resizeHandles val="exact"/>
        </dgm:presLayoutVars>
      </dgm:prSet>
      <dgm:spPr/>
    </dgm:pt>
    <dgm:pt modelId="{067CF6DA-892B-43E3-B581-71860E9B6F6A}" type="pres">
      <dgm:prSet presAssocID="{283B42B0-086A-4C89-93FF-6392DC786A87}" presName="compNode" presStyleCnt="0"/>
      <dgm:spPr/>
    </dgm:pt>
    <dgm:pt modelId="{1452CAF4-C8C3-4888-AA3B-DDD339F95674}" type="pres">
      <dgm:prSet presAssocID="{283B42B0-086A-4C89-93FF-6392DC786A87}" presName="bgRect" presStyleLbl="bgShp" presStyleIdx="0" presStyleCnt="3"/>
      <dgm:spPr/>
    </dgm:pt>
    <dgm:pt modelId="{E658D3C8-80A8-467A-9E1C-510C592FA819}" type="pres">
      <dgm:prSet presAssocID="{283B42B0-086A-4C89-93FF-6392DC786A8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FBFB2910-9470-4736-A6EE-A7F99572108E}" type="pres">
      <dgm:prSet presAssocID="{283B42B0-086A-4C89-93FF-6392DC786A87}" presName="spaceRect" presStyleCnt="0"/>
      <dgm:spPr/>
    </dgm:pt>
    <dgm:pt modelId="{BAB4CC40-4BB9-4D5C-9503-3C7007C36757}" type="pres">
      <dgm:prSet presAssocID="{283B42B0-086A-4C89-93FF-6392DC786A87}" presName="parTx" presStyleLbl="revTx" presStyleIdx="0" presStyleCnt="3">
        <dgm:presLayoutVars>
          <dgm:chMax val="0"/>
          <dgm:chPref val="0"/>
        </dgm:presLayoutVars>
      </dgm:prSet>
      <dgm:spPr/>
    </dgm:pt>
    <dgm:pt modelId="{6EB318E4-A753-4C3E-B81A-490226F6A0F2}" type="pres">
      <dgm:prSet presAssocID="{C1EC583B-C3D0-4C73-BA84-F283FF1B2095}" presName="sibTrans" presStyleCnt="0"/>
      <dgm:spPr/>
    </dgm:pt>
    <dgm:pt modelId="{EE2133C9-9E26-4FA1-B888-0C6C441C44AD}" type="pres">
      <dgm:prSet presAssocID="{69771434-BD91-48D3-AE8B-18CDF90F7134}" presName="compNode" presStyleCnt="0"/>
      <dgm:spPr/>
    </dgm:pt>
    <dgm:pt modelId="{1ECF066B-244E-4694-8205-064E25F7C427}" type="pres">
      <dgm:prSet presAssocID="{69771434-BD91-48D3-AE8B-18CDF90F7134}" presName="bgRect" presStyleLbl="bgShp" presStyleIdx="1" presStyleCnt="3"/>
      <dgm:spPr/>
    </dgm:pt>
    <dgm:pt modelId="{158428BA-C00C-48E9-BC15-B18C55DA3D32}" type="pres">
      <dgm:prSet presAssocID="{69771434-BD91-48D3-AE8B-18CDF90F713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83F28652-B776-4237-AE0A-95D8A92DBEFC}" type="pres">
      <dgm:prSet presAssocID="{69771434-BD91-48D3-AE8B-18CDF90F7134}" presName="spaceRect" presStyleCnt="0"/>
      <dgm:spPr/>
    </dgm:pt>
    <dgm:pt modelId="{4DABD733-C1AB-43D1-AAE1-998C722CD2F7}" type="pres">
      <dgm:prSet presAssocID="{69771434-BD91-48D3-AE8B-18CDF90F7134}" presName="parTx" presStyleLbl="revTx" presStyleIdx="1" presStyleCnt="3">
        <dgm:presLayoutVars>
          <dgm:chMax val="0"/>
          <dgm:chPref val="0"/>
        </dgm:presLayoutVars>
      </dgm:prSet>
      <dgm:spPr/>
    </dgm:pt>
    <dgm:pt modelId="{AFD87FED-BB96-4D29-A468-2161F7C1DE41}" type="pres">
      <dgm:prSet presAssocID="{DC697699-F142-4379-95BC-60DD71AD9ACC}" presName="sibTrans" presStyleCnt="0"/>
      <dgm:spPr/>
    </dgm:pt>
    <dgm:pt modelId="{D24F8D1A-E2A0-4580-A93B-E8618ACFC793}" type="pres">
      <dgm:prSet presAssocID="{CE434D90-661C-496F-9CA5-D667A4949444}" presName="compNode" presStyleCnt="0"/>
      <dgm:spPr/>
    </dgm:pt>
    <dgm:pt modelId="{73C80069-1E5F-4610-8042-4E13A26F2B77}" type="pres">
      <dgm:prSet presAssocID="{CE434D90-661C-496F-9CA5-D667A4949444}" presName="bgRect" presStyleLbl="bgShp" presStyleIdx="2" presStyleCnt="3"/>
      <dgm:spPr/>
    </dgm:pt>
    <dgm:pt modelId="{AE3DC490-A604-4D15-B6C2-D2DD8FC6E0BE}" type="pres">
      <dgm:prSet presAssocID="{CE434D90-661C-496F-9CA5-D667A4949444}"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ecturer"/>
        </a:ext>
      </dgm:extLst>
    </dgm:pt>
    <dgm:pt modelId="{CC832F8E-E391-419F-A481-15A07E66D196}" type="pres">
      <dgm:prSet presAssocID="{CE434D90-661C-496F-9CA5-D667A4949444}" presName="spaceRect" presStyleCnt="0"/>
      <dgm:spPr/>
    </dgm:pt>
    <dgm:pt modelId="{5B5731D4-9AE9-40EE-A805-6C24CA140ADE}" type="pres">
      <dgm:prSet presAssocID="{CE434D90-661C-496F-9CA5-D667A4949444}" presName="parTx" presStyleLbl="revTx" presStyleIdx="2" presStyleCnt="3">
        <dgm:presLayoutVars>
          <dgm:chMax val="0"/>
          <dgm:chPref val="0"/>
        </dgm:presLayoutVars>
      </dgm:prSet>
      <dgm:spPr/>
    </dgm:pt>
  </dgm:ptLst>
  <dgm:cxnLst>
    <dgm:cxn modelId="{C0378310-3270-4107-B285-056A8E4F77CD}" srcId="{EAAFB9AD-CFE6-4874-A749-3A0C69C86E66}" destId="{69771434-BD91-48D3-AE8B-18CDF90F7134}" srcOrd="1" destOrd="0" parTransId="{203C6109-B211-4F30-AE6E-F1AD48C21D4F}" sibTransId="{DC697699-F142-4379-95BC-60DD71AD9ACC}"/>
    <dgm:cxn modelId="{A3B5A12A-BFA8-4CDC-A989-863A4451933E}" type="presOf" srcId="{CE434D90-661C-496F-9CA5-D667A4949444}" destId="{5B5731D4-9AE9-40EE-A805-6C24CA140ADE}" srcOrd="0" destOrd="0" presId="urn:microsoft.com/office/officeart/2018/2/layout/IconVerticalSolidList"/>
    <dgm:cxn modelId="{63A6E333-BE80-4B31-A25D-6178D38D6E3A}" type="presOf" srcId="{283B42B0-086A-4C89-93FF-6392DC786A87}" destId="{BAB4CC40-4BB9-4D5C-9503-3C7007C36757}" srcOrd="0" destOrd="0" presId="urn:microsoft.com/office/officeart/2018/2/layout/IconVerticalSolidList"/>
    <dgm:cxn modelId="{C5B96358-9395-404D-AB67-5C23B910387C}" type="presOf" srcId="{69771434-BD91-48D3-AE8B-18CDF90F7134}" destId="{4DABD733-C1AB-43D1-AAE1-998C722CD2F7}" srcOrd="0" destOrd="0" presId="urn:microsoft.com/office/officeart/2018/2/layout/IconVerticalSolidList"/>
    <dgm:cxn modelId="{7231FBB5-05AB-40DA-A21A-CBB17871FC80}" srcId="{EAAFB9AD-CFE6-4874-A749-3A0C69C86E66}" destId="{CE434D90-661C-496F-9CA5-D667A4949444}" srcOrd="2" destOrd="0" parTransId="{38B973AB-E9BF-4874-B03D-B6CF61EC6553}" sibTransId="{712FDAAA-4A76-4332-A83F-3723D1EF8A7F}"/>
    <dgm:cxn modelId="{59DAA5E8-512D-4DFA-AC13-D5B3EBB06328}" srcId="{EAAFB9AD-CFE6-4874-A749-3A0C69C86E66}" destId="{283B42B0-086A-4C89-93FF-6392DC786A87}" srcOrd="0" destOrd="0" parTransId="{B2C4B10B-DB2B-40E4-B2EB-631A95696B35}" sibTransId="{C1EC583B-C3D0-4C73-BA84-F283FF1B2095}"/>
    <dgm:cxn modelId="{D70671F7-ECE4-423A-BB0B-545ED38D2453}" type="presOf" srcId="{EAAFB9AD-CFE6-4874-A749-3A0C69C86E66}" destId="{ACDE0835-85C3-4E7B-B2B6-019C791C0BB6}" srcOrd="0" destOrd="0" presId="urn:microsoft.com/office/officeart/2018/2/layout/IconVerticalSolidList"/>
    <dgm:cxn modelId="{33C8B2C1-9200-4186-86B4-2994CFAD76E8}" type="presParOf" srcId="{ACDE0835-85C3-4E7B-B2B6-019C791C0BB6}" destId="{067CF6DA-892B-43E3-B581-71860E9B6F6A}" srcOrd="0" destOrd="0" presId="urn:microsoft.com/office/officeart/2018/2/layout/IconVerticalSolidList"/>
    <dgm:cxn modelId="{E8E7F6C2-8289-4189-B979-465F36191652}" type="presParOf" srcId="{067CF6DA-892B-43E3-B581-71860E9B6F6A}" destId="{1452CAF4-C8C3-4888-AA3B-DDD339F95674}" srcOrd="0" destOrd="0" presId="urn:microsoft.com/office/officeart/2018/2/layout/IconVerticalSolidList"/>
    <dgm:cxn modelId="{A79F9692-0183-4300-BDA4-95E044F0E9CD}" type="presParOf" srcId="{067CF6DA-892B-43E3-B581-71860E9B6F6A}" destId="{E658D3C8-80A8-467A-9E1C-510C592FA819}" srcOrd="1" destOrd="0" presId="urn:microsoft.com/office/officeart/2018/2/layout/IconVerticalSolidList"/>
    <dgm:cxn modelId="{3334697C-7568-43C1-B6B7-0CA947FA0855}" type="presParOf" srcId="{067CF6DA-892B-43E3-B581-71860E9B6F6A}" destId="{FBFB2910-9470-4736-A6EE-A7F99572108E}" srcOrd="2" destOrd="0" presId="urn:microsoft.com/office/officeart/2018/2/layout/IconVerticalSolidList"/>
    <dgm:cxn modelId="{23E823FA-CC2B-402E-8047-A274B9B3FFBC}" type="presParOf" srcId="{067CF6DA-892B-43E3-B581-71860E9B6F6A}" destId="{BAB4CC40-4BB9-4D5C-9503-3C7007C36757}" srcOrd="3" destOrd="0" presId="urn:microsoft.com/office/officeart/2018/2/layout/IconVerticalSolidList"/>
    <dgm:cxn modelId="{1E3FCF01-DB2F-4F02-B0DE-4EAAF62B6D0B}" type="presParOf" srcId="{ACDE0835-85C3-4E7B-B2B6-019C791C0BB6}" destId="{6EB318E4-A753-4C3E-B81A-490226F6A0F2}" srcOrd="1" destOrd="0" presId="urn:microsoft.com/office/officeart/2018/2/layout/IconVerticalSolidList"/>
    <dgm:cxn modelId="{E9A7E8ED-AC62-486E-8D38-9F314C57FD31}" type="presParOf" srcId="{ACDE0835-85C3-4E7B-B2B6-019C791C0BB6}" destId="{EE2133C9-9E26-4FA1-B888-0C6C441C44AD}" srcOrd="2" destOrd="0" presId="urn:microsoft.com/office/officeart/2018/2/layout/IconVerticalSolidList"/>
    <dgm:cxn modelId="{F2107475-F416-41B0-A904-9D1A3430E940}" type="presParOf" srcId="{EE2133C9-9E26-4FA1-B888-0C6C441C44AD}" destId="{1ECF066B-244E-4694-8205-064E25F7C427}" srcOrd="0" destOrd="0" presId="urn:microsoft.com/office/officeart/2018/2/layout/IconVerticalSolidList"/>
    <dgm:cxn modelId="{19307E1C-9825-4A38-9D40-30FC7857CA65}" type="presParOf" srcId="{EE2133C9-9E26-4FA1-B888-0C6C441C44AD}" destId="{158428BA-C00C-48E9-BC15-B18C55DA3D32}" srcOrd="1" destOrd="0" presId="urn:microsoft.com/office/officeart/2018/2/layout/IconVerticalSolidList"/>
    <dgm:cxn modelId="{719932AD-0C4D-4E35-8500-730D61D107CC}" type="presParOf" srcId="{EE2133C9-9E26-4FA1-B888-0C6C441C44AD}" destId="{83F28652-B776-4237-AE0A-95D8A92DBEFC}" srcOrd="2" destOrd="0" presId="urn:microsoft.com/office/officeart/2018/2/layout/IconVerticalSolidList"/>
    <dgm:cxn modelId="{8FD17DC4-3DFA-4C3B-9B9B-A1490D465962}" type="presParOf" srcId="{EE2133C9-9E26-4FA1-B888-0C6C441C44AD}" destId="{4DABD733-C1AB-43D1-AAE1-998C722CD2F7}" srcOrd="3" destOrd="0" presId="urn:microsoft.com/office/officeart/2018/2/layout/IconVerticalSolidList"/>
    <dgm:cxn modelId="{F635B568-F0AA-4528-B830-F5749DF92553}" type="presParOf" srcId="{ACDE0835-85C3-4E7B-B2B6-019C791C0BB6}" destId="{AFD87FED-BB96-4D29-A468-2161F7C1DE41}" srcOrd="3" destOrd="0" presId="urn:microsoft.com/office/officeart/2018/2/layout/IconVerticalSolidList"/>
    <dgm:cxn modelId="{DECD6BF0-F06D-45AF-BF5A-E1869305ADC4}" type="presParOf" srcId="{ACDE0835-85C3-4E7B-B2B6-019C791C0BB6}" destId="{D24F8D1A-E2A0-4580-A93B-E8618ACFC793}" srcOrd="4" destOrd="0" presId="urn:microsoft.com/office/officeart/2018/2/layout/IconVerticalSolidList"/>
    <dgm:cxn modelId="{708CCC6C-30E1-49FC-9442-51FC508A337E}" type="presParOf" srcId="{D24F8D1A-E2A0-4580-A93B-E8618ACFC793}" destId="{73C80069-1E5F-4610-8042-4E13A26F2B77}" srcOrd="0" destOrd="0" presId="urn:microsoft.com/office/officeart/2018/2/layout/IconVerticalSolidList"/>
    <dgm:cxn modelId="{D46A1DB4-F057-4C77-93FC-D2233E12AC57}" type="presParOf" srcId="{D24F8D1A-E2A0-4580-A93B-E8618ACFC793}" destId="{AE3DC490-A604-4D15-B6C2-D2DD8FC6E0BE}" srcOrd="1" destOrd="0" presId="urn:microsoft.com/office/officeart/2018/2/layout/IconVerticalSolidList"/>
    <dgm:cxn modelId="{A7572ECC-93CE-4951-9A89-44E47CA20326}" type="presParOf" srcId="{D24F8D1A-E2A0-4580-A93B-E8618ACFC793}" destId="{CC832F8E-E391-419F-A481-15A07E66D196}" srcOrd="2" destOrd="0" presId="urn:microsoft.com/office/officeart/2018/2/layout/IconVerticalSolidList"/>
    <dgm:cxn modelId="{A2124D97-798F-4223-9F4A-7F5E81750EED}" type="presParOf" srcId="{D24F8D1A-E2A0-4580-A93B-E8618ACFC793}" destId="{5B5731D4-9AE9-40EE-A805-6C24CA140A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E754C6-1792-4F06-9996-ED994B48BC0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6AD81F5-33EE-4F2F-9650-F26933FC5F13}">
      <dgm:prSet/>
      <dgm:spPr/>
      <dgm:t>
        <a:bodyPr/>
        <a:lstStyle/>
        <a:p>
          <a:pPr rtl="0"/>
          <a:r>
            <a:rPr lang="en-US"/>
            <a:t>Professional development credits available by </a:t>
          </a:r>
          <a:r>
            <a:rPr lang="en-US">
              <a:latin typeface="Trebuchet MS" panose="020B0603020202020204"/>
            </a:rPr>
            <a:t>applying</a:t>
          </a:r>
          <a:r>
            <a:rPr lang="en-US"/>
            <a:t> to your </a:t>
          </a:r>
          <a:r>
            <a:rPr lang="en-US">
              <a:latin typeface="Trebuchet MS" panose="020B0603020202020204"/>
            </a:rPr>
            <a:t>own </a:t>
          </a:r>
          <a:r>
            <a:rPr lang="en-US"/>
            <a:t>professional boards</a:t>
          </a:r>
        </a:p>
      </dgm:t>
    </dgm:pt>
    <dgm:pt modelId="{037861C3-1B28-4C19-8696-0CC40E0EBA3D}" type="parTrans" cxnId="{041F6732-DC33-469C-80EF-8816C713DE67}">
      <dgm:prSet/>
      <dgm:spPr/>
      <dgm:t>
        <a:bodyPr/>
        <a:lstStyle/>
        <a:p>
          <a:endParaRPr lang="en-US"/>
        </a:p>
      </dgm:t>
    </dgm:pt>
    <dgm:pt modelId="{2A265BF3-DD0E-4B0A-95F0-4333FC42F172}" type="sibTrans" cxnId="{041F6732-DC33-469C-80EF-8816C713DE67}">
      <dgm:prSet/>
      <dgm:spPr/>
      <dgm:t>
        <a:bodyPr/>
        <a:lstStyle/>
        <a:p>
          <a:endParaRPr lang="en-US"/>
        </a:p>
      </dgm:t>
    </dgm:pt>
    <dgm:pt modelId="{C37E9833-85C3-4015-8229-6FCD8C7FBA15}">
      <dgm:prSet/>
      <dgm:spPr/>
      <dgm:t>
        <a:bodyPr/>
        <a:lstStyle/>
        <a:p>
          <a:pPr rtl="0"/>
          <a:r>
            <a:rPr lang="en-US"/>
            <a:t>To receive</a:t>
          </a:r>
          <a:r>
            <a:rPr lang="en-US">
              <a:latin typeface="Trebuchet MS" panose="020B0603020202020204"/>
            </a:rPr>
            <a:t> credit for the series from SCOPE</a:t>
          </a:r>
          <a:r>
            <a:rPr lang="en-US"/>
            <a:t>: Fill out pre-series materials and evaluation sent to you after each session</a:t>
          </a:r>
        </a:p>
      </dgm:t>
    </dgm:pt>
    <dgm:pt modelId="{63CD7F76-0E4D-49CC-8071-0401EA0DE4DE}" type="parTrans" cxnId="{E4814B25-28F5-42D3-806E-5C5F12B2D6B7}">
      <dgm:prSet/>
      <dgm:spPr/>
      <dgm:t>
        <a:bodyPr/>
        <a:lstStyle/>
        <a:p>
          <a:endParaRPr lang="en-US"/>
        </a:p>
      </dgm:t>
    </dgm:pt>
    <dgm:pt modelId="{E35EA39F-E5A9-45D5-9601-FBB367C63A66}" type="sibTrans" cxnId="{E4814B25-28F5-42D3-806E-5C5F12B2D6B7}">
      <dgm:prSet/>
      <dgm:spPr/>
      <dgm:t>
        <a:bodyPr/>
        <a:lstStyle/>
        <a:p>
          <a:endParaRPr lang="en-US"/>
        </a:p>
      </dgm:t>
    </dgm:pt>
    <dgm:pt modelId="{C7FD9708-87E9-4DD2-A643-EA1856AA89E3}">
      <dgm:prSet/>
      <dgm:spPr/>
      <dgm:t>
        <a:bodyPr/>
        <a:lstStyle/>
        <a:p>
          <a:pPr rtl="0"/>
          <a:r>
            <a:rPr lang="en-US"/>
            <a:t>Credit available through ECE-TRIS</a:t>
          </a:r>
        </a:p>
      </dgm:t>
    </dgm:pt>
    <dgm:pt modelId="{EFD065F0-F5FD-4653-B56E-7AB7EBF7416D}" type="parTrans" cxnId="{68F72DCD-2BBA-451C-B2E6-B9B883F5E2B6}">
      <dgm:prSet/>
      <dgm:spPr/>
      <dgm:t>
        <a:bodyPr/>
        <a:lstStyle/>
        <a:p>
          <a:endParaRPr lang="en-US"/>
        </a:p>
      </dgm:t>
    </dgm:pt>
    <dgm:pt modelId="{C63BDE1A-31B9-4AA0-BD56-2C26C20CFC67}" type="sibTrans" cxnId="{68F72DCD-2BBA-451C-B2E6-B9B883F5E2B6}">
      <dgm:prSet/>
      <dgm:spPr/>
      <dgm:t>
        <a:bodyPr/>
        <a:lstStyle/>
        <a:p>
          <a:endParaRPr lang="en-US"/>
        </a:p>
      </dgm:t>
    </dgm:pt>
    <dgm:pt modelId="{50139687-22A9-4E52-995D-091113EC322B}">
      <dgm:prSet/>
      <dgm:spPr/>
      <dgm:t>
        <a:bodyPr/>
        <a:lstStyle/>
        <a:p>
          <a:r>
            <a:rPr lang="en-US"/>
            <a:t>Certificates of Completion available at end of series; Incentives provided!</a:t>
          </a:r>
        </a:p>
      </dgm:t>
    </dgm:pt>
    <dgm:pt modelId="{A99D7578-CBD4-448A-BDC7-3D46869962C6}" type="parTrans" cxnId="{4E7D6B4C-F112-4BC6-8C5F-00911FC7B5CE}">
      <dgm:prSet/>
      <dgm:spPr/>
      <dgm:t>
        <a:bodyPr/>
        <a:lstStyle/>
        <a:p>
          <a:endParaRPr lang="en-US"/>
        </a:p>
      </dgm:t>
    </dgm:pt>
    <dgm:pt modelId="{BB48854F-FAB9-46B6-87E4-A5A162256BB6}" type="sibTrans" cxnId="{4E7D6B4C-F112-4BC6-8C5F-00911FC7B5CE}">
      <dgm:prSet/>
      <dgm:spPr/>
      <dgm:t>
        <a:bodyPr/>
        <a:lstStyle/>
        <a:p>
          <a:endParaRPr lang="en-US"/>
        </a:p>
      </dgm:t>
    </dgm:pt>
    <dgm:pt modelId="{9684A0C5-A6F7-442B-ACFA-404B3A109C8E}" type="pres">
      <dgm:prSet presAssocID="{56E754C6-1792-4F06-9996-ED994B48BC07}" presName="diagram" presStyleCnt="0">
        <dgm:presLayoutVars>
          <dgm:dir/>
          <dgm:resizeHandles val="exact"/>
        </dgm:presLayoutVars>
      </dgm:prSet>
      <dgm:spPr/>
    </dgm:pt>
    <dgm:pt modelId="{986AC856-4143-4735-9886-998AF1315FE1}" type="pres">
      <dgm:prSet presAssocID="{76AD81F5-33EE-4F2F-9650-F26933FC5F13}" presName="node" presStyleLbl="node1" presStyleIdx="0" presStyleCnt="4">
        <dgm:presLayoutVars>
          <dgm:bulletEnabled val="1"/>
        </dgm:presLayoutVars>
      </dgm:prSet>
      <dgm:spPr/>
    </dgm:pt>
    <dgm:pt modelId="{77FF0D9F-D6C6-45B3-844C-FC97D4ED5039}" type="pres">
      <dgm:prSet presAssocID="{2A265BF3-DD0E-4B0A-95F0-4333FC42F172}" presName="sibTrans" presStyleCnt="0"/>
      <dgm:spPr/>
    </dgm:pt>
    <dgm:pt modelId="{E8162472-3792-4868-8C01-E9172A9E9D67}" type="pres">
      <dgm:prSet presAssocID="{C37E9833-85C3-4015-8229-6FCD8C7FBA15}" presName="node" presStyleLbl="node1" presStyleIdx="1" presStyleCnt="4">
        <dgm:presLayoutVars>
          <dgm:bulletEnabled val="1"/>
        </dgm:presLayoutVars>
      </dgm:prSet>
      <dgm:spPr/>
    </dgm:pt>
    <dgm:pt modelId="{914D674D-F896-4F66-9B07-30B96BA0ED60}" type="pres">
      <dgm:prSet presAssocID="{E35EA39F-E5A9-45D5-9601-FBB367C63A66}" presName="sibTrans" presStyleCnt="0"/>
      <dgm:spPr/>
    </dgm:pt>
    <dgm:pt modelId="{FDAE8CC1-1D2F-48D4-A858-43603D2E9C3C}" type="pres">
      <dgm:prSet presAssocID="{C7FD9708-87E9-4DD2-A643-EA1856AA89E3}" presName="node" presStyleLbl="node1" presStyleIdx="2" presStyleCnt="4">
        <dgm:presLayoutVars>
          <dgm:bulletEnabled val="1"/>
        </dgm:presLayoutVars>
      </dgm:prSet>
      <dgm:spPr/>
    </dgm:pt>
    <dgm:pt modelId="{5C5DD108-3C34-40D5-90F9-697908C57F99}" type="pres">
      <dgm:prSet presAssocID="{C63BDE1A-31B9-4AA0-BD56-2C26C20CFC67}" presName="sibTrans" presStyleCnt="0"/>
      <dgm:spPr/>
    </dgm:pt>
    <dgm:pt modelId="{9AABEEA8-C194-4490-B750-39C8990BB5CC}" type="pres">
      <dgm:prSet presAssocID="{50139687-22A9-4E52-995D-091113EC322B}" presName="node" presStyleLbl="node1" presStyleIdx="3" presStyleCnt="4">
        <dgm:presLayoutVars>
          <dgm:bulletEnabled val="1"/>
        </dgm:presLayoutVars>
      </dgm:prSet>
      <dgm:spPr/>
    </dgm:pt>
  </dgm:ptLst>
  <dgm:cxnLst>
    <dgm:cxn modelId="{3FBD0E16-C2D7-435C-BAC7-8F482B7E28DB}" type="presOf" srcId="{C7FD9708-87E9-4DD2-A643-EA1856AA89E3}" destId="{FDAE8CC1-1D2F-48D4-A858-43603D2E9C3C}" srcOrd="0" destOrd="0" presId="urn:microsoft.com/office/officeart/2005/8/layout/default"/>
    <dgm:cxn modelId="{E4814B25-28F5-42D3-806E-5C5F12B2D6B7}" srcId="{56E754C6-1792-4F06-9996-ED994B48BC07}" destId="{C37E9833-85C3-4015-8229-6FCD8C7FBA15}" srcOrd="1" destOrd="0" parTransId="{63CD7F76-0E4D-49CC-8071-0401EA0DE4DE}" sibTransId="{E35EA39F-E5A9-45D5-9601-FBB367C63A66}"/>
    <dgm:cxn modelId="{041F6732-DC33-469C-80EF-8816C713DE67}" srcId="{56E754C6-1792-4F06-9996-ED994B48BC07}" destId="{76AD81F5-33EE-4F2F-9650-F26933FC5F13}" srcOrd="0" destOrd="0" parTransId="{037861C3-1B28-4C19-8696-0CC40E0EBA3D}" sibTransId="{2A265BF3-DD0E-4B0A-95F0-4333FC42F172}"/>
    <dgm:cxn modelId="{4E7D6B4C-F112-4BC6-8C5F-00911FC7B5CE}" srcId="{56E754C6-1792-4F06-9996-ED994B48BC07}" destId="{50139687-22A9-4E52-995D-091113EC322B}" srcOrd="3" destOrd="0" parTransId="{A99D7578-CBD4-448A-BDC7-3D46869962C6}" sibTransId="{BB48854F-FAB9-46B6-87E4-A5A162256BB6}"/>
    <dgm:cxn modelId="{B1A91B9E-ACB1-409F-B898-64E4F03A5C7F}" type="presOf" srcId="{76AD81F5-33EE-4F2F-9650-F26933FC5F13}" destId="{986AC856-4143-4735-9886-998AF1315FE1}" srcOrd="0" destOrd="0" presId="urn:microsoft.com/office/officeart/2005/8/layout/default"/>
    <dgm:cxn modelId="{35FC1C9F-5033-4A95-9B4B-4D6AEF0EFA30}" type="presOf" srcId="{C37E9833-85C3-4015-8229-6FCD8C7FBA15}" destId="{E8162472-3792-4868-8C01-E9172A9E9D67}" srcOrd="0" destOrd="0" presId="urn:microsoft.com/office/officeart/2005/8/layout/default"/>
    <dgm:cxn modelId="{9EF1CDCB-558C-4C08-B79D-22CCB818188E}" type="presOf" srcId="{50139687-22A9-4E52-995D-091113EC322B}" destId="{9AABEEA8-C194-4490-B750-39C8990BB5CC}" srcOrd="0" destOrd="0" presId="urn:microsoft.com/office/officeart/2005/8/layout/default"/>
    <dgm:cxn modelId="{68F72DCD-2BBA-451C-B2E6-B9B883F5E2B6}" srcId="{56E754C6-1792-4F06-9996-ED994B48BC07}" destId="{C7FD9708-87E9-4DD2-A643-EA1856AA89E3}" srcOrd="2" destOrd="0" parTransId="{EFD065F0-F5FD-4653-B56E-7AB7EBF7416D}" sibTransId="{C63BDE1A-31B9-4AA0-BD56-2C26C20CFC67}"/>
    <dgm:cxn modelId="{204A7DE9-BB54-4D19-872C-3EAF24051CB4}" type="presOf" srcId="{56E754C6-1792-4F06-9996-ED994B48BC07}" destId="{9684A0C5-A6F7-442B-ACFA-404B3A109C8E}" srcOrd="0" destOrd="0" presId="urn:microsoft.com/office/officeart/2005/8/layout/default"/>
    <dgm:cxn modelId="{E6AF9AAF-0227-41BF-B5CD-6425F2D3263F}" type="presParOf" srcId="{9684A0C5-A6F7-442B-ACFA-404B3A109C8E}" destId="{986AC856-4143-4735-9886-998AF1315FE1}" srcOrd="0" destOrd="0" presId="urn:microsoft.com/office/officeart/2005/8/layout/default"/>
    <dgm:cxn modelId="{C59F3871-DD52-4461-958B-75A9D89E80D7}" type="presParOf" srcId="{9684A0C5-A6F7-442B-ACFA-404B3A109C8E}" destId="{77FF0D9F-D6C6-45B3-844C-FC97D4ED5039}" srcOrd="1" destOrd="0" presId="urn:microsoft.com/office/officeart/2005/8/layout/default"/>
    <dgm:cxn modelId="{82864F4E-F39F-4670-97E7-9E37EBFFACCC}" type="presParOf" srcId="{9684A0C5-A6F7-442B-ACFA-404B3A109C8E}" destId="{E8162472-3792-4868-8C01-E9172A9E9D67}" srcOrd="2" destOrd="0" presId="urn:microsoft.com/office/officeart/2005/8/layout/default"/>
    <dgm:cxn modelId="{2DB1C872-7076-4158-8739-EADACBC84B24}" type="presParOf" srcId="{9684A0C5-A6F7-442B-ACFA-404B3A109C8E}" destId="{914D674D-F896-4F66-9B07-30B96BA0ED60}" srcOrd="3" destOrd="0" presId="urn:microsoft.com/office/officeart/2005/8/layout/default"/>
    <dgm:cxn modelId="{432BF59D-7832-4711-8489-75C3A24792BB}" type="presParOf" srcId="{9684A0C5-A6F7-442B-ACFA-404B3A109C8E}" destId="{FDAE8CC1-1D2F-48D4-A858-43603D2E9C3C}" srcOrd="4" destOrd="0" presId="urn:microsoft.com/office/officeart/2005/8/layout/default"/>
    <dgm:cxn modelId="{C472E6BA-E6BC-443B-B407-B4EBE00C1A51}" type="presParOf" srcId="{9684A0C5-A6F7-442B-ACFA-404B3A109C8E}" destId="{5C5DD108-3C34-40D5-90F9-697908C57F99}" srcOrd="5" destOrd="0" presId="urn:microsoft.com/office/officeart/2005/8/layout/default"/>
    <dgm:cxn modelId="{61E922B7-A50A-41AC-A608-BFF522A988DD}" type="presParOf" srcId="{9684A0C5-A6F7-442B-ACFA-404B3A109C8E}" destId="{9AABEEA8-C194-4490-B750-39C8990BB5C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F9F5C-CE44-4F87-9719-B7C9F7EAF5B5}">
      <dsp:nvSpPr>
        <dsp:cNvPr id="0" name=""/>
        <dsp:cNvSpPr/>
      </dsp:nvSpPr>
      <dsp:spPr>
        <a:xfrm>
          <a:off x="0" y="0"/>
          <a:ext cx="859631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33DDA-2A05-4B1A-AAF8-F5E57B8D2780}">
      <dsp:nvSpPr>
        <dsp:cNvPr id="0" name=""/>
        <dsp:cNvSpPr/>
      </dsp:nvSpPr>
      <dsp:spPr>
        <a:xfrm>
          <a:off x="0" y="0"/>
          <a:ext cx="1719262" cy="388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latin typeface="Arial"/>
              <a:cs typeface="Arial"/>
            </a:rPr>
            <a:t>When sharing about another person</a:t>
          </a:r>
        </a:p>
      </dsp:txBody>
      <dsp:txXfrm>
        <a:off x="0" y="0"/>
        <a:ext cx="1719262" cy="3881437"/>
      </dsp:txXfrm>
    </dsp:sp>
    <dsp:sp modelId="{352962A7-A573-44B3-818D-702BE909F180}">
      <dsp:nvSpPr>
        <dsp:cNvPr id="0" name=""/>
        <dsp:cNvSpPr/>
      </dsp:nvSpPr>
      <dsp:spPr>
        <a:xfrm>
          <a:off x="1848207" y="45627"/>
          <a:ext cx="6748104" cy="91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Avoid using their real </a:t>
          </a:r>
          <a:r>
            <a:rPr lang="en-US" sz="2400" b="1" i="1" kern="1200">
              <a:latin typeface="Arial" panose="020B0604020202020204" pitchFamily="34" charset="0"/>
              <a:cs typeface="Arial" panose="020B0604020202020204" pitchFamily="34" charset="0"/>
            </a:rPr>
            <a:t>first, middle, or last name or any initials</a:t>
          </a:r>
          <a:r>
            <a:rPr lang="en-US" sz="2400" kern="1200">
              <a:latin typeface="Arial" panose="020B0604020202020204" pitchFamily="34" charset="0"/>
              <a:cs typeface="Arial" panose="020B0604020202020204" pitchFamily="34" charset="0"/>
            </a:rPr>
            <a:t>.</a:t>
          </a:r>
        </a:p>
      </dsp:txBody>
      <dsp:txXfrm>
        <a:off x="1848207" y="45627"/>
        <a:ext cx="6748104" cy="912554"/>
      </dsp:txXfrm>
    </dsp:sp>
    <dsp:sp modelId="{49CB7719-1AFE-4D37-A735-800F7686D859}">
      <dsp:nvSpPr>
        <dsp:cNvPr id="0" name=""/>
        <dsp:cNvSpPr/>
      </dsp:nvSpPr>
      <dsp:spPr>
        <a:xfrm>
          <a:off x="1719262" y="958182"/>
          <a:ext cx="687704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9E9DD5-80A1-4A91-9ED2-332679F4C800}">
      <dsp:nvSpPr>
        <dsp:cNvPr id="0" name=""/>
        <dsp:cNvSpPr/>
      </dsp:nvSpPr>
      <dsp:spPr>
        <a:xfrm>
          <a:off x="1848207" y="1003810"/>
          <a:ext cx="6748104" cy="91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Do not identify an individual’s </a:t>
          </a:r>
          <a:r>
            <a:rPr lang="en-US" sz="2400" b="1" i="1" kern="1200">
              <a:latin typeface="Arial" panose="020B0604020202020204" pitchFamily="34" charset="0"/>
              <a:cs typeface="Arial" panose="020B0604020202020204" pitchFamily="34" charset="0"/>
            </a:rPr>
            <a:t>family</a:t>
          </a:r>
          <a:r>
            <a:rPr lang="en-US" sz="2400" b="1" kern="1200">
              <a:latin typeface="Arial" panose="020B0604020202020204" pitchFamily="34" charset="0"/>
              <a:cs typeface="Arial" panose="020B0604020202020204" pitchFamily="34" charset="0"/>
            </a:rPr>
            <a:t> </a:t>
          </a:r>
          <a:r>
            <a:rPr lang="en-US" sz="2400" b="1" i="1" kern="1200">
              <a:latin typeface="Arial" panose="020B0604020202020204" pitchFamily="34" charset="0"/>
              <a:cs typeface="Arial" panose="020B0604020202020204" pitchFamily="34" charset="0"/>
            </a:rPr>
            <a:t>members,</a:t>
          </a:r>
          <a:r>
            <a:rPr lang="en-US" sz="2400" kern="1200">
              <a:latin typeface="Arial" panose="020B0604020202020204" pitchFamily="34" charset="0"/>
              <a:cs typeface="Arial" panose="020B0604020202020204" pitchFamily="34" charset="0"/>
            </a:rPr>
            <a:t> </a:t>
          </a:r>
          <a:r>
            <a:rPr lang="en-US" sz="2400" b="1" i="1" kern="1200">
              <a:latin typeface="Arial" panose="020B0604020202020204" pitchFamily="34" charset="0"/>
              <a:cs typeface="Arial" panose="020B0604020202020204" pitchFamily="34" charset="0"/>
            </a:rPr>
            <a:t>friends,</a:t>
          </a:r>
          <a:r>
            <a:rPr lang="en-US" sz="2400" kern="1200">
              <a:latin typeface="Arial" panose="020B0604020202020204" pitchFamily="34" charset="0"/>
              <a:cs typeface="Arial" panose="020B0604020202020204" pitchFamily="34" charset="0"/>
            </a:rPr>
            <a:t> </a:t>
          </a:r>
          <a:r>
            <a:rPr lang="en-US" sz="2400" b="1" i="1" kern="1200">
              <a:latin typeface="Arial" panose="020B0604020202020204" pitchFamily="34" charset="0"/>
              <a:cs typeface="Arial" panose="020B0604020202020204" pitchFamily="34" charset="0"/>
            </a:rPr>
            <a:t>co-workers,</a:t>
          </a:r>
          <a:r>
            <a:rPr lang="en-US" sz="2400" kern="1200">
              <a:latin typeface="Arial" panose="020B0604020202020204" pitchFamily="34" charset="0"/>
              <a:cs typeface="Arial" panose="020B0604020202020204" pitchFamily="34" charset="0"/>
            </a:rPr>
            <a:t> </a:t>
          </a:r>
          <a:r>
            <a:rPr lang="en-US" sz="2400" b="1" i="1" kern="1200">
              <a:latin typeface="Arial" panose="020B0604020202020204" pitchFamily="34" charset="0"/>
              <a:cs typeface="Arial" panose="020B0604020202020204" pitchFamily="34" charset="0"/>
            </a:rPr>
            <a:t>email addresses,</a:t>
          </a:r>
          <a:r>
            <a:rPr lang="en-US" sz="2400" kern="1200">
              <a:latin typeface="Arial" panose="020B0604020202020204" pitchFamily="34" charset="0"/>
              <a:cs typeface="Arial" panose="020B0604020202020204" pitchFamily="34" charset="0"/>
            </a:rPr>
            <a:t> </a:t>
          </a:r>
          <a:r>
            <a:rPr lang="en-US" sz="2400" b="1" i="1" kern="1200">
              <a:latin typeface="Arial" panose="020B0604020202020204" pitchFamily="34" charset="0"/>
              <a:cs typeface="Arial" panose="020B0604020202020204" pitchFamily="34" charset="0"/>
            </a:rPr>
            <a:t>etc</a:t>
          </a:r>
          <a:r>
            <a:rPr lang="en-US" sz="2400" kern="1200">
              <a:latin typeface="Arial" panose="020B0604020202020204" pitchFamily="34" charset="0"/>
              <a:cs typeface="Arial" panose="020B0604020202020204" pitchFamily="34" charset="0"/>
            </a:rPr>
            <a:t>.</a:t>
          </a:r>
        </a:p>
      </dsp:txBody>
      <dsp:txXfrm>
        <a:off x="1848207" y="1003810"/>
        <a:ext cx="6748104" cy="912554"/>
      </dsp:txXfrm>
    </dsp:sp>
    <dsp:sp modelId="{ADE0591C-5893-4775-855C-488B042CE49F}">
      <dsp:nvSpPr>
        <dsp:cNvPr id="0" name=""/>
        <dsp:cNvSpPr/>
      </dsp:nvSpPr>
      <dsp:spPr>
        <a:xfrm>
          <a:off x="1719262" y="1916364"/>
          <a:ext cx="687704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500E83-2E7D-41F9-9727-A4E1C243017B}">
      <dsp:nvSpPr>
        <dsp:cNvPr id="0" name=""/>
        <dsp:cNvSpPr/>
      </dsp:nvSpPr>
      <dsp:spPr>
        <a:xfrm>
          <a:off x="1848207" y="1961992"/>
          <a:ext cx="6748104" cy="91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De-identify examples and situations</a:t>
          </a:r>
        </a:p>
      </dsp:txBody>
      <dsp:txXfrm>
        <a:off x="1848207" y="1961992"/>
        <a:ext cx="6748104" cy="912554"/>
      </dsp:txXfrm>
    </dsp:sp>
    <dsp:sp modelId="{55A39586-64D9-4766-8614-4199119177A7}">
      <dsp:nvSpPr>
        <dsp:cNvPr id="0" name=""/>
        <dsp:cNvSpPr/>
      </dsp:nvSpPr>
      <dsp:spPr>
        <a:xfrm>
          <a:off x="1719262" y="2874547"/>
          <a:ext cx="687704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7E794-E0A2-4A65-B3A4-914D70DA371C}">
      <dsp:nvSpPr>
        <dsp:cNvPr id="0" name=""/>
        <dsp:cNvSpPr/>
      </dsp:nvSpPr>
      <dsp:spPr>
        <a:xfrm>
          <a:off x="1848207" y="2920174"/>
          <a:ext cx="6748104" cy="91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Reach out to a UK team member if you are unsure what to share.</a:t>
          </a:r>
        </a:p>
      </dsp:txBody>
      <dsp:txXfrm>
        <a:off x="1848207" y="2920174"/>
        <a:ext cx="6748104" cy="912554"/>
      </dsp:txXfrm>
    </dsp:sp>
    <dsp:sp modelId="{7AF63B1E-6AB9-4E15-A673-11F112B46E58}">
      <dsp:nvSpPr>
        <dsp:cNvPr id="0" name=""/>
        <dsp:cNvSpPr/>
      </dsp:nvSpPr>
      <dsp:spPr>
        <a:xfrm>
          <a:off x="1719262" y="3832729"/>
          <a:ext cx="6877049"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2CAF4-C8C3-4888-AA3B-DDD339F95674}">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8D3C8-80A8-467A-9E1C-510C592FA819}">
      <dsp:nvSpPr>
        <dsp:cNvPr id="0" name=""/>
        <dsp:cNvSpPr/>
      </dsp:nvSpPr>
      <dsp:spPr>
        <a:xfrm>
          <a:off x="353707" y="263587"/>
          <a:ext cx="643104" cy="6431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B4CC40-4BB9-4D5C-9503-3C7007C36757}">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100000"/>
            </a:lnSpc>
            <a:spcBef>
              <a:spcPct val="0"/>
            </a:spcBef>
            <a:spcAft>
              <a:spcPct val="35000"/>
            </a:spcAft>
            <a:buNone/>
          </a:pPr>
          <a:r>
            <a:rPr lang="en-US" sz="2000" b="0" i="0" kern="1200" baseline="0">
              <a:latin typeface="Trebuchet MS" panose="020B0603020202020204"/>
            </a:rPr>
            <a:t>SCOPE ECHO</a:t>
          </a:r>
          <a:r>
            <a:rPr lang="en-US" sz="2000" b="0" i="0" kern="1200"/>
            <a:t> is an interactive community: presenters, partners, and participants communicate and support each other during sessions</a:t>
          </a:r>
          <a:r>
            <a:rPr lang="en-US" sz="2000" b="0" i="0" kern="1200">
              <a:latin typeface="Trebuchet MS" panose="020B0603020202020204"/>
            </a:rPr>
            <a:t>. All learn, </a:t>
          </a:r>
          <a:r>
            <a:rPr lang="en-US" sz="2000" b="0" i="0" u="none" strike="noStrike" kern="1200" cap="none" baseline="0" noProof="0">
              <a:latin typeface="Trebuchet MS"/>
            </a:rPr>
            <a:t>all share.</a:t>
          </a:r>
          <a:r>
            <a:rPr lang="en-US" sz="2000" b="0" i="0" u="none" strike="noStrike" kern="1200" cap="none" baseline="0" noProof="0">
              <a:solidFill>
                <a:srgbClr val="010000"/>
              </a:solidFill>
              <a:latin typeface="Trebuchet MS"/>
            </a:rPr>
            <a:t> </a:t>
          </a:r>
          <a:endParaRPr lang="en-US" sz="2000" kern="1200"/>
        </a:p>
      </dsp:txBody>
      <dsp:txXfrm>
        <a:off x="1350519" y="499"/>
        <a:ext cx="8267613" cy="1169280"/>
      </dsp:txXfrm>
    </dsp:sp>
    <dsp:sp modelId="{1ECF066B-244E-4694-8205-064E25F7C427}">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8428BA-C00C-48E9-BC15-B18C55DA3D32}">
      <dsp:nvSpPr>
        <dsp:cNvPr id="0" name=""/>
        <dsp:cNvSpPr/>
      </dsp:nvSpPr>
      <dsp:spPr>
        <a:xfrm>
          <a:off x="353707" y="1725188"/>
          <a:ext cx="643104" cy="6431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ABD733-C1AB-43D1-AAE1-998C722CD2F7}">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100000"/>
            </a:lnSpc>
            <a:spcBef>
              <a:spcPct val="0"/>
            </a:spcBef>
            <a:spcAft>
              <a:spcPct val="35000"/>
            </a:spcAft>
            <a:buNone/>
          </a:pPr>
          <a:r>
            <a:rPr lang="en-US" sz="2000" kern="1200"/>
            <a:t>Participants</a:t>
          </a:r>
          <a:r>
            <a:rPr lang="en-US" sz="2000" kern="1200">
              <a:latin typeface="Trebuchet MS" panose="020B0603020202020204"/>
            </a:rPr>
            <a:t> will</a:t>
          </a:r>
          <a:r>
            <a:rPr lang="en-US" sz="2000" kern="1200"/>
            <a:t> be engaged in asking questions after the presentation and </a:t>
          </a:r>
          <a:r>
            <a:rPr lang="en-US" sz="2000" kern="1200">
              <a:latin typeface="Trebuchet MS" panose="020B0603020202020204"/>
            </a:rPr>
            <a:t>providing</a:t>
          </a:r>
          <a:r>
            <a:rPr lang="en-US" sz="2000" kern="1200"/>
            <a:t> feedback for the case</a:t>
          </a:r>
          <a:r>
            <a:rPr lang="en-US" sz="2000" kern="1200">
              <a:latin typeface="Trebuchet MS" panose="020B0603020202020204"/>
            </a:rPr>
            <a:t> study</a:t>
          </a:r>
          <a:r>
            <a:rPr lang="en-US" sz="2000" kern="1200"/>
            <a:t>.</a:t>
          </a:r>
        </a:p>
      </dsp:txBody>
      <dsp:txXfrm>
        <a:off x="1350519" y="1462100"/>
        <a:ext cx="8267613" cy="1169280"/>
      </dsp:txXfrm>
    </dsp:sp>
    <dsp:sp modelId="{73C80069-1E5F-4610-8042-4E13A26F2B77}">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DC490-A604-4D15-B6C2-D2DD8FC6E0BE}">
      <dsp:nvSpPr>
        <dsp:cNvPr id="0" name=""/>
        <dsp:cNvSpPr/>
      </dsp:nvSpPr>
      <dsp:spPr>
        <a:xfrm>
          <a:off x="353707" y="3186789"/>
          <a:ext cx="643104" cy="6431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5731D4-9AE9-40EE-A805-6C24CA140ADE}">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100000"/>
            </a:lnSpc>
            <a:spcBef>
              <a:spcPct val="0"/>
            </a:spcBef>
            <a:spcAft>
              <a:spcPct val="35000"/>
            </a:spcAft>
            <a:buNone/>
          </a:pPr>
          <a:r>
            <a:rPr lang="en-US" sz="2000" kern="1200"/>
            <a:t>Case </a:t>
          </a:r>
          <a:r>
            <a:rPr lang="en-US" sz="2000" kern="1200">
              <a:latin typeface="Trebuchet MS" panose="020B0603020202020204"/>
            </a:rPr>
            <a:t>studies</a:t>
          </a:r>
          <a:r>
            <a:rPr lang="en-US" sz="2000" kern="1200"/>
            <a:t> are the best way to solidify skills learned in </a:t>
          </a:r>
          <a:r>
            <a:rPr lang="en-US" sz="2000" kern="1200">
              <a:latin typeface="Trebuchet MS" panose="020B0603020202020204"/>
            </a:rPr>
            <a:t>presentations </a:t>
          </a:r>
          <a:r>
            <a:rPr lang="en-US" sz="2000" kern="1200"/>
            <a:t>and receive directly applicable </a:t>
          </a:r>
          <a:r>
            <a:rPr lang="en-US" sz="2000" kern="1200">
              <a:latin typeface="Trebuchet MS" panose="020B0603020202020204"/>
            </a:rPr>
            <a:t>strategies</a:t>
          </a:r>
          <a:r>
            <a:rPr lang="en-US" sz="2000" kern="1200"/>
            <a:t>.</a:t>
          </a:r>
          <a:r>
            <a:rPr lang="en-US" sz="2000" kern="1200">
              <a:latin typeface="Trebuchet MS" panose="020B0603020202020204"/>
            </a:rPr>
            <a:t> </a:t>
          </a:r>
          <a:r>
            <a:rPr lang="en-US" sz="2000" kern="1200"/>
            <a:t> If you haven’t sent a case </a:t>
          </a:r>
          <a:r>
            <a:rPr lang="en-US" sz="2000" kern="1200">
              <a:latin typeface="Trebuchet MS" panose="020B0603020202020204"/>
            </a:rPr>
            <a:t>study</a:t>
          </a:r>
          <a:r>
            <a:rPr lang="en-US" sz="2000" kern="1200"/>
            <a:t>, please consider doing so!</a:t>
          </a:r>
        </a:p>
      </dsp:txBody>
      <dsp:txXfrm>
        <a:off x="1350519" y="2923701"/>
        <a:ext cx="8267613" cy="1169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AC856-4143-4735-9886-998AF1315FE1}">
      <dsp:nvSpPr>
        <dsp:cNvPr id="0" name=""/>
        <dsp:cNvSpPr/>
      </dsp:nvSpPr>
      <dsp:spPr>
        <a:xfrm>
          <a:off x="1505181" y="1478"/>
          <a:ext cx="3146557" cy="188793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Professional development credits available by </a:t>
          </a:r>
          <a:r>
            <a:rPr lang="en-US" sz="2100" kern="1200">
              <a:latin typeface="Trebuchet MS" panose="020B0603020202020204"/>
            </a:rPr>
            <a:t>applying</a:t>
          </a:r>
          <a:r>
            <a:rPr lang="en-US" sz="2100" kern="1200"/>
            <a:t> to your </a:t>
          </a:r>
          <a:r>
            <a:rPr lang="en-US" sz="2100" kern="1200">
              <a:latin typeface="Trebuchet MS" panose="020B0603020202020204"/>
            </a:rPr>
            <a:t>own </a:t>
          </a:r>
          <a:r>
            <a:rPr lang="en-US" sz="2100" kern="1200"/>
            <a:t>professional boards</a:t>
          </a:r>
        </a:p>
      </dsp:txBody>
      <dsp:txXfrm>
        <a:off x="1505181" y="1478"/>
        <a:ext cx="3146557" cy="1887934"/>
      </dsp:txXfrm>
    </dsp:sp>
    <dsp:sp modelId="{E8162472-3792-4868-8C01-E9172A9E9D67}">
      <dsp:nvSpPr>
        <dsp:cNvPr id="0" name=""/>
        <dsp:cNvSpPr/>
      </dsp:nvSpPr>
      <dsp:spPr>
        <a:xfrm>
          <a:off x="4966394" y="1478"/>
          <a:ext cx="3146557" cy="188793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To receive</a:t>
          </a:r>
          <a:r>
            <a:rPr lang="en-US" sz="2100" kern="1200">
              <a:latin typeface="Trebuchet MS" panose="020B0603020202020204"/>
            </a:rPr>
            <a:t> credit for the series from SCOPE</a:t>
          </a:r>
          <a:r>
            <a:rPr lang="en-US" sz="2100" kern="1200"/>
            <a:t>: Fill out pre-series materials and evaluation sent to you after each session</a:t>
          </a:r>
        </a:p>
      </dsp:txBody>
      <dsp:txXfrm>
        <a:off x="4966394" y="1478"/>
        <a:ext cx="3146557" cy="1887934"/>
      </dsp:txXfrm>
    </dsp:sp>
    <dsp:sp modelId="{FDAE8CC1-1D2F-48D4-A858-43603D2E9C3C}">
      <dsp:nvSpPr>
        <dsp:cNvPr id="0" name=""/>
        <dsp:cNvSpPr/>
      </dsp:nvSpPr>
      <dsp:spPr>
        <a:xfrm>
          <a:off x="1505181" y="2204068"/>
          <a:ext cx="3146557" cy="1887934"/>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Credit available through ECE-TRIS</a:t>
          </a:r>
        </a:p>
      </dsp:txBody>
      <dsp:txXfrm>
        <a:off x="1505181" y="2204068"/>
        <a:ext cx="3146557" cy="1887934"/>
      </dsp:txXfrm>
    </dsp:sp>
    <dsp:sp modelId="{9AABEEA8-C194-4490-B750-39C8990BB5CC}">
      <dsp:nvSpPr>
        <dsp:cNvPr id="0" name=""/>
        <dsp:cNvSpPr/>
      </dsp:nvSpPr>
      <dsp:spPr>
        <a:xfrm>
          <a:off x="4966394" y="2204068"/>
          <a:ext cx="3146557" cy="188793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Certificates of Completion available at end of series; Incentives provided!</a:t>
          </a:r>
        </a:p>
      </dsp:txBody>
      <dsp:txXfrm>
        <a:off x="4966394" y="2204068"/>
        <a:ext cx="3146557" cy="18879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42057-2DB2-4B58-B8C3-B54FCB5F55B4}"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F22CA-6320-4B75-AE8D-9DF2842AD365}" type="slidenum">
              <a:rPr lang="en-US" smtClean="0"/>
              <a:t>‹#›</a:t>
            </a:fld>
            <a:endParaRPr lang="en-US"/>
          </a:p>
        </p:txBody>
      </p:sp>
    </p:spTree>
    <p:extLst>
      <p:ext uri="{BB962C8B-B14F-4D97-AF65-F5344CB8AC3E}">
        <p14:creationId xmlns:p14="http://schemas.microsoft.com/office/powerpoint/2010/main" val="372553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rugabuse.gov/drugs-abuse/opioids/opioid-summaries-by-stat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a:t>
            </a:r>
          </a:p>
        </p:txBody>
      </p:sp>
      <p:sp>
        <p:nvSpPr>
          <p:cNvPr id="4" name="Slide Number Placeholder 3"/>
          <p:cNvSpPr>
            <a:spLocks noGrp="1"/>
          </p:cNvSpPr>
          <p:nvPr>
            <p:ph type="sldNum" sz="quarter" idx="5"/>
          </p:nvPr>
        </p:nvSpPr>
        <p:spPr/>
        <p:txBody>
          <a:bodyPr/>
          <a:lstStyle/>
          <a:p>
            <a:fld id="{493F22CA-6320-4B75-AE8D-9DF2842AD365}" type="slidenum">
              <a:rPr lang="en-US" smtClean="0"/>
              <a:t>1</a:t>
            </a:fld>
            <a:endParaRPr lang="en-US"/>
          </a:p>
        </p:txBody>
      </p:sp>
    </p:spTree>
    <p:extLst>
      <p:ext uri="{BB962C8B-B14F-4D97-AF65-F5344CB8AC3E}">
        <p14:creationId xmlns:p14="http://schemas.microsoft.com/office/powerpoint/2010/main" val="2531129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Brandon</a:t>
            </a:r>
          </a:p>
        </p:txBody>
      </p:sp>
      <p:sp>
        <p:nvSpPr>
          <p:cNvPr id="4" name="Slide Number Placeholder 3"/>
          <p:cNvSpPr>
            <a:spLocks noGrp="1"/>
          </p:cNvSpPr>
          <p:nvPr>
            <p:ph type="sldNum" sz="quarter" idx="5"/>
          </p:nvPr>
        </p:nvSpPr>
        <p:spPr/>
        <p:txBody>
          <a:bodyPr/>
          <a:lstStyle/>
          <a:p>
            <a:fld id="{493F22CA-6320-4B75-AE8D-9DF2842AD365}" type="slidenum">
              <a:rPr lang="en-US" smtClean="0"/>
              <a:t>11</a:t>
            </a:fld>
            <a:endParaRPr lang="en-US"/>
          </a:p>
        </p:txBody>
      </p:sp>
    </p:spTree>
    <p:extLst>
      <p:ext uri="{BB962C8B-B14F-4D97-AF65-F5344CB8AC3E}">
        <p14:creationId xmlns:p14="http://schemas.microsoft.com/office/powerpoint/2010/main" val="250977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Brandon</a:t>
            </a:r>
          </a:p>
        </p:txBody>
      </p:sp>
      <p:sp>
        <p:nvSpPr>
          <p:cNvPr id="4" name="Slide Number Placeholder 3"/>
          <p:cNvSpPr>
            <a:spLocks noGrp="1"/>
          </p:cNvSpPr>
          <p:nvPr>
            <p:ph type="sldNum" sz="quarter" idx="5"/>
          </p:nvPr>
        </p:nvSpPr>
        <p:spPr/>
        <p:txBody>
          <a:bodyPr/>
          <a:lstStyle/>
          <a:p>
            <a:fld id="{493F22CA-6320-4B75-AE8D-9DF2842AD365}" type="slidenum">
              <a:rPr lang="en-US" smtClean="0"/>
              <a:t>12</a:t>
            </a:fld>
            <a:endParaRPr lang="en-US"/>
          </a:p>
        </p:txBody>
      </p:sp>
    </p:spTree>
    <p:extLst>
      <p:ext uri="{BB962C8B-B14F-4D97-AF65-F5344CB8AC3E}">
        <p14:creationId xmlns:p14="http://schemas.microsoft.com/office/powerpoint/2010/main" val="256702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Brandon</a:t>
            </a:r>
          </a:p>
        </p:txBody>
      </p:sp>
      <p:sp>
        <p:nvSpPr>
          <p:cNvPr id="4" name="Slide Number Placeholder 3"/>
          <p:cNvSpPr>
            <a:spLocks noGrp="1"/>
          </p:cNvSpPr>
          <p:nvPr>
            <p:ph type="sldNum" sz="quarter" idx="5"/>
          </p:nvPr>
        </p:nvSpPr>
        <p:spPr/>
        <p:txBody>
          <a:bodyPr/>
          <a:lstStyle/>
          <a:p>
            <a:fld id="{493F22CA-6320-4B75-AE8D-9DF2842AD365}" type="slidenum">
              <a:rPr lang="en-US" smtClean="0"/>
              <a:t>13</a:t>
            </a:fld>
            <a:endParaRPr lang="en-US"/>
          </a:p>
        </p:txBody>
      </p:sp>
    </p:spTree>
    <p:extLst>
      <p:ext uri="{BB962C8B-B14F-4D97-AF65-F5344CB8AC3E}">
        <p14:creationId xmlns:p14="http://schemas.microsoft.com/office/powerpoint/2010/main" val="1063976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Caroline resume</a:t>
            </a:r>
          </a:p>
        </p:txBody>
      </p:sp>
      <p:sp>
        <p:nvSpPr>
          <p:cNvPr id="4" name="Slide Number Placeholder 3"/>
          <p:cNvSpPr>
            <a:spLocks noGrp="1"/>
          </p:cNvSpPr>
          <p:nvPr>
            <p:ph type="sldNum" sz="quarter" idx="5"/>
          </p:nvPr>
        </p:nvSpPr>
        <p:spPr/>
        <p:txBody>
          <a:bodyPr/>
          <a:lstStyle/>
          <a:p>
            <a:fld id="{493F22CA-6320-4B75-AE8D-9DF2842AD365}" type="slidenum">
              <a:rPr lang="en-US" smtClean="0"/>
              <a:t>14</a:t>
            </a:fld>
            <a:endParaRPr lang="en-US"/>
          </a:p>
        </p:txBody>
      </p:sp>
    </p:spTree>
    <p:extLst>
      <p:ext uri="{BB962C8B-B14F-4D97-AF65-F5344CB8AC3E}">
        <p14:creationId xmlns:p14="http://schemas.microsoft.com/office/powerpoint/2010/main" val="1115379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Caroline</a:t>
            </a:r>
          </a:p>
        </p:txBody>
      </p:sp>
      <p:sp>
        <p:nvSpPr>
          <p:cNvPr id="4" name="Slide Number Placeholder 3"/>
          <p:cNvSpPr>
            <a:spLocks noGrp="1"/>
          </p:cNvSpPr>
          <p:nvPr>
            <p:ph type="sldNum" sz="quarter" idx="5"/>
          </p:nvPr>
        </p:nvSpPr>
        <p:spPr/>
        <p:txBody>
          <a:bodyPr/>
          <a:lstStyle/>
          <a:p>
            <a:fld id="{493F22CA-6320-4B75-AE8D-9DF2842AD365}" type="slidenum">
              <a:rPr lang="en-US" smtClean="0"/>
              <a:t>15</a:t>
            </a:fld>
            <a:endParaRPr lang="en-US"/>
          </a:p>
        </p:txBody>
      </p:sp>
    </p:spTree>
    <p:extLst>
      <p:ext uri="{BB962C8B-B14F-4D97-AF65-F5344CB8AC3E}">
        <p14:creationId xmlns:p14="http://schemas.microsoft.com/office/powerpoint/2010/main" val="318238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Caroline</a:t>
            </a:r>
          </a:p>
        </p:txBody>
      </p:sp>
      <p:sp>
        <p:nvSpPr>
          <p:cNvPr id="4" name="Slide Number Placeholder 3"/>
          <p:cNvSpPr>
            <a:spLocks noGrp="1"/>
          </p:cNvSpPr>
          <p:nvPr>
            <p:ph type="sldNum" sz="quarter" idx="5"/>
          </p:nvPr>
        </p:nvSpPr>
        <p:spPr/>
        <p:txBody>
          <a:bodyPr/>
          <a:lstStyle/>
          <a:p>
            <a:fld id="{493F22CA-6320-4B75-AE8D-9DF2842AD365}" type="slidenum">
              <a:rPr lang="en-US" smtClean="0"/>
              <a:t>16</a:t>
            </a:fld>
            <a:endParaRPr lang="en-US"/>
          </a:p>
        </p:txBody>
      </p:sp>
    </p:spTree>
    <p:extLst>
      <p:ext uri="{BB962C8B-B14F-4D97-AF65-F5344CB8AC3E}">
        <p14:creationId xmlns:p14="http://schemas.microsoft.com/office/powerpoint/2010/main" val="75679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93F22CA-6320-4B75-AE8D-9DF2842AD365}" type="slidenum">
              <a:rPr lang="en-US" smtClean="0"/>
              <a:t>20</a:t>
            </a:fld>
            <a:endParaRPr lang="en-US"/>
          </a:p>
        </p:txBody>
      </p:sp>
    </p:spTree>
    <p:extLst>
      <p:ext uri="{BB962C8B-B14F-4D97-AF65-F5344CB8AC3E}">
        <p14:creationId xmlns:p14="http://schemas.microsoft.com/office/powerpoint/2010/main" val="2700212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Caroline</a:t>
            </a:r>
          </a:p>
        </p:txBody>
      </p:sp>
      <p:sp>
        <p:nvSpPr>
          <p:cNvPr id="4" name="Slide Number Placeholder 3"/>
          <p:cNvSpPr>
            <a:spLocks noGrp="1"/>
          </p:cNvSpPr>
          <p:nvPr>
            <p:ph type="sldNum" sz="quarter" idx="5"/>
          </p:nvPr>
        </p:nvSpPr>
        <p:spPr/>
        <p:txBody>
          <a:bodyPr/>
          <a:lstStyle/>
          <a:p>
            <a:fld id="{493F22CA-6320-4B75-AE8D-9DF2842AD365}" type="slidenum">
              <a:rPr lang="en-US" smtClean="0"/>
              <a:t>21</a:t>
            </a:fld>
            <a:endParaRPr lang="en-US"/>
          </a:p>
        </p:txBody>
      </p:sp>
    </p:spTree>
    <p:extLst>
      <p:ext uri="{BB962C8B-B14F-4D97-AF65-F5344CB8AC3E}">
        <p14:creationId xmlns:p14="http://schemas.microsoft.com/office/powerpoint/2010/main" val="2350452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Christine start here</a:t>
            </a:r>
          </a:p>
        </p:txBody>
      </p:sp>
      <p:sp>
        <p:nvSpPr>
          <p:cNvPr id="4" name="Slide Number Placeholder 3"/>
          <p:cNvSpPr>
            <a:spLocks noGrp="1"/>
          </p:cNvSpPr>
          <p:nvPr>
            <p:ph type="sldNum" sz="quarter" idx="5"/>
          </p:nvPr>
        </p:nvSpPr>
        <p:spPr/>
        <p:txBody>
          <a:bodyPr/>
          <a:lstStyle/>
          <a:p>
            <a:fld id="{493F22CA-6320-4B75-AE8D-9DF2842AD365}" type="slidenum">
              <a:rPr lang="en-US" smtClean="0"/>
              <a:t>22</a:t>
            </a:fld>
            <a:endParaRPr lang="en-US"/>
          </a:p>
        </p:txBody>
      </p:sp>
    </p:spTree>
    <p:extLst>
      <p:ext uri="{BB962C8B-B14F-4D97-AF65-F5344CB8AC3E}">
        <p14:creationId xmlns:p14="http://schemas.microsoft.com/office/powerpoint/2010/main" val="1295632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Christine</a:t>
            </a:r>
          </a:p>
        </p:txBody>
      </p:sp>
      <p:sp>
        <p:nvSpPr>
          <p:cNvPr id="4" name="Slide Number Placeholder 3"/>
          <p:cNvSpPr>
            <a:spLocks noGrp="1"/>
          </p:cNvSpPr>
          <p:nvPr>
            <p:ph type="sldNum" sz="quarter" idx="5"/>
          </p:nvPr>
        </p:nvSpPr>
        <p:spPr/>
        <p:txBody>
          <a:bodyPr/>
          <a:lstStyle/>
          <a:p>
            <a:fld id="{493F22CA-6320-4B75-AE8D-9DF2842AD365}" type="slidenum">
              <a:rPr lang="en-US" smtClean="0"/>
              <a:t>23</a:t>
            </a:fld>
            <a:endParaRPr lang="en-US"/>
          </a:p>
        </p:txBody>
      </p:sp>
    </p:spTree>
    <p:extLst>
      <p:ext uri="{BB962C8B-B14F-4D97-AF65-F5344CB8AC3E}">
        <p14:creationId xmlns:p14="http://schemas.microsoft.com/office/powerpoint/2010/main" val="22864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a:t>
            </a:r>
          </a:p>
        </p:txBody>
      </p:sp>
      <p:sp>
        <p:nvSpPr>
          <p:cNvPr id="4" name="Slide Number Placeholder 3"/>
          <p:cNvSpPr>
            <a:spLocks noGrp="1"/>
          </p:cNvSpPr>
          <p:nvPr>
            <p:ph type="sldNum" sz="quarter" idx="5"/>
          </p:nvPr>
        </p:nvSpPr>
        <p:spPr/>
        <p:txBody>
          <a:bodyPr/>
          <a:lstStyle/>
          <a:p>
            <a:fld id="{493F22CA-6320-4B75-AE8D-9DF2842AD365}" type="slidenum">
              <a:rPr lang="en-US" smtClean="0"/>
              <a:t>2</a:t>
            </a:fld>
            <a:endParaRPr lang="en-US"/>
          </a:p>
        </p:txBody>
      </p:sp>
    </p:spTree>
    <p:extLst>
      <p:ext uri="{BB962C8B-B14F-4D97-AF65-F5344CB8AC3E}">
        <p14:creationId xmlns:p14="http://schemas.microsoft.com/office/powerpoint/2010/main" val="3363111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Christine</a:t>
            </a:r>
          </a:p>
        </p:txBody>
      </p:sp>
      <p:sp>
        <p:nvSpPr>
          <p:cNvPr id="4" name="Slide Number Placeholder 3"/>
          <p:cNvSpPr>
            <a:spLocks noGrp="1"/>
          </p:cNvSpPr>
          <p:nvPr>
            <p:ph type="sldNum" sz="quarter" idx="5"/>
          </p:nvPr>
        </p:nvSpPr>
        <p:spPr/>
        <p:txBody>
          <a:bodyPr/>
          <a:lstStyle/>
          <a:p>
            <a:fld id="{493F22CA-6320-4B75-AE8D-9DF2842AD365}" type="slidenum">
              <a:rPr lang="en-US" smtClean="0"/>
              <a:t>24</a:t>
            </a:fld>
            <a:endParaRPr lang="en-US"/>
          </a:p>
        </p:txBody>
      </p:sp>
    </p:spTree>
    <p:extLst>
      <p:ext uri="{BB962C8B-B14F-4D97-AF65-F5344CB8AC3E}">
        <p14:creationId xmlns:p14="http://schemas.microsoft.com/office/powerpoint/2010/main" val="756768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Christine</a:t>
            </a:r>
          </a:p>
        </p:txBody>
      </p:sp>
      <p:sp>
        <p:nvSpPr>
          <p:cNvPr id="4" name="Slide Number Placeholder 3"/>
          <p:cNvSpPr>
            <a:spLocks noGrp="1"/>
          </p:cNvSpPr>
          <p:nvPr>
            <p:ph type="sldNum" sz="quarter" idx="5"/>
          </p:nvPr>
        </p:nvSpPr>
        <p:spPr/>
        <p:txBody>
          <a:bodyPr/>
          <a:lstStyle/>
          <a:p>
            <a:fld id="{493F22CA-6320-4B75-AE8D-9DF2842AD365}" type="slidenum">
              <a:rPr lang="en-US" smtClean="0"/>
              <a:t>26</a:t>
            </a:fld>
            <a:endParaRPr lang="en-US"/>
          </a:p>
        </p:txBody>
      </p:sp>
    </p:spTree>
    <p:extLst>
      <p:ext uri="{BB962C8B-B14F-4D97-AF65-F5344CB8AC3E}">
        <p14:creationId xmlns:p14="http://schemas.microsoft.com/office/powerpoint/2010/main" val="244329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introduces Dr. Leslie</a:t>
            </a:r>
          </a:p>
        </p:txBody>
      </p:sp>
      <p:sp>
        <p:nvSpPr>
          <p:cNvPr id="4" name="Slide Number Placeholder 3"/>
          <p:cNvSpPr>
            <a:spLocks noGrp="1"/>
          </p:cNvSpPr>
          <p:nvPr>
            <p:ph type="sldNum" sz="quarter" idx="5"/>
          </p:nvPr>
        </p:nvSpPr>
        <p:spPr/>
        <p:txBody>
          <a:bodyPr/>
          <a:lstStyle/>
          <a:p>
            <a:fld id="{493F22CA-6320-4B75-AE8D-9DF2842AD365}" type="slidenum">
              <a:rPr lang="en-US" smtClean="0"/>
              <a:t>27</a:t>
            </a:fld>
            <a:endParaRPr lang="en-US"/>
          </a:p>
        </p:txBody>
      </p:sp>
    </p:spTree>
    <p:extLst>
      <p:ext uri="{BB962C8B-B14F-4D97-AF65-F5344CB8AC3E}">
        <p14:creationId xmlns:p14="http://schemas.microsoft.com/office/powerpoint/2010/main" val="3245305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Leslie starts</a:t>
            </a:r>
          </a:p>
        </p:txBody>
      </p:sp>
      <p:sp>
        <p:nvSpPr>
          <p:cNvPr id="4" name="Slide Number Placeholder 3"/>
          <p:cNvSpPr>
            <a:spLocks noGrp="1"/>
          </p:cNvSpPr>
          <p:nvPr>
            <p:ph type="sldNum" sz="quarter" idx="5"/>
          </p:nvPr>
        </p:nvSpPr>
        <p:spPr/>
        <p:txBody>
          <a:bodyPr/>
          <a:lstStyle/>
          <a:p>
            <a:fld id="{493F22CA-6320-4B75-AE8D-9DF2842AD365}" type="slidenum">
              <a:rPr lang="en-US" smtClean="0"/>
              <a:t>28</a:t>
            </a:fld>
            <a:endParaRPr lang="en-US"/>
          </a:p>
        </p:txBody>
      </p:sp>
    </p:spTree>
    <p:extLst>
      <p:ext uri="{BB962C8B-B14F-4D97-AF65-F5344CB8AC3E}">
        <p14:creationId xmlns:p14="http://schemas.microsoft.com/office/powerpoint/2010/main" val="578998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National Institute on Drug Abuse. (2020, May 27). Opioid Overdose Crisis. Retrieved from </a:t>
            </a:r>
            <a:r>
              <a:rPr lang="en-US" kern="1200">
                <a:effectLst/>
              </a:rPr>
              <a:t>https://www.drugabuse.gov/drugs-abuse/opioids/opioid-overdose-crisis</a:t>
            </a:r>
            <a:r>
              <a:rPr lang="en-US"/>
              <a:t> </a:t>
            </a:r>
          </a:p>
          <a:p>
            <a:r>
              <a:rPr lang="en-US"/>
              <a:t>2. Bonnie, R. J., Ford, M. A., &amp; Phillips, J. K. (2017). </a:t>
            </a:r>
            <a:r>
              <a:rPr lang="en-US" i="1"/>
              <a:t>Pain management and the opioid epidemic: balancing societal and individual benefits and risks of prescription opioid use: Committee on Pain Management and Regulatory Strategies to Address Prescription Opioid Abuse</a:t>
            </a:r>
            <a:r>
              <a:rPr lang="en-US"/>
              <a:t>. Washington, D.C.: The National Academies Press. </a:t>
            </a:r>
          </a:p>
          <a:p>
            <a:r>
              <a:rPr lang="en-US"/>
              <a:t>3. National Institute on Drug Abuse. (2018). Opioid overdose crisis.  National Institute on Drug Abuse: Advancing Addiction Science. https://www.drugabuse.gov/drugs-abuse/opioids/opioid-overdose-crisis.</a:t>
            </a:r>
          </a:p>
          <a:p>
            <a:r>
              <a:rPr lang="en-US"/>
              <a:t>4. Department of Health and Human Services. (2020). What is the U.S. opioid epidemic? Accessed May 2020 from https://www.hhs.gov/opioids/about-the-epidemic/index.html</a:t>
            </a:r>
          </a:p>
        </p:txBody>
      </p:sp>
      <p:sp>
        <p:nvSpPr>
          <p:cNvPr id="4" name="Slide Number Placeholder 3"/>
          <p:cNvSpPr>
            <a:spLocks noGrp="1"/>
          </p:cNvSpPr>
          <p:nvPr>
            <p:ph type="sldNum" sz="quarter" idx="5"/>
          </p:nvPr>
        </p:nvSpPr>
        <p:spPr/>
        <p:txBody>
          <a:bodyPr/>
          <a:lstStyle/>
          <a:p>
            <a:fld id="{C8A1B0CE-92C9-423B-B238-E586E0E2E638}" type="slidenum">
              <a:rPr lang="en-US" smtClean="0"/>
              <a:t>30</a:t>
            </a:fld>
            <a:endParaRPr lang="en-US"/>
          </a:p>
        </p:txBody>
      </p:sp>
    </p:spTree>
    <p:extLst>
      <p:ext uri="{BB962C8B-B14F-4D97-AF65-F5344CB8AC3E}">
        <p14:creationId xmlns:p14="http://schemas.microsoft.com/office/powerpoint/2010/main" val="1993996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Institute on Drug Abuse. (2020, April 3). Opioid Summaries by State. Retrieved from </a:t>
            </a:r>
            <a:r>
              <a:rPr lang="en-US" dirty="0">
                <a:hlinkClick r:id="rId3"/>
              </a:rPr>
              <a:t>https://www.drugabuse.gov/drugs-abuse/opioids/opioid-summaries-by-state</a:t>
            </a:r>
            <a:endParaRPr lang="en-US" dirty="0"/>
          </a:p>
          <a:p>
            <a:endParaRPr lang="en-US" dirty="0"/>
          </a:p>
        </p:txBody>
      </p:sp>
      <p:sp>
        <p:nvSpPr>
          <p:cNvPr id="4" name="Slide Number Placeholder 3"/>
          <p:cNvSpPr>
            <a:spLocks noGrp="1"/>
          </p:cNvSpPr>
          <p:nvPr>
            <p:ph type="sldNum" sz="quarter" idx="5"/>
          </p:nvPr>
        </p:nvSpPr>
        <p:spPr/>
        <p:txBody>
          <a:bodyPr/>
          <a:lstStyle/>
          <a:p>
            <a:fld id="{C8A1B0CE-92C9-423B-B238-E586E0E2E638}" type="slidenum">
              <a:rPr lang="en-US" smtClean="0"/>
              <a:t>31</a:t>
            </a:fld>
            <a:endParaRPr lang="en-US"/>
          </a:p>
        </p:txBody>
      </p:sp>
    </p:spTree>
    <p:extLst>
      <p:ext uri="{BB962C8B-B14F-4D97-AF65-F5344CB8AC3E}">
        <p14:creationId xmlns:p14="http://schemas.microsoft.com/office/powerpoint/2010/main" val="2909392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Leslie, M., Sheppard-Jones, K., &amp; Bishop, M. (in press). Implications of the opioid crisis for the American disability community. </a:t>
            </a:r>
            <a:r>
              <a:rPr lang="en-US" i="1" dirty="0"/>
              <a:t>Rehabilitation Research, Policy, and Education.</a:t>
            </a:r>
          </a:p>
        </p:txBody>
      </p:sp>
      <p:sp>
        <p:nvSpPr>
          <p:cNvPr id="4" name="Slide Number Placeholder 3"/>
          <p:cNvSpPr>
            <a:spLocks noGrp="1"/>
          </p:cNvSpPr>
          <p:nvPr>
            <p:ph type="sldNum" sz="quarter" idx="5"/>
          </p:nvPr>
        </p:nvSpPr>
        <p:spPr/>
        <p:txBody>
          <a:bodyPr/>
          <a:lstStyle/>
          <a:p>
            <a:fld id="{C8A1B0CE-92C9-423B-B238-E586E0E2E638}" type="slidenum">
              <a:rPr lang="en-US" smtClean="0"/>
              <a:t>32</a:t>
            </a:fld>
            <a:endParaRPr lang="en-US"/>
          </a:p>
        </p:txBody>
      </p:sp>
    </p:spTree>
    <p:extLst>
      <p:ext uri="{BB962C8B-B14F-4D97-AF65-F5344CB8AC3E}">
        <p14:creationId xmlns:p14="http://schemas.microsoft.com/office/powerpoint/2010/main" val="2201171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Leslie, M., Sheppard-Jones, K., &amp; Bishop, M. (in press). Implications of the opioid crisis for the American disability community. </a:t>
            </a:r>
            <a:r>
              <a:rPr lang="en-US" i="1" dirty="0"/>
              <a:t>Rehabilitation Research, Policy, and Education.</a:t>
            </a:r>
          </a:p>
          <a:p>
            <a:endParaRPr lang="en-US" dirty="0"/>
          </a:p>
        </p:txBody>
      </p:sp>
      <p:sp>
        <p:nvSpPr>
          <p:cNvPr id="4" name="Slide Number Placeholder 3"/>
          <p:cNvSpPr>
            <a:spLocks noGrp="1"/>
          </p:cNvSpPr>
          <p:nvPr>
            <p:ph type="sldNum" sz="quarter" idx="5"/>
          </p:nvPr>
        </p:nvSpPr>
        <p:spPr/>
        <p:txBody>
          <a:bodyPr/>
          <a:lstStyle/>
          <a:p>
            <a:fld id="{C8A1B0CE-92C9-423B-B238-E586E0E2E638}" type="slidenum">
              <a:rPr lang="en-US" smtClean="0"/>
              <a:t>33</a:t>
            </a:fld>
            <a:endParaRPr lang="en-US"/>
          </a:p>
        </p:txBody>
      </p:sp>
    </p:spTree>
    <p:extLst>
      <p:ext uri="{BB962C8B-B14F-4D97-AF65-F5344CB8AC3E}">
        <p14:creationId xmlns:p14="http://schemas.microsoft.com/office/powerpoint/2010/main" val="252804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Leslie, M., Sheppard-Jones, K., &amp; Bishop, M. (in press). Implications of the opioid crisis for the American disability community. </a:t>
            </a:r>
            <a:r>
              <a:rPr lang="en-US" i="1" dirty="0"/>
              <a:t>Rehabilitation Research, Policy, and Education.</a:t>
            </a:r>
          </a:p>
          <a:p>
            <a:r>
              <a:rPr lang="en-US" dirty="0"/>
              <a:t>6. Dasgupta, N., </a:t>
            </a:r>
            <a:r>
              <a:rPr lang="en-US" dirty="0" err="1"/>
              <a:t>Beletsky</a:t>
            </a:r>
            <a:r>
              <a:rPr lang="en-US" dirty="0"/>
              <a:t>, L., &amp; </a:t>
            </a:r>
            <a:r>
              <a:rPr lang="en-US" dirty="0" err="1"/>
              <a:t>Ciccarone</a:t>
            </a:r>
            <a:r>
              <a:rPr lang="en-US" dirty="0"/>
              <a:t>, D. (2018). Opioid crisis: No easy fix to its social and economic determinants. American Journal of Public Health, 108(2), 182–186. https://doi.org/10.2105/AJPH.2017.304187</a:t>
            </a:r>
          </a:p>
        </p:txBody>
      </p:sp>
      <p:sp>
        <p:nvSpPr>
          <p:cNvPr id="4" name="Slide Number Placeholder 3"/>
          <p:cNvSpPr>
            <a:spLocks noGrp="1"/>
          </p:cNvSpPr>
          <p:nvPr>
            <p:ph type="sldNum" sz="quarter" idx="5"/>
          </p:nvPr>
        </p:nvSpPr>
        <p:spPr/>
        <p:txBody>
          <a:bodyPr/>
          <a:lstStyle/>
          <a:p>
            <a:fld id="{C8A1B0CE-92C9-423B-B238-E586E0E2E638}" type="slidenum">
              <a:rPr lang="en-US" smtClean="0"/>
              <a:t>34</a:t>
            </a:fld>
            <a:endParaRPr lang="en-US"/>
          </a:p>
        </p:txBody>
      </p:sp>
    </p:spTree>
    <p:extLst>
      <p:ext uri="{BB962C8B-B14F-4D97-AF65-F5344CB8AC3E}">
        <p14:creationId xmlns:p14="http://schemas.microsoft.com/office/powerpoint/2010/main" val="603196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National Institute on Drug Abuse. (2020, May 27). Opioid Overdose Crisis. Retrieved from </a:t>
            </a:r>
            <a:r>
              <a:rPr lang="en-US" kern="1200" dirty="0">
                <a:effectLst/>
              </a:rPr>
              <a:t>https://www.drugabuse.gov/drugs-abuse/opioids/opioid-overdose-crisis</a:t>
            </a:r>
            <a:r>
              <a:rPr lang="en-US" dirty="0"/>
              <a:t> </a:t>
            </a:r>
          </a:p>
          <a:p>
            <a:r>
              <a:rPr lang="en-US" dirty="0"/>
              <a:t>7. National Institute on Drug Abuse. (2020). Kentucky: Opioid-involved deaths and related harms. https://www.drugabuse.gov/drug-topics/opioids/opioid-summaries-by-state/kentucky-opioid-involved-deaths-related-harms#:~:text=In%20Kentucky%2C%20there%20were%20989,(a%20rate%20of%207.2)</a:t>
            </a:r>
          </a:p>
        </p:txBody>
      </p:sp>
      <p:sp>
        <p:nvSpPr>
          <p:cNvPr id="4" name="Slide Number Placeholder 3"/>
          <p:cNvSpPr>
            <a:spLocks noGrp="1"/>
          </p:cNvSpPr>
          <p:nvPr>
            <p:ph type="sldNum" sz="quarter" idx="5"/>
          </p:nvPr>
        </p:nvSpPr>
        <p:spPr/>
        <p:txBody>
          <a:bodyPr/>
          <a:lstStyle/>
          <a:p>
            <a:fld id="{C8A1B0CE-92C9-423B-B238-E586E0E2E638}" type="slidenum">
              <a:rPr lang="en-US" smtClean="0"/>
              <a:t>35</a:t>
            </a:fld>
            <a:endParaRPr lang="en-US"/>
          </a:p>
        </p:txBody>
      </p:sp>
    </p:spTree>
    <p:extLst>
      <p:ext uri="{BB962C8B-B14F-4D97-AF65-F5344CB8AC3E}">
        <p14:creationId xmlns:p14="http://schemas.microsoft.com/office/powerpoint/2010/main" val="135846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a:t>
            </a:r>
          </a:p>
        </p:txBody>
      </p:sp>
      <p:sp>
        <p:nvSpPr>
          <p:cNvPr id="4" name="Slide Number Placeholder 3"/>
          <p:cNvSpPr>
            <a:spLocks noGrp="1"/>
          </p:cNvSpPr>
          <p:nvPr>
            <p:ph type="sldNum" sz="quarter" idx="5"/>
          </p:nvPr>
        </p:nvSpPr>
        <p:spPr/>
        <p:txBody>
          <a:bodyPr/>
          <a:lstStyle/>
          <a:p>
            <a:fld id="{493F22CA-6320-4B75-AE8D-9DF2842AD365}" type="slidenum">
              <a:rPr lang="en-US" smtClean="0"/>
              <a:t>3</a:t>
            </a:fld>
            <a:endParaRPr lang="en-US"/>
          </a:p>
        </p:txBody>
      </p:sp>
    </p:spTree>
    <p:extLst>
      <p:ext uri="{BB962C8B-B14F-4D97-AF65-F5344CB8AC3E}">
        <p14:creationId xmlns:p14="http://schemas.microsoft.com/office/powerpoint/2010/main" val="650834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Leslie, M., Sheppard-Jones, K., &amp; Bishop, M. (in press). Implications of the opioid crisis for the American disability community. </a:t>
            </a:r>
            <a:r>
              <a:rPr lang="en-US" i="1" dirty="0"/>
              <a:t>Rehabilitation Research, Policy, and Education.</a:t>
            </a:r>
          </a:p>
        </p:txBody>
      </p:sp>
      <p:sp>
        <p:nvSpPr>
          <p:cNvPr id="4" name="Slide Number Placeholder 3"/>
          <p:cNvSpPr>
            <a:spLocks noGrp="1"/>
          </p:cNvSpPr>
          <p:nvPr>
            <p:ph type="sldNum" sz="quarter" idx="5"/>
          </p:nvPr>
        </p:nvSpPr>
        <p:spPr/>
        <p:txBody>
          <a:bodyPr/>
          <a:lstStyle/>
          <a:p>
            <a:fld id="{C8A1B0CE-92C9-423B-B238-E586E0E2E638}" type="slidenum">
              <a:rPr lang="en-US" smtClean="0"/>
              <a:t>37</a:t>
            </a:fld>
            <a:endParaRPr lang="en-US"/>
          </a:p>
        </p:txBody>
      </p:sp>
    </p:spTree>
    <p:extLst>
      <p:ext uri="{BB962C8B-B14F-4D97-AF65-F5344CB8AC3E}">
        <p14:creationId xmlns:p14="http://schemas.microsoft.com/office/powerpoint/2010/main" val="3597427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Matthew, D. B. (2018, January 23). Un-burying the lead: Public health tools are the key to beating the opioid epidemic. Retrieved from https://www.brookings.edu/research/un-burying-the-lead-public-health-tools-are-the-key-to-beating-the-opioid-epidemic/ </a:t>
            </a:r>
          </a:p>
          <a:p>
            <a:endParaRPr lang="en-US" dirty="0"/>
          </a:p>
        </p:txBody>
      </p:sp>
      <p:sp>
        <p:nvSpPr>
          <p:cNvPr id="4" name="Slide Number Placeholder 3"/>
          <p:cNvSpPr>
            <a:spLocks noGrp="1"/>
          </p:cNvSpPr>
          <p:nvPr>
            <p:ph type="sldNum" sz="quarter" idx="5"/>
          </p:nvPr>
        </p:nvSpPr>
        <p:spPr/>
        <p:txBody>
          <a:bodyPr/>
          <a:lstStyle/>
          <a:p>
            <a:fld id="{C8A1B0CE-92C9-423B-B238-E586E0E2E638}" type="slidenum">
              <a:rPr lang="en-US" smtClean="0"/>
              <a:t>38</a:t>
            </a:fld>
            <a:endParaRPr lang="en-US"/>
          </a:p>
        </p:txBody>
      </p:sp>
    </p:spTree>
    <p:extLst>
      <p:ext uri="{BB962C8B-B14F-4D97-AF65-F5344CB8AC3E}">
        <p14:creationId xmlns:p14="http://schemas.microsoft.com/office/powerpoint/2010/main" val="1259995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Matthew, D. B. (2018, January 23). Un-burying the lead: Public health tools are the key to beating the opioid epidemic. Retrieved from https://www.brookings.edu/research/un-burying-the-lead-public-health-tools-are-the-key-to-beating-the-opioid-epidemic/ </a:t>
            </a:r>
          </a:p>
          <a:p>
            <a:r>
              <a:rPr lang="en-US" dirty="0"/>
              <a:t>11. </a:t>
            </a:r>
            <a:r>
              <a:rPr lang="en-US" dirty="0" err="1"/>
              <a:t>Gugelmann</a:t>
            </a:r>
            <a:r>
              <a:rPr lang="en-US" dirty="0"/>
              <a:t>, H. M., &amp; Nelson, L. S. (2012). The Prescription Opioid Epidemic: Repercussions on Pediatric Emergency Medicine. Clinical Pediatric Emergency Medicine, 13(4), 260–268. </a:t>
            </a:r>
            <a:r>
              <a:rPr lang="en-US" dirty="0" err="1"/>
              <a:t>doi</a:t>
            </a:r>
            <a:r>
              <a:rPr lang="en-US" dirty="0"/>
              <a:t>: 10.1016/j.cpem.2012.10.002 </a:t>
            </a:r>
          </a:p>
          <a:p>
            <a:r>
              <a:rPr lang="en-US" dirty="0"/>
              <a:t>12. Rural Health Information Hub. (2020). Selected social determinants of health for rural Kentucky. https://www.ruralhealthinfo.org/states/kentucky</a:t>
            </a:r>
          </a:p>
        </p:txBody>
      </p:sp>
      <p:sp>
        <p:nvSpPr>
          <p:cNvPr id="4" name="Slide Number Placeholder 3"/>
          <p:cNvSpPr>
            <a:spLocks noGrp="1"/>
          </p:cNvSpPr>
          <p:nvPr>
            <p:ph type="sldNum" sz="quarter" idx="5"/>
          </p:nvPr>
        </p:nvSpPr>
        <p:spPr/>
        <p:txBody>
          <a:bodyPr/>
          <a:lstStyle/>
          <a:p>
            <a:fld id="{C8A1B0CE-92C9-423B-B238-E586E0E2E638}" type="slidenum">
              <a:rPr lang="en-US" smtClean="0"/>
              <a:t>39</a:t>
            </a:fld>
            <a:endParaRPr lang="en-US"/>
          </a:p>
        </p:txBody>
      </p:sp>
    </p:spTree>
    <p:extLst>
      <p:ext uri="{BB962C8B-B14F-4D97-AF65-F5344CB8AC3E}">
        <p14:creationId xmlns:p14="http://schemas.microsoft.com/office/powerpoint/2010/main" val="3422829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Winstanley, E. L., &amp; Stover, A. N. (2019). The Impact of the Opioid Epidemic on Children and Adolescents. Clinical Therapeutics, 41(9), 1655–1662. </a:t>
            </a:r>
            <a:r>
              <a:rPr lang="en-US" dirty="0" err="1"/>
              <a:t>doi</a:t>
            </a:r>
            <a:r>
              <a:rPr lang="en-US" dirty="0"/>
              <a:t>: 10.1016/j.clinthera.2019.06.003</a:t>
            </a:r>
          </a:p>
          <a:p>
            <a:r>
              <a:rPr lang="en-US" dirty="0"/>
              <a:t>14. AAP. (2020). America’s opioid crisis: The unseen impact on Kentucky children. https://downloads.aap.org/AAP/PDF/Opioid%20Fact%20Sheets/opioid_fs_kentucky.pdf</a:t>
            </a:r>
          </a:p>
        </p:txBody>
      </p:sp>
      <p:sp>
        <p:nvSpPr>
          <p:cNvPr id="4" name="Slide Number Placeholder 3"/>
          <p:cNvSpPr>
            <a:spLocks noGrp="1"/>
          </p:cNvSpPr>
          <p:nvPr>
            <p:ph type="sldNum" sz="quarter" idx="5"/>
          </p:nvPr>
        </p:nvSpPr>
        <p:spPr/>
        <p:txBody>
          <a:bodyPr/>
          <a:lstStyle/>
          <a:p>
            <a:fld id="{C8A1B0CE-92C9-423B-B238-E586E0E2E638}" type="slidenum">
              <a:rPr lang="en-US" smtClean="0"/>
              <a:t>40</a:t>
            </a:fld>
            <a:endParaRPr lang="en-US"/>
          </a:p>
        </p:txBody>
      </p:sp>
    </p:spTree>
    <p:extLst>
      <p:ext uri="{BB962C8B-B14F-4D97-AF65-F5344CB8AC3E}">
        <p14:creationId xmlns:p14="http://schemas.microsoft.com/office/powerpoint/2010/main" val="768636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a:t>
            </a:r>
            <a:r>
              <a:rPr lang="en-US" dirty="0">
                <a:solidFill>
                  <a:schemeClr val="tx1"/>
                </a:solidFill>
              </a:rPr>
              <a:t>Kochhar, R. (2020). Unemployment rose higher in three months of COVID-19 than it did in two years of the Great Recession. Pew Research Center. https://www.pewresearch.org/fact-tank/2020/06/11/unemployment-rose-higher-in-three-months-of-covid-19-than-it-did-in-two-years-of-the-great-recession/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 </a:t>
            </a:r>
            <a:r>
              <a:rPr lang="en-US" dirty="0">
                <a:solidFill>
                  <a:schemeClr val="tx1"/>
                </a:solidFill>
              </a:rPr>
              <a:t>Fitzpatrick, K. M., Harris, C., &amp; </a:t>
            </a:r>
            <a:r>
              <a:rPr lang="en-US" dirty="0" err="1">
                <a:solidFill>
                  <a:schemeClr val="tx1"/>
                </a:solidFill>
              </a:rPr>
              <a:t>Drawve</a:t>
            </a:r>
            <a:r>
              <a:rPr lang="en-US" dirty="0">
                <a:solidFill>
                  <a:schemeClr val="tx1"/>
                </a:solidFill>
              </a:rPr>
              <a:t>, G. (2020). Fear of COVID-19 and the mental health consequences in America. Psychological Trauma: Theory, Research, Practice, and Policy. https://doi.org./10.1037/tra0000924</a:t>
            </a:r>
          </a:p>
        </p:txBody>
      </p:sp>
      <p:sp>
        <p:nvSpPr>
          <p:cNvPr id="4" name="Slide Number Placeholder 3"/>
          <p:cNvSpPr>
            <a:spLocks noGrp="1"/>
          </p:cNvSpPr>
          <p:nvPr>
            <p:ph type="sldNum" sz="quarter" idx="5"/>
          </p:nvPr>
        </p:nvSpPr>
        <p:spPr/>
        <p:txBody>
          <a:bodyPr/>
          <a:lstStyle/>
          <a:p>
            <a:fld id="{C8A1B0CE-92C9-423B-B238-E586E0E2E638}" type="slidenum">
              <a:rPr lang="en-US" smtClean="0"/>
              <a:t>41</a:t>
            </a:fld>
            <a:endParaRPr lang="en-US"/>
          </a:p>
        </p:txBody>
      </p:sp>
    </p:spTree>
    <p:extLst>
      <p:ext uri="{BB962C8B-B14F-4D97-AF65-F5344CB8AC3E}">
        <p14:creationId xmlns:p14="http://schemas.microsoft.com/office/powerpoint/2010/main" val="919098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 AAP. (2020). America’s opioid crisis: The unseen impact on Kentucky children. https://downloads.aap.org/AAP/PDF/Opioid%20Fact%20Sheets/opioid_fs_kentucky.pdf</a:t>
            </a:r>
          </a:p>
          <a:p>
            <a:endParaRPr lang="en-US" dirty="0"/>
          </a:p>
        </p:txBody>
      </p:sp>
      <p:sp>
        <p:nvSpPr>
          <p:cNvPr id="4" name="Slide Number Placeholder 3"/>
          <p:cNvSpPr>
            <a:spLocks noGrp="1"/>
          </p:cNvSpPr>
          <p:nvPr>
            <p:ph type="sldNum" sz="quarter" idx="5"/>
          </p:nvPr>
        </p:nvSpPr>
        <p:spPr/>
        <p:txBody>
          <a:bodyPr/>
          <a:lstStyle/>
          <a:p>
            <a:fld id="{C8A1B0CE-92C9-423B-B238-E586E0E2E638}" type="slidenum">
              <a:rPr lang="en-US" smtClean="0"/>
              <a:t>42</a:t>
            </a:fld>
            <a:endParaRPr lang="en-US"/>
          </a:p>
        </p:txBody>
      </p:sp>
    </p:spTree>
    <p:extLst>
      <p:ext uri="{BB962C8B-B14F-4D97-AF65-F5344CB8AC3E}">
        <p14:creationId xmlns:p14="http://schemas.microsoft.com/office/powerpoint/2010/main" val="458324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 Winstanley, E. L., &amp; Stover, A. N. (2019). The Impact of the Opioid Epidemic on Children and Adolescents. Clinical Therapeutics, 41(9), 1655–1662. </a:t>
            </a:r>
            <a:r>
              <a:rPr lang="en-US" dirty="0" err="1"/>
              <a:t>doi</a:t>
            </a:r>
            <a:r>
              <a:rPr lang="en-US" dirty="0"/>
              <a:t>: 10.1016/j.clinthera.2019.06.003</a:t>
            </a:r>
          </a:p>
        </p:txBody>
      </p:sp>
      <p:sp>
        <p:nvSpPr>
          <p:cNvPr id="4" name="Slide Number Placeholder 3"/>
          <p:cNvSpPr>
            <a:spLocks noGrp="1"/>
          </p:cNvSpPr>
          <p:nvPr>
            <p:ph type="sldNum" sz="quarter" idx="5"/>
          </p:nvPr>
        </p:nvSpPr>
        <p:spPr/>
        <p:txBody>
          <a:bodyPr/>
          <a:lstStyle/>
          <a:p>
            <a:fld id="{C8A1B0CE-92C9-423B-B238-E586E0E2E638}" type="slidenum">
              <a:rPr lang="en-US" smtClean="0"/>
              <a:t>43</a:t>
            </a:fld>
            <a:endParaRPr lang="en-US"/>
          </a:p>
        </p:txBody>
      </p:sp>
    </p:spTree>
    <p:extLst>
      <p:ext uri="{BB962C8B-B14F-4D97-AF65-F5344CB8AC3E}">
        <p14:creationId xmlns:p14="http://schemas.microsoft.com/office/powerpoint/2010/main" val="2863241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National Institute on Drug Abuse. (2020). Kentucky: Opioid-involved deaths and related harms. https://www.drugabuse.gov/drug-topics/opioids/opioid-summaries-by-state/kentucky-opioid-involved-deaths-related-harms#:~:text=In%20Kentucky%2C%20there%20were%20989,(a%20rate%20of%207.2)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 AAP. (2020). America’s opioid crisis: The unseen impact on Kentucky children. https://downloads.aap.org/AAP/PDF/Opioid%20Fact%20Sheets/opioid_fs_kentucky.pdf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effectLst/>
              </a:rPr>
              <a:t>17.</a:t>
            </a:r>
            <a:r>
              <a:rPr lang="en-US" dirty="0"/>
              <a:t> Patrick, S. W., </a:t>
            </a:r>
            <a:r>
              <a:rPr lang="en-US" dirty="0" err="1"/>
              <a:t>Faherty</a:t>
            </a:r>
            <a:r>
              <a:rPr lang="en-US" dirty="0"/>
              <a:t>, L. J., Dick, A. W., Scott, T. A., Dudley, J., &amp; Stein, B. D. (2019). Association Among County-Level Economic Factors, Clinician Supply, Metropolitan or Rural Location, and Neonatal Abstinence Syndrome. </a:t>
            </a:r>
            <a:r>
              <a:rPr lang="en-US" i="1" dirty="0"/>
              <a:t>Obstetrical &amp; Gynecological Survey</a:t>
            </a:r>
            <a:r>
              <a:rPr lang="en-US" dirty="0"/>
              <a:t>, </a:t>
            </a:r>
            <a:r>
              <a:rPr lang="en-US" i="1" dirty="0"/>
              <a:t>74</a:t>
            </a:r>
            <a:r>
              <a:rPr lang="en-US" dirty="0"/>
              <a:t>(6), 328–329. </a:t>
            </a:r>
            <a:r>
              <a:rPr lang="en-US" dirty="0" err="1"/>
              <a:t>doi</a:t>
            </a:r>
            <a:r>
              <a:rPr lang="en-US" dirty="0"/>
              <a:t>: 10.1097/01.ogx.0000559950.85147.bc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8A1B0CE-92C9-423B-B238-E586E0E2E638}" type="slidenum">
              <a:rPr lang="en-US" smtClean="0"/>
              <a:t>44</a:t>
            </a:fld>
            <a:endParaRPr lang="en-US"/>
          </a:p>
        </p:txBody>
      </p:sp>
    </p:spTree>
    <p:extLst>
      <p:ext uri="{BB962C8B-B14F-4D97-AF65-F5344CB8AC3E}">
        <p14:creationId xmlns:p14="http://schemas.microsoft.com/office/powerpoint/2010/main" val="2455950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adapted from original Project SCOPE presentation (2020) “Introduction to the opioid crisis: Social determinants of health” by Elsie Bush and Jessy Thomas.  </a:t>
            </a:r>
          </a:p>
        </p:txBody>
      </p:sp>
      <p:sp>
        <p:nvSpPr>
          <p:cNvPr id="4" name="Slide Number Placeholder 3"/>
          <p:cNvSpPr>
            <a:spLocks noGrp="1"/>
          </p:cNvSpPr>
          <p:nvPr>
            <p:ph type="sldNum" sz="quarter" idx="5"/>
          </p:nvPr>
        </p:nvSpPr>
        <p:spPr/>
        <p:txBody>
          <a:bodyPr/>
          <a:lstStyle/>
          <a:p>
            <a:fld id="{C8A1B0CE-92C9-423B-B238-E586E0E2E638}" type="slidenum">
              <a:rPr lang="en-US" smtClean="0"/>
              <a:t>45</a:t>
            </a:fld>
            <a:endParaRPr lang="en-US"/>
          </a:p>
        </p:txBody>
      </p:sp>
    </p:spTree>
    <p:extLst>
      <p:ext uri="{BB962C8B-B14F-4D97-AF65-F5344CB8AC3E}">
        <p14:creationId xmlns:p14="http://schemas.microsoft.com/office/powerpoint/2010/main" val="2365719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5"/>
          </p:nvPr>
        </p:nvSpPr>
        <p:spPr/>
        <p:txBody>
          <a:bodyPr/>
          <a:lstStyle/>
          <a:p>
            <a:fld id="{493F22CA-6320-4B75-AE8D-9DF2842AD365}" type="slidenum">
              <a:rPr lang="en-US" smtClean="0"/>
              <a:t>46</a:t>
            </a:fld>
            <a:endParaRPr lang="en-US"/>
          </a:p>
        </p:txBody>
      </p:sp>
    </p:spTree>
    <p:extLst>
      <p:ext uri="{BB962C8B-B14F-4D97-AF65-F5344CB8AC3E}">
        <p14:creationId xmlns:p14="http://schemas.microsoft.com/office/powerpoint/2010/main" val="58402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Kathy</a:t>
            </a:r>
          </a:p>
        </p:txBody>
      </p:sp>
      <p:sp>
        <p:nvSpPr>
          <p:cNvPr id="4" name="Slide Number Placeholder 3"/>
          <p:cNvSpPr>
            <a:spLocks noGrp="1"/>
          </p:cNvSpPr>
          <p:nvPr>
            <p:ph type="sldNum" sz="quarter" idx="5"/>
          </p:nvPr>
        </p:nvSpPr>
        <p:spPr/>
        <p:txBody>
          <a:bodyPr/>
          <a:lstStyle/>
          <a:p>
            <a:fld id="{493F22CA-6320-4B75-AE8D-9DF2842AD365}" type="slidenum">
              <a:rPr lang="en-US" smtClean="0"/>
              <a:t>4</a:t>
            </a:fld>
            <a:endParaRPr lang="en-US"/>
          </a:p>
        </p:txBody>
      </p:sp>
    </p:spTree>
    <p:extLst>
      <p:ext uri="{BB962C8B-B14F-4D97-AF65-F5344CB8AC3E}">
        <p14:creationId xmlns:p14="http://schemas.microsoft.com/office/powerpoint/2010/main" val="3163601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5"/>
          </p:nvPr>
        </p:nvSpPr>
        <p:spPr/>
        <p:txBody>
          <a:bodyPr/>
          <a:lstStyle/>
          <a:p>
            <a:fld id="{493F22CA-6320-4B75-AE8D-9DF2842AD365}" type="slidenum">
              <a:rPr lang="en-US" smtClean="0"/>
              <a:t>47</a:t>
            </a:fld>
            <a:endParaRPr lang="en-US"/>
          </a:p>
        </p:txBody>
      </p:sp>
    </p:spTree>
    <p:extLst>
      <p:ext uri="{BB962C8B-B14F-4D97-AF65-F5344CB8AC3E}">
        <p14:creationId xmlns:p14="http://schemas.microsoft.com/office/powerpoint/2010/main" val="3447854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 start here</a:t>
            </a:r>
          </a:p>
        </p:txBody>
      </p:sp>
      <p:sp>
        <p:nvSpPr>
          <p:cNvPr id="4" name="Slide Number Placeholder 3"/>
          <p:cNvSpPr>
            <a:spLocks noGrp="1"/>
          </p:cNvSpPr>
          <p:nvPr>
            <p:ph type="sldNum" sz="quarter" idx="5"/>
          </p:nvPr>
        </p:nvSpPr>
        <p:spPr/>
        <p:txBody>
          <a:bodyPr/>
          <a:lstStyle/>
          <a:p>
            <a:fld id="{493F22CA-6320-4B75-AE8D-9DF2842AD365}" type="slidenum">
              <a:rPr lang="en-US" smtClean="0"/>
              <a:t>48</a:t>
            </a:fld>
            <a:endParaRPr lang="en-US"/>
          </a:p>
        </p:txBody>
      </p:sp>
    </p:spTree>
    <p:extLst>
      <p:ext uri="{BB962C8B-B14F-4D97-AF65-F5344CB8AC3E}">
        <p14:creationId xmlns:p14="http://schemas.microsoft.com/office/powerpoint/2010/main" val="34596590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p:txBody>
      </p:sp>
      <p:sp>
        <p:nvSpPr>
          <p:cNvPr id="4" name="Slide Number Placeholder 3"/>
          <p:cNvSpPr>
            <a:spLocks noGrp="1"/>
          </p:cNvSpPr>
          <p:nvPr>
            <p:ph type="sldNum" sz="quarter" idx="5"/>
          </p:nvPr>
        </p:nvSpPr>
        <p:spPr/>
        <p:txBody>
          <a:bodyPr/>
          <a:lstStyle/>
          <a:p>
            <a:fld id="{493F22CA-6320-4B75-AE8D-9DF2842AD365}" type="slidenum">
              <a:rPr lang="en-US" smtClean="0"/>
              <a:t>49</a:t>
            </a:fld>
            <a:endParaRPr lang="en-US"/>
          </a:p>
        </p:txBody>
      </p:sp>
    </p:spTree>
    <p:extLst>
      <p:ext uri="{BB962C8B-B14F-4D97-AF65-F5344CB8AC3E}">
        <p14:creationId xmlns:p14="http://schemas.microsoft.com/office/powerpoint/2010/main" val="283547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Caroline starts here</a:t>
            </a:r>
          </a:p>
        </p:txBody>
      </p:sp>
      <p:sp>
        <p:nvSpPr>
          <p:cNvPr id="4" name="Slide Number Placeholder 3"/>
          <p:cNvSpPr>
            <a:spLocks noGrp="1"/>
          </p:cNvSpPr>
          <p:nvPr>
            <p:ph type="sldNum" sz="quarter" idx="5"/>
          </p:nvPr>
        </p:nvSpPr>
        <p:spPr/>
        <p:txBody>
          <a:bodyPr/>
          <a:lstStyle/>
          <a:p>
            <a:fld id="{493F22CA-6320-4B75-AE8D-9DF2842AD365}" type="slidenum">
              <a:rPr lang="en-US" smtClean="0"/>
              <a:t>5</a:t>
            </a:fld>
            <a:endParaRPr lang="en-US"/>
          </a:p>
        </p:txBody>
      </p:sp>
    </p:spTree>
    <p:extLst>
      <p:ext uri="{BB962C8B-B14F-4D97-AF65-F5344CB8AC3E}">
        <p14:creationId xmlns:p14="http://schemas.microsoft.com/office/powerpoint/2010/main" val="253308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Caroline</a:t>
            </a:r>
          </a:p>
        </p:txBody>
      </p:sp>
      <p:sp>
        <p:nvSpPr>
          <p:cNvPr id="4" name="Slide Number Placeholder 3"/>
          <p:cNvSpPr>
            <a:spLocks noGrp="1"/>
          </p:cNvSpPr>
          <p:nvPr>
            <p:ph type="sldNum" sz="quarter" idx="5"/>
          </p:nvPr>
        </p:nvSpPr>
        <p:spPr/>
        <p:txBody>
          <a:bodyPr/>
          <a:lstStyle/>
          <a:p>
            <a:fld id="{493F22CA-6320-4B75-AE8D-9DF2842AD365}" type="slidenum">
              <a:rPr lang="en-US" smtClean="0"/>
              <a:t>6</a:t>
            </a:fld>
            <a:endParaRPr lang="en-US"/>
          </a:p>
        </p:txBody>
      </p:sp>
    </p:spTree>
    <p:extLst>
      <p:ext uri="{BB962C8B-B14F-4D97-AF65-F5344CB8AC3E}">
        <p14:creationId xmlns:p14="http://schemas.microsoft.com/office/powerpoint/2010/main" val="275650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Caroline</a:t>
            </a:r>
          </a:p>
        </p:txBody>
      </p:sp>
      <p:sp>
        <p:nvSpPr>
          <p:cNvPr id="4" name="Slide Number Placeholder 3"/>
          <p:cNvSpPr>
            <a:spLocks noGrp="1"/>
          </p:cNvSpPr>
          <p:nvPr>
            <p:ph type="sldNum" sz="quarter" idx="5"/>
          </p:nvPr>
        </p:nvSpPr>
        <p:spPr/>
        <p:txBody>
          <a:bodyPr/>
          <a:lstStyle/>
          <a:p>
            <a:fld id="{493F22CA-6320-4B75-AE8D-9DF2842AD365}" type="slidenum">
              <a:rPr lang="en-US" smtClean="0"/>
              <a:t>7</a:t>
            </a:fld>
            <a:endParaRPr lang="en-US"/>
          </a:p>
        </p:txBody>
      </p:sp>
    </p:spTree>
    <p:extLst>
      <p:ext uri="{BB962C8B-B14F-4D97-AF65-F5344CB8AC3E}">
        <p14:creationId xmlns:p14="http://schemas.microsoft.com/office/powerpoint/2010/main" val="302969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Brandon start here</a:t>
            </a:r>
          </a:p>
        </p:txBody>
      </p:sp>
      <p:sp>
        <p:nvSpPr>
          <p:cNvPr id="4" name="Slide Number Placeholder 3"/>
          <p:cNvSpPr>
            <a:spLocks noGrp="1"/>
          </p:cNvSpPr>
          <p:nvPr>
            <p:ph type="sldNum" sz="quarter" idx="5"/>
          </p:nvPr>
        </p:nvSpPr>
        <p:spPr/>
        <p:txBody>
          <a:bodyPr/>
          <a:lstStyle/>
          <a:p>
            <a:fld id="{493F22CA-6320-4B75-AE8D-9DF2842AD365}" type="slidenum">
              <a:rPr lang="en-US" smtClean="0"/>
              <a:t>9</a:t>
            </a:fld>
            <a:endParaRPr lang="en-US"/>
          </a:p>
        </p:txBody>
      </p:sp>
    </p:spTree>
    <p:extLst>
      <p:ext uri="{BB962C8B-B14F-4D97-AF65-F5344CB8AC3E}">
        <p14:creationId xmlns:p14="http://schemas.microsoft.com/office/powerpoint/2010/main" val="84037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Brandon</a:t>
            </a:r>
          </a:p>
        </p:txBody>
      </p:sp>
      <p:sp>
        <p:nvSpPr>
          <p:cNvPr id="4" name="Slide Number Placeholder 3"/>
          <p:cNvSpPr>
            <a:spLocks noGrp="1"/>
          </p:cNvSpPr>
          <p:nvPr>
            <p:ph type="sldNum" sz="quarter" idx="5"/>
          </p:nvPr>
        </p:nvSpPr>
        <p:spPr/>
        <p:txBody>
          <a:bodyPr/>
          <a:lstStyle/>
          <a:p>
            <a:fld id="{493F22CA-6320-4B75-AE8D-9DF2842AD365}" type="slidenum">
              <a:rPr lang="en-US" smtClean="0"/>
              <a:t>10</a:t>
            </a:fld>
            <a:endParaRPr lang="en-US"/>
          </a:p>
        </p:txBody>
      </p:sp>
    </p:spTree>
    <p:extLst>
      <p:ext uri="{BB962C8B-B14F-4D97-AF65-F5344CB8AC3E}">
        <p14:creationId xmlns:p14="http://schemas.microsoft.com/office/powerpoint/2010/main" val="199562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43FC39-AC19-42A6-B096-C2CED43DBC02}" type="datetime1">
              <a:rPr lang="en-US" smtClean="0"/>
              <a:t>8/25/2020</a:t>
            </a:fld>
            <a:endParaRPr lang="en-US"/>
          </a:p>
        </p:txBody>
      </p:sp>
      <p:sp>
        <p:nvSpPr>
          <p:cNvPr id="5" name="Footer Placeholder 4"/>
          <p:cNvSpPr>
            <a:spLocks noGrp="1"/>
          </p:cNvSpPr>
          <p:nvPr>
            <p:ph type="ftr" sz="quarter" idx="11"/>
          </p:nvPr>
        </p:nvSpPr>
        <p:spPr>
          <a:xfrm>
            <a:off x="431897" y="8696251"/>
            <a:ext cx="6297612" cy="365125"/>
          </a:xfrm>
        </p:spPr>
        <p:txBody>
          <a:bodyPr/>
          <a:lstStyle/>
          <a:p>
            <a:endParaRPr lang="en-US"/>
          </a:p>
        </p:txBody>
      </p:sp>
      <p:sp>
        <p:nvSpPr>
          <p:cNvPr id="6" name="Slide Number Placeholder 5"/>
          <p:cNvSpPr>
            <a:spLocks noGrp="1"/>
          </p:cNvSpPr>
          <p:nvPr>
            <p:ph type="sldNum" sz="quarter" idx="12"/>
          </p:nvPr>
        </p:nvSpPr>
        <p:spPr/>
        <p:txBody>
          <a:bodyPr/>
          <a:lstStyle/>
          <a:p>
            <a:fld id="{2D3B59E9-E01E-4C1E-87C1-8F08B3BE2677}" type="slidenum">
              <a:rPr lang="en-US" smtClean="0"/>
              <a:t>‹#›</a:t>
            </a:fld>
            <a:endParaRPr lang="en-US"/>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147" y="5448829"/>
            <a:ext cx="1080370" cy="1185066"/>
          </a:xfrm>
          <a:prstGeom prst="rect">
            <a:avLst/>
          </a:prstGeom>
        </p:spPr>
      </p:pic>
      <p:pic>
        <p:nvPicPr>
          <p:cNvPr id="1026" name="Picture 2">
            <a:extLst>
              <a:ext uri="{FF2B5EF4-FFF2-40B4-BE49-F238E27FC236}">
                <a16:creationId xmlns:a16="http://schemas.microsoft.com/office/drawing/2014/main" id="{BA3BC03C-D553-4B17-BD9D-C71ED8FA10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62453" y="5660556"/>
            <a:ext cx="18573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9686F2-240D-414E-B68E-63917E23A96E}"/>
              </a:ext>
            </a:extLst>
          </p:cNvPr>
          <p:cNvPicPr>
            <a:picLocks noChangeAspect="1"/>
          </p:cNvPicPr>
          <p:nvPr userDrawn="1"/>
        </p:nvPicPr>
        <p:blipFill>
          <a:blip r:embed="rId4"/>
          <a:stretch>
            <a:fillRect/>
          </a:stretch>
        </p:blipFill>
        <p:spPr>
          <a:xfrm>
            <a:off x="2390331" y="5852050"/>
            <a:ext cx="3468925" cy="713294"/>
          </a:xfrm>
          <a:prstGeom prst="rect">
            <a:avLst/>
          </a:prstGeom>
        </p:spPr>
      </p:pic>
    </p:spTree>
    <p:extLst>
      <p:ext uri="{BB962C8B-B14F-4D97-AF65-F5344CB8AC3E}">
        <p14:creationId xmlns:p14="http://schemas.microsoft.com/office/powerpoint/2010/main" val="81424793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382A7E-3CC5-488D-88BE-C63D3232BBB6}" type="datetime1">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B59E9-E01E-4C1E-87C1-8F08B3BE2677}" type="slidenum">
              <a:rPr lang="en-US" smtClean="0"/>
              <a:t>‹#›</a:t>
            </a:fld>
            <a:endParaRPr lang="en-US"/>
          </a:p>
        </p:txBody>
      </p:sp>
    </p:spTree>
    <p:extLst>
      <p:ext uri="{BB962C8B-B14F-4D97-AF65-F5344CB8AC3E}">
        <p14:creationId xmlns:p14="http://schemas.microsoft.com/office/powerpoint/2010/main" val="19464144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6F6317-18AD-4560-A413-9AEAA8EF8352}" type="datetime1">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B59E9-E01E-4C1E-87C1-8F08B3BE267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885006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4CE8CF-CDD7-4983-BC9C-2CCDE4FC53E8}" type="datetime1">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B59E9-E01E-4C1E-87C1-8F08B3BE2677}" type="slidenum">
              <a:rPr lang="en-US" smtClean="0"/>
              <a:t>‹#›</a:t>
            </a:fld>
            <a:endParaRPr lang="en-US"/>
          </a:p>
        </p:txBody>
      </p:sp>
    </p:spTree>
    <p:extLst>
      <p:ext uri="{BB962C8B-B14F-4D97-AF65-F5344CB8AC3E}">
        <p14:creationId xmlns:p14="http://schemas.microsoft.com/office/powerpoint/2010/main" val="149528622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274DBE-B2F8-4130-9309-CEB1C022B28A}" type="datetime1">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B59E9-E01E-4C1E-87C1-8F08B3BE267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803272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7B3F81-5C6D-4433-B064-E7A0B0B1967D}" type="datetime1">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B59E9-E01E-4C1E-87C1-8F08B3BE2677}" type="slidenum">
              <a:rPr lang="en-US" smtClean="0"/>
              <a:t>‹#›</a:t>
            </a:fld>
            <a:endParaRPr lang="en-US"/>
          </a:p>
        </p:txBody>
      </p:sp>
    </p:spTree>
    <p:extLst>
      <p:ext uri="{BB962C8B-B14F-4D97-AF65-F5344CB8AC3E}">
        <p14:creationId xmlns:p14="http://schemas.microsoft.com/office/powerpoint/2010/main" val="23133665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9A7D4-2DA0-4550-990C-FA684B9438C3}" type="datetime1">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B59E9-E01E-4C1E-87C1-8F08B3BE2677}" type="slidenum">
              <a:rPr lang="en-US" smtClean="0"/>
              <a:t>‹#›</a:t>
            </a:fld>
            <a:endParaRPr lang="en-US"/>
          </a:p>
        </p:txBody>
      </p:sp>
    </p:spTree>
    <p:extLst>
      <p:ext uri="{BB962C8B-B14F-4D97-AF65-F5344CB8AC3E}">
        <p14:creationId xmlns:p14="http://schemas.microsoft.com/office/powerpoint/2010/main" val="286085263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9E898-F13B-42BD-8646-C316BF5092EB}" type="datetime1">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B59E9-E01E-4C1E-87C1-8F08B3BE2677}" type="slidenum">
              <a:rPr lang="en-US" smtClean="0"/>
              <a:t>‹#›</a:t>
            </a:fld>
            <a:endParaRPr lang="en-US"/>
          </a:p>
        </p:txBody>
      </p:sp>
    </p:spTree>
    <p:extLst>
      <p:ext uri="{BB962C8B-B14F-4D97-AF65-F5344CB8AC3E}">
        <p14:creationId xmlns:p14="http://schemas.microsoft.com/office/powerpoint/2010/main" val="215538949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DE2DC-2BED-426F-B29F-7FF7137F1825}" type="datetime1">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B59E9-E01E-4C1E-87C1-8F08B3BE2677}"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147" y="5448829"/>
            <a:ext cx="1080370" cy="1185066"/>
          </a:xfrm>
          <a:prstGeom prst="rect">
            <a:avLst/>
          </a:prstGeom>
        </p:spPr>
      </p:pic>
    </p:spTree>
    <p:extLst>
      <p:ext uri="{BB962C8B-B14F-4D97-AF65-F5344CB8AC3E}">
        <p14:creationId xmlns:p14="http://schemas.microsoft.com/office/powerpoint/2010/main" val="90815821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8/25/2020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8/25/2020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8/25/2020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8/25/2020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8/25/2020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E93CBD-EF4B-435D-9154-AAABFD35669F}" type="datetime1">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B59E9-E01E-4C1E-87C1-8F08B3BE2677}" type="slidenum">
              <a:rPr lang="en-US" smtClean="0"/>
              <a:t>‹#›</a:t>
            </a:fld>
            <a:endParaRPr lang="en-US"/>
          </a:p>
        </p:txBody>
      </p:sp>
    </p:spTree>
    <p:extLst>
      <p:ext uri="{BB962C8B-B14F-4D97-AF65-F5344CB8AC3E}">
        <p14:creationId xmlns:p14="http://schemas.microsoft.com/office/powerpoint/2010/main" val="210677926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5C135-59AE-4D48-94E9-BB22926E3310}" type="datetime1">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B59E9-E01E-4C1E-87C1-8F08B3BE2677}" type="slidenum">
              <a:rPr lang="en-US" smtClean="0"/>
              <a:t>‹#›</a:t>
            </a:fld>
            <a:endParaRPr lang="en-US"/>
          </a:p>
        </p:txBody>
      </p:sp>
    </p:spTree>
    <p:extLst>
      <p:ext uri="{BB962C8B-B14F-4D97-AF65-F5344CB8AC3E}">
        <p14:creationId xmlns:p14="http://schemas.microsoft.com/office/powerpoint/2010/main" val="327296073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EC939-58F0-43C8-AC06-01CC41D1A6DC}" type="datetime1">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3B59E9-E01E-4C1E-87C1-8F08B3BE2677}" type="slidenum">
              <a:rPr lang="en-US" smtClean="0"/>
              <a:t>‹#›</a:t>
            </a:fld>
            <a:endParaRPr lang="en-US"/>
          </a:p>
        </p:txBody>
      </p:sp>
    </p:spTree>
    <p:extLst>
      <p:ext uri="{BB962C8B-B14F-4D97-AF65-F5344CB8AC3E}">
        <p14:creationId xmlns:p14="http://schemas.microsoft.com/office/powerpoint/2010/main" val="21274577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9EBC4E9-E962-4DE4-B374-8CC2640A9340}" type="datetime1">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3B59E9-E01E-4C1E-87C1-8F08B3BE2677}" type="slidenum">
              <a:rPr lang="en-US" smtClean="0"/>
              <a:t>‹#›</a:t>
            </a:fld>
            <a:endParaRPr lang="en-US"/>
          </a:p>
        </p:txBody>
      </p:sp>
    </p:spTree>
    <p:extLst>
      <p:ext uri="{BB962C8B-B14F-4D97-AF65-F5344CB8AC3E}">
        <p14:creationId xmlns:p14="http://schemas.microsoft.com/office/powerpoint/2010/main" val="19886347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03552-4A89-4848-90A7-239E55139674}" type="datetime1">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3B59E9-E01E-4C1E-87C1-8F08B3BE2677}" type="slidenum">
              <a:rPr lang="en-US" smtClean="0"/>
              <a:t>‹#›</a:t>
            </a:fld>
            <a:endParaRPr lang="en-US"/>
          </a:p>
        </p:txBody>
      </p:sp>
    </p:spTree>
    <p:extLst>
      <p:ext uri="{BB962C8B-B14F-4D97-AF65-F5344CB8AC3E}">
        <p14:creationId xmlns:p14="http://schemas.microsoft.com/office/powerpoint/2010/main" val="168718296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5456-E079-4D22-80D5-38AE9CDCAE53}" type="datetime1">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B59E9-E01E-4C1E-87C1-8F08B3BE2677}" type="slidenum">
              <a:rPr lang="en-US" smtClean="0"/>
              <a:t>‹#›</a:t>
            </a:fld>
            <a:endParaRPr lang="en-US"/>
          </a:p>
        </p:txBody>
      </p:sp>
    </p:spTree>
    <p:extLst>
      <p:ext uri="{BB962C8B-B14F-4D97-AF65-F5344CB8AC3E}">
        <p14:creationId xmlns:p14="http://schemas.microsoft.com/office/powerpoint/2010/main" val="359400200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B59E9-E01E-4C1E-87C1-8F08B3BE2677}" type="slidenum">
              <a:rPr lang="en-US" smtClean="0"/>
              <a:t>‹#›</a:t>
            </a:fld>
            <a:endParaRPr lang="en-US"/>
          </a:p>
        </p:txBody>
      </p:sp>
      <p:sp>
        <p:nvSpPr>
          <p:cNvPr id="5" name="Date Placeholder 4"/>
          <p:cNvSpPr>
            <a:spLocks noGrp="1"/>
          </p:cNvSpPr>
          <p:nvPr>
            <p:ph type="dt" sz="half" idx="10"/>
          </p:nvPr>
        </p:nvSpPr>
        <p:spPr/>
        <p:txBody>
          <a:bodyPr/>
          <a:lstStyle/>
          <a:p>
            <a:fld id="{BB2AF310-CD14-4D4A-8B7B-D27700AC5494}" type="datetime1">
              <a:rPr lang="en-US" smtClean="0"/>
              <a:t>8/25/2020</a:t>
            </a:fld>
            <a:endParaRPr lang="en-US"/>
          </a:p>
        </p:txBody>
      </p:sp>
    </p:spTree>
    <p:extLst>
      <p:ext uri="{BB962C8B-B14F-4D97-AF65-F5344CB8AC3E}">
        <p14:creationId xmlns:p14="http://schemas.microsoft.com/office/powerpoint/2010/main" val="86593725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7009D3-7CEE-4D1B-8E72-44F07387E112}" type="datetime1">
              <a:rPr lang="en-US" smtClean="0"/>
              <a:t>8/25/2020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D3B59E9-E01E-4C1E-87C1-8F08B3BE2677}" type="slidenum">
              <a:rPr lang="en-US" smtClean="0"/>
              <a:t>‹#›</a:t>
            </a:fld>
            <a:endParaRPr lang="en-US"/>
          </a:p>
        </p:txBody>
      </p:sp>
    </p:spTree>
    <p:extLst>
      <p:ext uri="{BB962C8B-B14F-4D97-AF65-F5344CB8AC3E}">
        <p14:creationId xmlns:p14="http://schemas.microsoft.com/office/powerpoint/2010/main" val="1741346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8/25/2020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hdilearning.org/project-scope-echo-ser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hyperlink" Target="https://www.hdilearning.org/project-scope-echo-seri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png"/><Relationship Id="rId4" Type="http://schemas.openxmlformats.org/officeDocument/2006/relationships/diagramLayout" Target="../diagrams/layout3.xml"/><Relationship Id="rId9"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hyperlink" Target="mailto:christine.hausman@uky.edu" TargetMode="External"/><Relationship Id="rId7" Type="http://schemas.openxmlformats.org/officeDocument/2006/relationships/image" Target="../media/image5.jpeg"/><Relationship Id="rId2" Type="http://schemas.openxmlformats.org/officeDocument/2006/relationships/hyperlink" Target="mailto:caroline.gooden@uky.edu"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emily.moseley@uky.edu" TargetMode="External"/><Relationship Id="rId4" Type="http://schemas.openxmlformats.org/officeDocument/2006/relationships/hyperlink" Target="mailto:brandon.cannada@uky.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279101" y="957090"/>
            <a:ext cx="4299666" cy="1508366"/>
          </a:xfrm>
        </p:spPr>
        <p:txBody>
          <a:bodyPr vert="horz" lIns="91440" tIns="45720" rIns="91440" bIns="45720" rtlCol="0" anchor="b">
            <a:normAutofit/>
          </a:bodyPr>
          <a:lstStyle/>
          <a:p>
            <a:pPr algn="l"/>
            <a:r>
              <a:rPr lang="en-US" sz="6600"/>
              <a:t>WELCOME</a:t>
            </a:r>
          </a:p>
        </p:txBody>
      </p:sp>
      <p:sp>
        <p:nvSpPr>
          <p:cNvPr id="3" name="Subtitle 2"/>
          <p:cNvSpPr>
            <a:spLocks noGrp="1"/>
          </p:cNvSpPr>
          <p:nvPr>
            <p:ph type="subTitle" idx="1"/>
          </p:nvPr>
        </p:nvSpPr>
        <p:spPr>
          <a:xfrm>
            <a:off x="2838590" y="2877226"/>
            <a:ext cx="5088812" cy="2208901"/>
          </a:xfrm>
        </p:spPr>
        <p:txBody>
          <a:bodyPr vert="horz" lIns="91440" tIns="45720" rIns="91440" bIns="45720" rtlCol="0" anchor="t">
            <a:normAutofit lnSpcReduction="10000"/>
          </a:bodyPr>
          <a:lstStyle/>
          <a:p>
            <a:pPr algn="l">
              <a:lnSpc>
                <a:spcPct val="90000"/>
              </a:lnSpc>
            </a:pPr>
            <a:r>
              <a:rPr lang="en-US" sz="2800" b="1" dirty="0">
                <a:solidFill>
                  <a:schemeClr val="tx1"/>
                </a:solidFill>
                <a:latin typeface="Arial" panose="020B0604020202020204" pitchFamily="34" charset="0"/>
                <a:cs typeface="Arial" panose="020B0604020202020204" pitchFamily="34" charset="0"/>
              </a:rPr>
              <a:t>Ky’s Project SCOPE:         Supporting Children of the OPioid Epidemic</a:t>
            </a:r>
          </a:p>
          <a:p>
            <a:pPr algn="l">
              <a:lnSpc>
                <a:spcPct val="90000"/>
              </a:lnSpc>
            </a:pPr>
            <a:endParaRPr lang="en-US" sz="2800" b="1" dirty="0">
              <a:solidFill>
                <a:schemeClr val="tx1"/>
              </a:solidFill>
              <a:latin typeface="Arial" panose="020B0604020202020204" pitchFamily="34" charset="0"/>
              <a:cs typeface="Arial" panose="020B0604020202020204" pitchFamily="34" charset="0"/>
            </a:endParaRPr>
          </a:p>
          <a:p>
            <a:pPr algn="l">
              <a:lnSpc>
                <a:spcPct val="90000"/>
              </a:lnSpc>
            </a:pPr>
            <a:r>
              <a:rPr lang="en-US" sz="2800" b="1" dirty="0">
                <a:solidFill>
                  <a:schemeClr val="tx1"/>
                </a:solidFill>
                <a:latin typeface="Arial" panose="020B0604020202020204" pitchFamily="34" charset="0"/>
                <a:cs typeface="Arial" panose="020B0604020202020204" pitchFamily="34" charset="0"/>
              </a:rPr>
              <a:t>August 25 Opening Session</a:t>
            </a:r>
          </a:p>
          <a:p>
            <a:pPr algn="l">
              <a:lnSpc>
                <a:spcPct val="90000"/>
              </a:lnSpc>
            </a:pPr>
            <a:endParaRPr lang="en-US" sz="2800" b="1" dirty="0">
              <a:solidFill>
                <a:schemeClr val="tx1"/>
              </a:solidFill>
              <a:latin typeface="Arial" panose="020B0604020202020204" pitchFamily="34" charset="0"/>
              <a:cs typeface="Arial" panose="020B0604020202020204" pitchFamily="34" charset="0"/>
            </a:endParaRPr>
          </a:p>
        </p:txBody>
      </p:sp>
      <p:sp>
        <p:nvSpPr>
          <p:cNvPr id="22" name="Isosceles Triangle 21">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CF0BAF15-BA36-485D-9694-757B8BC32A88}"/>
              </a:ext>
            </a:extLst>
          </p:cNvPr>
          <p:cNvSpPr>
            <a:spLocks noGrp="1"/>
          </p:cNvSpPr>
          <p:nvPr>
            <p:ph type="sldNum" sz="quarter" idx="12"/>
          </p:nvPr>
        </p:nvSpPr>
        <p:spPr/>
        <p:txBody>
          <a:bodyPr/>
          <a:lstStyle/>
          <a:p>
            <a:fld id="{2D3B59E9-E01E-4C1E-87C1-8F08B3BE2677}" type="slidenum">
              <a:rPr lang="en-US" smtClean="0"/>
              <a:t>1</a:t>
            </a:fld>
            <a:endParaRPr lang="en-US"/>
          </a:p>
        </p:txBody>
      </p:sp>
    </p:spTree>
    <p:extLst>
      <p:ext uri="{BB962C8B-B14F-4D97-AF65-F5344CB8AC3E}">
        <p14:creationId xmlns:p14="http://schemas.microsoft.com/office/powerpoint/2010/main" val="247402511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39383"/>
            <a:ext cx="8596668" cy="1320800"/>
          </a:xfrm>
        </p:spPr>
        <p:txBody>
          <a:bodyPr/>
          <a:lstStyle/>
          <a:p>
            <a:r>
              <a:rPr lang="en-US"/>
              <a:t>Rename Your Zoom Profile</a:t>
            </a:r>
            <a:br>
              <a:rPr lang="en-US"/>
            </a:br>
            <a:endParaRPr lang="en-US"/>
          </a:p>
        </p:txBody>
      </p:sp>
      <p:sp>
        <p:nvSpPr>
          <p:cNvPr id="3" name="Content Placeholder 2"/>
          <p:cNvSpPr>
            <a:spLocks noGrp="1"/>
          </p:cNvSpPr>
          <p:nvPr>
            <p:ph idx="1"/>
          </p:nvPr>
        </p:nvSpPr>
        <p:spPr>
          <a:xfrm>
            <a:off x="1051111" y="1589904"/>
            <a:ext cx="7282184" cy="4312156"/>
          </a:xfrm>
        </p:spPr>
        <p:txBody>
          <a:bodyPr vert="horz" lIns="91440" tIns="45720" rIns="91440" bIns="45720" rtlCol="0" anchor="t">
            <a:normAutofit lnSpcReduction="10000"/>
          </a:bodyPr>
          <a:lstStyle/>
          <a:p>
            <a:r>
              <a:rPr lang="en-US" sz="2400" dirty="0">
                <a:latin typeface="Arial" panose="020B0604020202020204" pitchFamily="34" charset="0"/>
                <a:cs typeface="Arial" panose="020B0604020202020204" pitchFamily="34" charset="0"/>
              </a:rPr>
              <a:t>Please rename your profile to your first and last name, and the agency/organization you represent.</a:t>
            </a:r>
          </a:p>
          <a:p>
            <a:r>
              <a:rPr lang="en-US" sz="2400" dirty="0">
                <a:latin typeface="Arial" panose="020B0604020202020204" pitchFamily="34" charset="0"/>
                <a:cs typeface="Arial" panose="020B0604020202020204" pitchFamily="34" charset="0"/>
              </a:rPr>
              <a:t>Click the “Participants” icon on the bottom menu of the Zoom window.</a:t>
            </a:r>
          </a:p>
          <a:p>
            <a:r>
              <a:rPr lang="en-US" sz="2400" dirty="0">
                <a:latin typeface="Arial" panose="020B0604020202020204" pitchFamily="34" charset="0"/>
                <a:cs typeface="Arial" panose="020B0604020202020204" pitchFamily="34" charset="0"/>
              </a:rPr>
              <a:t>Click on your profile.</a:t>
            </a:r>
          </a:p>
          <a:p>
            <a:r>
              <a:rPr lang="en-US" sz="2400" dirty="0">
                <a:latin typeface="Arial" panose="020B0604020202020204" pitchFamily="34" charset="0"/>
                <a:cs typeface="Arial" panose="020B0604020202020204" pitchFamily="34" charset="0"/>
              </a:rPr>
              <a:t>Rename your profile in the dialogue box.</a:t>
            </a:r>
          </a:p>
          <a:p>
            <a:r>
              <a:rPr lang="en-US" sz="2400" dirty="0">
                <a:latin typeface="Arial" panose="020B0604020202020204" pitchFamily="34" charset="0"/>
                <a:cs typeface="Arial" panose="020B0604020202020204" pitchFamily="34" charset="0"/>
              </a:rPr>
              <a:t>EXAMPLE:</a:t>
            </a:r>
          </a:p>
          <a:p>
            <a:pPr lvl="1"/>
            <a:r>
              <a:rPr lang="en-US" sz="2400" dirty="0">
                <a:latin typeface="Arial"/>
                <a:cs typeface="Arial"/>
              </a:rPr>
              <a:t>Jose Tovar, Dept for Behavioral Health </a:t>
            </a:r>
          </a:p>
          <a:p>
            <a:pPr lvl="1"/>
            <a:r>
              <a:rPr lang="en-US" sz="2400" dirty="0">
                <a:latin typeface="Arial"/>
                <a:cs typeface="Arial"/>
              </a:rPr>
              <a:t>JoAnna Brock, Early Childcare Center</a:t>
            </a:r>
            <a:endParaRPr lang="en-US" dirty="0"/>
          </a:p>
          <a:p>
            <a:endParaRPr lang="en-US" dirty="0"/>
          </a:p>
        </p:txBody>
      </p:sp>
      <p:pic>
        <p:nvPicPr>
          <p:cNvPr id="4" name="Picture 3">
            <a:extLst>
              <a:ext uri="{FF2B5EF4-FFF2-40B4-BE49-F238E27FC236}">
                <a16:creationId xmlns:a16="http://schemas.microsoft.com/office/drawing/2014/main" id="{5FB8EA1F-4FA5-4067-87CD-FDD0CF107722}"/>
              </a:ext>
            </a:extLst>
          </p:cNvPr>
          <p:cNvPicPr>
            <a:picLocks noChangeAspect="1"/>
          </p:cNvPicPr>
          <p:nvPr/>
        </p:nvPicPr>
        <p:blipFill>
          <a:blip r:embed="rId3"/>
          <a:stretch>
            <a:fillRect/>
          </a:stretch>
        </p:blipFill>
        <p:spPr>
          <a:xfrm>
            <a:off x="8209226" y="864876"/>
            <a:ext cx="3420152" cy="1493649"/>
          </a:xfrm>
          <a:prstGeom prst="rect">
            <a:avLst/>
          </a:prstGeom>
        </p:spPr>
      </p:pic>
      <p:pic>
        <p:nvPicPr>
          <p:cNvPr id="5" name="Picture 4">
            <a:extLst>
              <a:ext uri="{FF2B5EF4-FFF2-40B4-BE49-F238E27FC236}">
                <a16:creationId xmlns:a16="http://schemas.microsoft.com/office/drawing/2014/main" id="{30EFD48F-1715-47A5-B136-A0531EA0D0A1}"/>
              </a:ext>
            </a:extLst>
          </p:cNvPr>
          <p:cNvPicPr>
            <a:picLocks noChangeAspect="1"/>
          </p:cNvPicPr>
          <p:nvPr/>
        </p:nvPicPr>
        <p:blipFill>
          <a:blip r:embed="rId4"/>
          <a:stretch>
            <a:fillRect/>
          </a:stretch>
        </p:blipFill>
        <p:spPr>
          <a:xfrm>
            <a:off x="8209226" y="2260183"/>
            <a:ext cx="3420152" cy="3090940"/>
          </a:xfrm>
          <a:prstGeom prst="rect">
            <a:avLst/>
          </a:prstGeom>
        </p:spPr>
      </p:pic>
      <p:pic>
        <p:nvPicPr>
          <p:cNvPr id="6" name="Picture 6" descr="A drawing of a face&#10;&#10;Description automatically generated">
            <a:extLst>
              <a:ext uri="{FF2B5EF4-FFF2-40B4-BE49-F238E27FC236}">
                <a16:creationId xmlns:a16="http://schemas.microsoft.com/office/drawing/2014/main" id="{9ECEB5D5-7FBA-44B5-A7D1-2E83FC3BC8C2}"/>
              </a:ext>
            </a:extLst>
          </p:cNvPr>
          <p:cNvPicPr>
            <a:picLocks noChangeAspect="1"/>
          </p:cNvPicPr>
          <p:nvPr/>
        </p:nvPicPr>
        <p:blipFill>
          <a:blip r:embed="rId5"/>
          <a:stretch>
            <a:fillRect/>
          </a:stretch>
        </p:blipFill>
        <p:spPr>
          <a:xfrm>
            <a:off x="6974849" y="5743575"/>
            <a:ext cx="1828800" cy="1114425"/>
          </a:xfrm>
          <a:prstGeom prst="rect">
            <a:avLst/>
          </a:prstGeom>
        </p:spPr>
      </p:pic>
      <p:pic>
        <p:nvPicPr>
          <p:cNvPr id="8" name="Picture 7" descr="A close up of a logo&#10;&#10;Description automatically generated">
            <a:extLst>
              <a:ext uri="{FF2B5EF4-FFF2-40B4-BE49-F238E27FC236}">
                <a16:creationId xmlns:a16="http://schemas.microsoft.com/office/drawing/2014/main" id="{C98185AD-22FD-4D75-98BD-47B928E278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9617" y="6050716"/>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37DAE633-0CFE-452A-8E17-802E165AD7FD}"/>
              </a:ext>
            </a:extLst>
          </p:cNvPr>
          <p:cNvSpPr>
            <a:spLocks noGrp="1"/>
          </p:cNvSpPr>
          <p:nvPr>
            <p:ph type="sldNum" sz="quarter" idx="12"/>
          </p:nvPr>
        </p:nvSpPr>
        <p:spPr/>
        <p:txBody>
          <a:bodyPr/>
          <a:lstStyle/>
          <a:p>
            <a:fld id="{2D3B59E9-E01E-4C1E-87C1-8F08B3BE2677}" type="slidenum">
              <a:rPr lang="en-US" smtClean="0"/>
              <a:t>10</a:t>
            </a:fld>
            <a:endParaRPr lang="en-US"/>
          </a:p>
        </p:txBody>
      </p:sp>
    </p:spTree>
    <p:extLst>
      <p:ext uri="{BB962C8B-B14F-4D97-AF65-F5344CB8AC3E}">
        <p14:creationId xmlns:p14="http://schemas.microsoft.com/office/powerpoint/2010/main" val="85520015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F47F-5D4D-47B3-BCDB-33E2F507EE26}"/>
              </a:ext>
            </a:extLst>
          </p:cNvPr>
          <p:cNvSpPr>
            <a:spLocks noGrp="1"/>
          </p:cNvSpPr>
          <p:nvPr>
            <p:ph type="title"/>
          </p:nvPr>
        </p:nvSpPr>
        <p:spPr/>
        <p:txBody>
          <a:bodyPr/>
          <a:lstStyle/>
          <a:p>
            <a:r>
              <a:rPr lang="en-US"/>
              <a:t>How to “Raise Your Hand”</a:t>
            </a:r>
            <a:br>
              <a:rPr lang="en-US"/>
            </a:br>
            <a:endParaRPr lang="en-US"/>
          </a:p>
        </p:txBody>
      </p:sp>
      <p:sp>
        <p:nvSpPr>
          <p:cNvPr id="3" name="Content Placeholder 2">
            <a:extLst>
              <a:ext uri="{FF2B5EF4-FFF2-40B4-BE49-F238E27FC236}">
                <a16:creationId xmlns:a16="http://schemas.microsoft.com/office/drawing/2014/main" id="{24EAE43F-FBDC-4ADA-87A4-9F74464554CB}"/>
              </a:ext>
            </a:extLst>
          </p:cNvPr>
          <p:cNvSpPr>
            <a:spLocks noGrp="1"/>
          </p:cNvSpPr>
          <p:nvPr>
            <p:ph idx="1"/>
          </p:nvPr>
        </p:nvSpPr>
        <p:spPr>
          <a:xfrm>
            <a:off x="508659" y="1656427"/>
            <a:ext cx="7369386" cy="3880773"/>
          </a:xfrm>
        </p:spPr>
        <p:txBody>
          <a:bodyPr vert="horz" lIns="91440" tIns="45720" rIns="91440" bIns="45720" rtlCol="0" anchor="t">
            <a:normAutofit fontScale="92500"/>
          </a:bodyPr>
          <a:lstStyle/>
          <a:p>
            <a:pPr marL="457200" marR="0" lvl="0" indent="-457200" algn="l" defTabSz="914400" rtl="0" eaLnBrk="1" fontAlgn="auto" latinLnBrk="0" hangingPunct="1">
              <a:lnSpc>
                <a:spcPct val="90000"/>
              </a:lnSpc>
              <a:spcBef>
                <a:spcPts val="1800"/>
              </a:spcBef>
              <a:spcAft>
                <a:spcPts val="0"/>
              </a:spcAft>
              <a:buClr>
                <a:srgbClr val="6C1012"/>
              </a:buClr>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rial"/>
                <a:cs typeface="Arial"/>
              </a:rPr>
              <a:t>The “Raise Hand” feature is helpful if you have a question for the facilitator.</a:t>
            </a:r>
            <a:endParaRPr lang="en-US" sz="2400" b="0" i="0" u="none" strike="noStrike" kern="1200" cap="none" spc="0" normalizeH="0" baseline="0" noProof="0">
              <a:ln>
                <a:noFill/>
              </a:ln>
              <a:effectLst/>
              <a:uLnTx/>
              <a:uFillTx/>
              <a:latin typeface="Arial"/>
              <a:cs typeface="Arial"/>
            </a:endParaRPr>
          </a:p>
          <a:p>
            <a:pPr marL="457200" marR="0" lvl="0" indent="-457200" algn="l" defTabSz="914400" rtl="0" eaLnBrk="1" fontAlgn="auto" latinLnBrk="0" hangingPunct="1">
              <a:lnSpc>
                <a:spcPct val="90000"/>
              </a:lnSpc>
              <a:spcBef>
                <a:spcPts val="1800"/>
              </a:spcBef>
              <a:spcAft>
                <a:spcPts val="0"/>
              </a:spcAft>
              <a:buClr>
                <a:srgbClr val="6C1012"/>
              </a:buClr>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rial"/>
                <a:cs typeface="Arial"/>
              </a:rPr>
              <a:t>To use this feature, run your mouse on the Zoom window to locate the menu at the bottom.</a:t>
            </a:r>
            <a:endParaRPr lang="en-US" sz="2400" b="0" i="0" u="none" strike="noStrike" kern="1200" cap="none" spc="0" normalizeH="0" baseline="0" noProof="0">
              <a:ln>
                <a:noFill/>
              </a:ln>
              <a:effectLst/>
              <a:uLnTx/>
              <a:uFillTx/>
              <a:latin typeface="Arial"/>
              <a:cs typeface="Arial"/>
            </a:endParaRPr>
          </a:p>
          <a:p>
            <a:pPr marL="457200" marR="0" lvl="0" indent="-457200" algn="l" defTabSz="914400" rtl="0" eaLnBrk="1" fontAlgn="auto" latinLnBrk="0" hangingPunct="1">
              <a:lnSpc>
                <a:spcPct val="90000"/>
              </a:lnSpc>
              <a:spcBef>
                <a:spcPts val="1800"/>
              </a:spcBef>
              <a:spcAft>
                <a:spcPts val="0"/>
              </a:spcAft>
              <a:buClr>
                <a:srgbClr val="6C1012"/>
              </a:buClr>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rial"/>
                <a:cs typeface="Arial"/>
              </a:rPr>
              <a:t>Select “Participants” to open the Participant window.</a:t>
            </a:r>
            <a:endParaRPr lang="en-US" sz="2400" b="0" i="0" u="none" strike="noStrike" kern="1200" cap="none" spc="0" normalizeH="0" baseline="0" noProof="0">
              <a:ln>
                <a:noFill/>
              </a:ln>
              <a:effectLst/>
              <a:uLnTx/>
              <a:uFillTx/>
              <a:latin typeface="Arial"/>
              <a:cs typeface="Arial"/>
            </a:endParaRPr>
          </a:p>
          <a:p>
            <a:pPr marL="457200" marR="0" lvl="0" indent="-457200" algn="l" defTabSz="914400" rtl="0" eaLnBrk="1" fontAlgn="auto" latinLnBrk="0" hangingPunct="1">
              <a:lnSpc>
                <a:spcPct val="90000"/>
              </a:lnSpc>
              <a:spcBef>
                <a:spcPts val="1800"/>
              </a:spcBef>
              <a:spcAft>
                <a:spcPts val="0"/>
              </a:spcAft>
              <a:buClr>
                <a:srgbClr val="6C1012"/>
              </a:buClr>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rial"/>
                <a:cs typeface="Arial"/>
              </a:rPr>
              <a:t>On the Participant window, click the “Raise Hand” option at the bottom.</a:t>
            </a:r>
            <a:endParaRPr lang="en-US" sz="2400" b="0" i="0" u="none" strike="noStrike" kern="1200" cap="none" spc="0" normalizeH="0" baseline="0" noProof="0">
              <a:ln>
                <a:noFill/>
              </a:ln>
              <a:effectLst/>
              <a:uLnTx/>
              <a:uFillTx/>
              <a:latin typeface="Arial"/>
              <a:cs typeface="Arial"/>
            </a:endParaRPr>
          </a:p>
          <a:p>
            <a:pPr marL="457200" marR="0" lvl="0" indent="-457200" algn="l" defTabSz="914400" rtl="0" eaLnBrk="1" fontAlgn="auto" latinLnBrk="0" hangingPunct="1">
              <a:lnSpc>
                <a:spcPct val="90000"/>
              </a:lnSpc>
              <a:spcBef>
                <a:spcPts val="1800"/>
              </a:spcBef>
              <a:spcAft>
                <a:spcPts val="0"/>
              </a:spcAft>
              <a:buClr>
                <a:srgbClr val="6C1012"/>
              </a:buClr>
              <a:buSzTx/>
              <a:buFont typeface="Arial" panose="020B0604020202020204" pitchFamily="34" charset="0"/>
              <a:buChar char="•"/>
              <a:tabLst/>
              <a:defRPr/>
            </a:pPr>
            <a:r>
              <a:rPr lang="en-US" sz="2400">
                <a:solidFill>
                  <a:sysClr val="windowText" lastClr="000000"/>
                </a:solidFill>
                <a:latin typeface="Arial" panose="020B0604020202020204" pitchFamily="34" charset="0"/>
                <a:cs typeface="Arial" panose="020B0604020202020204" pitchFamily="34" charset="0"/>
              </a:rPr>
              <a:t>You may also enter questions and comments in the chat</a:t>
            </a:r>
            <a:endParaRPr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endParaRPr lang="en-US"/>
          </a:p>
        </p:txBody>
      </p:sp>
      <p:pic>
        <p:nvPicPr>
          <p:cNvPr id="4" name="Picture 3">
            <a:extLst>
              <a:ext uri="{FF2B5EF4-FFF2-40B4-BE49-F238E27FC236}">
                <a16:creationId xmlns:a16="http://schemas.microsoft.com/office/drawing/2014/main" id="{F3B44F13-B3C8-4DEE-A8A2-ECF259D906A3}"/>
              </a:ext>
            </a:extLst>
          </p:cNvPr>
          <p:cNvPicPr>
            <a:picLocks noChangeAspect="1"/>
          </p:cNvPicPr>
          <p:nvPr/>
        </p:nvPicPr>
        <p:blipFill rotWithShape="1">
          <a:blip r:embed="rId3">
            <a:extLst>
              <a:ext uri="{28A0092B-C50C-407E-A947-70E740481C1C}">
                <a14:useLocalDpi xmlns:a14="http://schemas.microsoft.com/office/drawing/2010/main" val="0"/>
              </a:ext>
            </a:extLst>
          </a:blip>
          <a:srcRect l="4454" r="4730"/>
          <a:stretch/>
        </p:blipFill>
        <p:spPr>
          <a:xfrm>
            <a:off x="8449656" y="774817"/>
            <a:ext cx="3276854" cy="1350018"/>
          </a:xfrm>
          <a:prstGeom prst="rect">
            <a:avLst/>
          </a:prstGeom>
          <a:ln w="19050">
            <a:solidFill>
              <a:sysClr val="windowText" lastClr="000000"/>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AB7B0D9-D19E-4A39-AB65-F94957666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56" y="2291123"/>
            <a:ext cx="3276853" cy="2948366"/>
          </a:xfrm>
          <a:prstGeom prst="rect">
            <a:avLst/>
          </a:prstGeom>
          <a:ln w="19050">
            <a:solidFill>
              <a:sysClr val="windowText" lastClr="000000"/>
            </a:solidFill>
          </a:ln>
          <a:effectLst>
            <a:outerShdw blurRad="50800" dist="38100" dir="2700000" algn="tl" rotWithShape="0">
              <a:prstClr val="black">
                <a:alpha val="40000"/>
              </a:prstClr>
            </a:outerShdw>
          </a:effectLst>
        </p:spPr>
      </p:pic>
      <p:sp>
        <p:nvSpPr>
          <p:cNvPr id="6" name="Circle: Hollow 5">
            <a:extLst>
              <a:ext uri="{FF2B5EF4-FFF2-40B4-BE49-F238E27FC236}">
                <a16:creationId xmlns:a16="http://schemas.microsoft.com/office/drawing/2014/main" id="{99A692EA-57F4-4166-BC80-F098CD3BACE9}"/>
              </a:ext>
            </a:extLst>
          </p:cNvPr>
          <p:cNvSpPr/>
          <p:nvPr/>
        </p:nvSpPr>
        <p:spPr>
          <a:xfrm>
            <a:off x="8411790" y="4064910"/>
            <a:ext cx="828093" cy="1056640"/>
          </a:xfrm>
          <a:prstGeom prst="donut">
            <a:avLst>
              <a:gd name="adj" fmla="val 7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7" descr="A drawing of a face&#10;&#10;Description automatically generated">
            <a:extLst>
              <a:ext uri="{FF2B5EF4-FFF2-40B4-BE49-F238E27FC236}">
                <a16:creationId xmlns:a16="http://schemas.microsoft.com/office/drawing/2014/main" id="{209243EE-1FCF-4D5D-B356-1955F90FA339}"/>
              </a:ext>
            </a:extLst>
          </p:cNvPr>
          <p:cNvPicPr>
            <a:picLocks noChangeAspect="1"/>
          </p:cNvPicPr>
          <p:nvPr/>
        </p:nvPicPr>
        <p:blipFill>
          <a:blip r:embed="rId5"/>
          <a:stretch>
            <a:fillRect/>
          </a:stretch>
        </p:blipFill>
        <p:spPr>
          <a:xfrm>
            <a:off x="6242584" y="5691187"/>
            <a:ext cx="1828800" cy="1114425"/>
          </a:xfrm>
          <a:prstGeom prst="rect">
            <a:avLst/>
          </a:prstGeom>
        </p:spPr>
      </p:pic>
      <p:pic>
        <p:nvPicPr>
          <p:cNvPr id="9" name="Picture 8" descr="A close up of a logo&#10;&#10;Description automatically generated">
            <a:extLst>
              <a:ext uri="{FF2B5EF4-FFF2-40B4-BE49-F238E27FC236}">
                <a16:creationId xmlns:a16="http://schemas.microsoft.com/office/drawing/2014/main" id="{330A7A08-5DA9-4471-9FA2-4AB88882C3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985" y="6041362"/>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B0A1238E-9DC2-426D-AE76-10C9A0721B82}"/>
              </a:ext>
            </a:extLst>
          </p:cNvPr>
          <p:cNvSpPr>
            <a:spLocks noGrp="1"/>
          </p:cNvSpPr>
          <p:nvPr>
            <p:ph type="sldNum" sz="quarter" idx="12"/>
          </p:nvPr>
        </p:nvSpPr>
        <p:spPr/>
        <p:txBody>
          <a:bodyPr/>
          <a:lstStyle/>
          <a:p>
            <a:fld id="{2D3B59E9-E01E-4C1E-87C1-8F08B3BE2677}" type="slidenum">
              <a:rPr lang="en-US" smtClean="0"/>
              <a:t>11</a:t>
            </a:fld>
            <a:endParaRPr lang="en-US"/>
          </a:p>
        </p:txBody>
      </p:sp>
    </p:spTree>
    <p:extLst>
      <p:ext uri="{BB962C8B-B14F-4D97-AF65-F5344CB8AC3E}">
        <p14:creationId xmlns:p14="http://schemas.microsoft.com/office/powerpoint/2010/main" val="409612085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3496-9CDE-4042-BE65-1358BE1F42B5}"/>
              </a:ext>
            </a:extLst>
          </p:cNvPr>
          <p:cNvSpPr>
            <a:spLocks noGrp="1"/>
          </p:cNvSpPr>
          <p:nvPr>
            <p:ph type="title"/>
          </p:nvPr>
        </p:nvSpPr>
        <p:spPr/>
        <p:txBody>
          <a:bodyPr/>
          <a:lstStyle/>
          <a:p>
            <a:r>
              <a:rPr lang="en-US"/>
              <a:t>Resource Materials</a:t>
            </a:r>
            <a:br>
              <a:rPr lang="en-US"/>
            </a:br>
            <a:endParaRPr lang="en-US"/>
          </a:p>
        </p:txBody>
      </p:sp>
      <p:sp>
        <p:nvSpPr>
          <p:cNvPr id="3" name="Content Placeholder 2">
            <a:extLst>
              <a:ext uri="{FF2B5EF4-FFF2-40B4-BE49-F238E27FC236}">
                <a16:creationId xmlns:a16="http://schemas.microsoft.com/office/drawing/2014/main" id="{14E79AED-F20F-4B7D-A28B-2516DB49D52C}"/>
              </a:ext>
            </a:extLst>
          </p:cNvPr>
          <p:cNvSpPr>
            <a:spLocks noGrp="1"/>
          </p:cNvSpPr>
          <p:nvPr>
            <p:ph idx="1"/>
          </p:nvPr>
        </p:nvSpPr>
        <p:spPr>
          <a:xfrm>
            <a:off x="677334" y="1720313"/>
            <a:ext cx="8596668" cy="4321050"/>
          </a:xfrm>
        </p:spPr>
        <p:txBody>
          <a:bodyPr vert="horz" lIns="91440" tIns="45720" rIns="91440" bIns="45720" rtlCol="0" anchor="t">
            <a:normAutofit/>
          </a:bodyPr>
          <a:lstStyle/>
          <a:p>
            <a:r>
              <a:rPr lang="en-US" sz="2400" dirty="0">
                <a:latin typeface="Arial"/>
                <a:cs typeface="Arial"/>
              </a:rPr>
              <a:t>All session materials available at </a:t>
            </a:r>
            <a:r>
              <a:rPr lang="en-US" sz="2400" dirty="0">
                <a:latin typeface="Arial"/>
                <a:cs typeface="Arial"/>
                <a:hlinkClick r:id="rId3"/>
              </a:rPr>
              <a:t>https://www.hdilearning.org/project-scope-echo-series/</a:t>
            </a:r>
            <a:endParaRPr lang="en-US" sz="2400" dirty="0">
              <a:latin typeface="Arial"/>
              <a:cs typeface="Arial"/>
            </a:endParaRPr>
          </a:p>
          <a:p>
            <a:r>
              <a:rPr lang="en-US" sz="2400" dirty="0">
                <a:latin typeface="Arial"/>
                <a:cs typeface="Arial"/>
              </a:rPr>
              <a:t>Materials include speaker PowerPoints, case presentation template, resource materials</a:t>
            </a:r>
          </a:p>
          <a:p>
            <a:r>
              <a:rPr lang="en-US" sz="2400" dirty="0">
                <a:solidFill>
                  <a:schemeClr val="tx1"/>
                </a:solidFill>
                <a:latin typeface="Arial"/>
                <a:cs typeface="Arial"/>
              </a:rPr>
              <a:t>Please contact </a:t>
            </a:r>
            <a:r>
              <a:rPr lang="en-US" sz="2400" b="1" dirty="0">
                <a:solidFill>
                  <a:schemeClr val="tx1"/>
                </a:solidFill>
                <a:latin typeface="Arial"/>
                <a:cs typeface="Arial"/>
              </a:rPr>
              <a:t>brandon.cannada@uky.edu </a:t>
            </a:r>
            <a:r>
              <a:rPr lang="en-US" sz="2400" dirty="0">
                <a:solidFill>
                  <a:schemeClr val="tx1"/>
                </a:solidFill>
                <a:latin typeface="Arial"/>
                <a:cs typeface="Arial"/>
              </a:rPr>
              <a:t>if you need assistance with technology</a:t>
            </a:r>
          </a:p>
          <a:p>
            <a:endParaRPr lang="en-US" dirty="0"/>
          </a:p>
          <a:p>
            <a:endParaRPr lang="en-US" dirty="0"/>
          </a:p>
        </p:txBody>
      </p:sp>
      <p:pic>
        <p:nvPicPr>
          <p:cNvPr id="4" name="Picture 4" descr="A drawing of a face&#10;&#10;Description automatically generated">
            <a:extLst>
              <a:ext uri="{FF2B5EF4-FFF2-40B4-BE49-F238E27FC236}">
                <a16:creationId xmlns:a16="http://schemas.microsoft.com/office/drawing/2014/main" id="{FABD4B8C-4735-45A9-9699-5A6E74B5D272}"/>
              </a:ext>
            </a:extLst>
          </p:cNvPr>
          <p:cNvPicPr>
            <a:picLocks noChangeAspect="1"/>
          </p:cNvPicPr>
          <p:nvPr/>
        </p:nvPicPr>
        <p:blipFill>
          <a:blip r:embed="rId4"/>
          <a:stretch>
            <a:fillRect/>
          </a:stretch>
        </p:blipFill>
        <p:spPr>
          <a:xfrm>
            <a:off x="7023509" y="5714075"/>
            <a:ext cx="1828800" cy="1114425"/>
          </a:xfrm>
          <a:prstGeom prst="rect">
            <a:avLst/>
          </a:prstGeom>
        </p:spPr>
      </p:pic>
      <p:pic>
        <p:nvPicPr>
          <p:cNvPr id="6" name="Picture 5" descr="A close up of a logo&#10;&#10;Description automatically generated">
            <a:extLst>
              <a:ext uri="{FF2B5EF4-FFF2-40B4-BE49-F238E27FC236}">
                <a16:creationId xmlns:a16="http://schemas.microsoft.com/office/drawing/2014/main" id="{E11B3FD3-5CC7-4C4F-8F4E-5B86D2614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134" y="6050789"/>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FCF38742-3B66-41FB-89F4-50CE54B2B345}"/>
              </a:ext>
            </a:extLst>
          </p:cNvPr>
          <p:cNvSpPr>
            <a:spLocks noGrp="1"/>
          </p:cNvSpPr>
          <p:nvPr>
            <p:ph type="sldNum" sz="quarter" idx="12"/>
          </p:nvPr>
        </p:nvSpPr>
        <p:spPr/>
        <p:txBody>
          <a:bodyPr/>
          <a:lstStyle/>
          <a:p>
            <a:fld id="{2D3B59E9-E01E-4C1E-87C1-8F08B3BE2677}" type="slidenum">
              <a:rPr lang="en-US" smtClean="0"/>
              <a:t>12</a:t>
            </a:fld>
            <a:endParaRPr lang="en-US"/>
          </a:p>
        </p:txBody>
      </p:sp>
    </p:spTree>
    <p:extLst>
      <p:ext uri="{BB962C8B-B14F-4D97-AF65-F5344CB8AC3E}">
        <p14:creationId xmlns:p14="http://schemas.microsoft.com/office/powerpoint/2010/main" val="8263910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89B5B-1F3A-452A-877D-037E1A8FC295}"/>
              </a:ext>
            </a:extLst>
          </p:cNvPr>
          <p:cNvSpPr>
            <a:spLocks noGrp="1"/>
          </p:cNvSpPr>
          <p:nvPr>
            <p:ph type="ctrTitle"/>
          </p:nvPr>
        </p:nvSpPr>
        <p:spPr/>
        <p:txBody>
          <a:bodyPr/>
          <a:lstStyle/>
          <a:p>
            <a:r>
              <a:rPr lang="en-US"/>
              <a:t>Other Zoom Questions?</a:t>
            </a:r>
          </a:p>
        </p:txBody>
      </p:sp>
      <p:sp>
        <p:nvSpPr>
          <p:cNvPr id="4" name="Slide Number Placeholder 3">
            <a:extLst>
              <a:ext uri="{FF2B5EF4-FFF2-40B4-BE49-F238E27FC236}">
                <a16:creationId xmlns:a16="http://schemas.microsoft.com/office/drawing/2014/main" id="{4DA4ECDF-1CEC-493F-96CB-D87982AE3E24}"/>
              </a:ext>
            </a:extLst>
          </p:cNvPr>
          <p:cNvSpPr>
            <a:spLocks noGrp="1"/>
          </p:cNvSpPr>
          <p:nvPr>
            <p:ph type="sldNum" sz="quarter" idx="12"/>
          </p:nvPr>
        </p:nvSpPr>
        <p:spPr/>
        <p:txBody>
          <a:bodyPr/>
          <a:lstStyle/>
          <a:p>
            <a:fld id="{2D3B59E9-E01E-4C1E-87C1-8F08B3BE2677}" type="slidenum">
              <a:rPr lang="en-US" smtClean="0"/>
              <a:t>13</a:t>
            </a:fld>
            <a:endParaRPr lang="en-US"/>
          </a:p>
        </p:txBody>
      </p:sp>
    </p:spTree>
    <p:extLst>
      <p:ext uri="{BB962C8B-B14F-4D97-AF65-F5344CB8AC3E}">
        <p14:creationId xmlns:p14="http://schemas.microsoft.com/office/powerpoint/2010/main" val="161633394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DF5D-7AF6-45C7-8234-615B2C4B2FD7}"/>
              </a:ext>
            </a:extLst>
          </p:cNvPr>
          <p:cNvSpPr>
            <a:spLocks noGrp="1"/>
          </p:cNvSpPr>
          <p:nvPr>
            <p:ph type="title"/>
          </p:nvPr>
        </p:nvSpPr>
        <p:spPr>
          <a:xfrm>
            <a:off x="677335" y="2682013"/>
            <a:ext cx="8596668" cy="1826581"/>
          </a:xfrm>
        </p:spPr>
        <p:txBody>
          <a:bodyPr/>
          <a:lstStyle/>
          <a:p>
            <a:r>
              <a:rPr lang="en-US" dirty="0"/>
              <a:t>Session Logistics</a:t>
            </a:r>
          </a:p>
        </p:txBody>
      </p:sp>
      <p:sp>
        <p:nvSpPr>
          <p:cNvPr id="4" name="Slide Number Placeholder 3">
            <a:extLst>
              <a:ext uri="{FF2B5EF4-FFF2-40B4-BE49-F238E27FC236}">
                <a16:creationId xmlns:a16="http://schemas.microsoft.com/office/drawing/2014/main" id="{3E2C771E-9539-4454-8EDB-B63017EACEF1}"/>
              </a:ext>
            </a:extLst>
          </p:cNvPr>
          <p:cNvSpPr>
            <a:spLocks noGrp="1"/>
          </p:cNvSpPr>
          <p:nvPr>
            <p:ph type="sldNum" sz="quarter" idx="12"/>
          </p:nvPr>
        </p:nvSpPr>
        <p:spPr/>
        <p:txBody>
          <a:bodyPr/>
          <a:lstStyle/>
          <a:p>
            <a:fld id="{2D3B59E9-E01E-4C1E-87C1-8F08B3BE2677}" type="slidenum">
              <a:rPr lang="en-US" smtClean="0"/>
              <a:t>14</a:t>
            </a:fld>
            <a:endParaRPr lang="en-US"/>
          </a:p>
        </p:txBody>
      </p:sp>
      <p:pic>
        <p:nvPicPr>
          <p:cNvPr id="6" name="Picture 4" descr="A drawing of a face&#10;&#10;Description automatically generated">
            <a:extLst>
              <a:ext uri="{FF2B5EF4-FFF2-40B4-BE49-F238E27FC236}">
                <a16:creationId xmlns:a16="http://schemas.microsoft.com/office/drawing/2014/main" id="{DE5263CA-B346-49CF-8831-52B517E957A0}"/>
              </a:ext>
            </a:extLst>
          </p:cNvPr>
          <p:cNvPicPr>
            <a:picLocks noChangeAspect="1"/>
          </p:cNvPicPr>
          <p:nvPr/>
        </p:nvPicPr>
        <p:blipFill>
          <a:blip r:embed="rId3"/>
          <a:stretch>
            <a:fillRect/>
          </a:stretch>
        </p:blipFill>
        <p:spPr>
          <a:xfrm>
            <a:off x="6761863" y="5743575"/>
            <a:ext cx="1828800" cy="1114425"/>
          </a:xfrm>
          <a:prstGeom prst="rect">
            <a:avLst/>
          </a:prstGeom>
        </p:spPr>
      </p:pic>
      <p:pic>
        <p:nvPicPr>
          <p:cNvPr id="7" name="Picture 6">
            <a:extLst>
              <a:ext uri="{FF2B5EF4-FFF2-40B4-BE49-F238E27FC236}">
                <a16:creationId xmlns:a16="http://schemas.microsoft.com/office/drawing/2014/main" id="{0C3DC5E2-32F3-405A-B7C2-A9F97AFEFA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8" y="5572671"/>
            <a:ext cx="1080370" cy="1185066"/>
          </a:xfrm>
          <a:prstGeom prst="rect">
            <a:avLst/>
          </a:prstGeom>
        </p:spPr>
      </p:pic>
      <p:pic>
        <p:nvPicPr>
          <p:cNvPr id="8" name="Picture 7">
            <a:extLst>
              <a:ext uri="{FF2B5EF4-FFF2-40B4-BE49-F238E27FC236}">
                <a16:creationId xmlns:a16="http://schemas.microsoft.com/office/drawing/2014/main" id="{BD8697D9-484F-4AFA-9714-7B2B7EE8964E}"/>
              </a:ext>
            </a:extLst>
          </p:cNvPr>
          <p:cNvPicPr>
            <a:picLocks noChangeAspect="1"/>
          </p:cNvPicPr>
          <p:nvPr/>
        </p:nvPicPr>
        <p:blipFill>
          <a:blip r:embed="rId5"/>
          <a:stretch>
            <a:fillRect/>
          </a:stretch>
        </p:blipFill>
        <p:spPr>
          <a:xfrm>
            <a:off x="2107527" y="6041362"/>
            <a:ext cx="3468925" cy="713294"/>
          </a:xfrm>
          <a:prstGeom prst="rect">
            <a:avLst/>
          </a:prstGeom>
        </p:spPr>
      </p:pic>
    </p:spTree>
    <p:extLst>
      <p:ext uri="{BB962C8B-B14F-4D97-AF65-F5344CB8AC3E}">
        <p14:creationId xmlns:p14="http://schemas.microsoft.com/office/powerpoint/2010/main" val="12000021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28C6-0EB0-4A35-9ABB-8EFBB0286EDE}"/>
              </a:ext>
            </a:extLst>
          </p:cNvPr>
          <p:cNvSpPr>
            <a:spLocks noGrp="1"/>
          </p:cNvSpPr>
          <p:nvPr>
            <p:ph type="title"/>
          </p:nvPr>
        </p:nvSpPr>
        <p:spPr>
          <a:xfrm>
            <a:off x="178742" y="280341"/>
            <a:ext cx="9988963" cy="1320800"/>
          </a:xfrm>
        </p:spPr>
        <p:txBody>
          <a:bodyPr/>
          <a:lstStyle/>
          <a:p>
            <a:r>
              <a:rPr lang="en-US" sz="3200" dirty="0"/>
              <a:t>For Participants</a:t>
            </a:r>
          </a:p>
        </p:txBody>
      </p:sp>
      <p:sp>
        <p:nvSpPr>
          <p:cNvPr id="3" name="Content Placeholder 2">
            <a:extLst>
              <a:ext uri="{FF2B5EF4-FFF2-40B4-BE49-F238E27FC236}">
                <a16:creationId xmlns:a16="http://schemas.microsoft.com/office/drawing/2014/main" id="{EB42B3DF-D6C6-4436-901E-097BC6770501}"/>
              </a:ext>
            </a:extLst>
          </p:cNvPr>
          <p:cNvSpPr>
            <a:spLocks noGrp="1"/>
          </p:cNvSpPr>
          <p:nvPr>
            <p:ph idx="1"/>
          </p:nvPr>
        </p:nvSpPr>
        <p:spPr>
          <a:xfrm>
            <a:off x="451557" y="1003478"/>
            <a:ext cx="9339852" cy="4765068"/>
          </a:xfrm>
        </p:spPr>
        <p:txBody>
          <a:bodyPr vert="horz" lIns="91440" tIns="45720" rIns="91440" bIns="45720" rtlCol="0" anchor="t">
            <a:normAutofit/>
          </a:bodyPr>
          <a:lstStyle/>
          <a:p>
            <a:r>
              <a:rPr lang="en-US" sz="2400" dirty="0">
                <a:ea typeface="+mn-lt"/>
                <a:cs typeface="+mn-lt"/>
              </a:rPr>
              <a:t>Attend all sessions ready to learn and to share</a:t>
            </a:r>
          </a:p>
          <a:p>
            <a:r>
              <a:rPr lang="en-US" sz="2400" dirty="0"/>
              <a:t>Review Participant Guide for suggestions and procedures</a:t>
            </a:r>
          </a:p>
          <a:p>
            <a:r>
              <a:rPr lang="en-US" sz="2400" dirty="0"/>
              <a:t>Complete pre-series survey before your first session</a:t>
            </a:r>
          </a:p>
          <a:p>
            <a:r>
              <a:rPr lang="en-US" sz="2400" dirty="0"/>
              <a:t>Complete post-session evaluations each session</a:t>
            </a:r>
          </a:p>
          <a:p>
            <a:r>
              <a:rPr lang="en-US" sz="2400" dirty="0"/>
              <a:t>Complete post-series evaluation after November 17</a:t>
            </a:r>
          </a:p>
          <a:p>
            <a:r>
              <a:rPr lang="en-US" sz="2400" dirty="0"/>
              <a:t>Submit case studies for discussion; see case presentation form and case presentation PPT template on resource page</a:t>
            </a:r>
            <a:endParaRPr lang="en-US" sz="2400" dirty="0">
              <a:latin typeface="Arial"/>
              <a:cs typeface="Arial"/>
            </a:endParaRPr>
          </a:p>
          <a:p>
            <a:r>
              <a:rPr lang="en-US" sz="2400" dirty="0">
                <a:latin typeface="Arial"/>
                <a:cs typeface="Arial"/>
              </a:rPr>
              <a:t>Select incentive after attendance at all sessions (choice of 1 of 4 books)</a:t>
            </a:r>
          </a:p>
          <a:p>
            <a:endParaRPr lang="en-US" dirty="0"/>
          </a:p>
        </p:txBody>
      </p:sp>
      <p:sp>
        <p:nvSpPr>
          <p:cNvPr id="4" name="Slide Number Placeholder 3">
            <a:extLst>
              <a:ext uri="{FF2B5EF4-FFF2-40B4-BE49-F238E27FC236}">
                <a16:creationId xmlns:a16="http://schemas.microsoft.com/office/drawing/2014/main" id="{B4E20366-7856-48DF-B02F-9CED9191BADE}"/>
              </a:ext>
            </a:extLst>
          </p:cNvPr>
          <p:cNvSpPr>
            <a:spLocks noGrp="1"/>
          </p:cNvSpPr>
          <p:nvPr>
            <p:ph type="sldNum" sz="quarter" idx="12"/>
          </p:nvPr>
        </p:nvSpPr>
        <p:spPr/>
        <p:txBody>
          <a:bodyPr/>
          <a:lstStyle/>
          <a:p>
            <a:fld id="{2D3B59E9-E01E-4C1E-87C1-8F08B3BE2677}" type="slidenum">
              <a:rPr lang="en-US" smtClean="0"/>
              <a:t>15</a:t>
            </a:fld>
            <a:endParaRPr lang="en-US"/>
          </a:p>
        </p:txBody>
      </p:sp>
      <p:pic>
        <p:nvPicPr>
          <p:cNvPr id="5" name="Picture 4">
            <a:extLst>
              <a:ext uri="{FF2B5EF4-FFF2-40B4-BE49-F238E27FC236}">
                <a16:creationId xmlns:a16="http://schemas.microsoft.com/office/drawing/2014/main" id="{C944B2B9-98AD-4319-912F-7E76AAFAB013}"/>
              </a:ext>
            </a:extLst>
          </p:cNvPr>
          <p:cNvPicPr>
            <a:picLocks noChangeAspect="1"/>
          </p:cNvPicPr>
          <p:nvPr/>
        </p:nvPicPr>
        <p:blipFill>
          <a:blip r:embed="rId3"/>
          <a:stretch>
            <a:fillRect/>
          </a:stretch>
        </p:blipFill>
        <p:spPr>
          <a:xfrm>
            <a:off x="2917998" y="5790582"/>
            <a:ext cx="3420152" cy="701101"/>
          </a:xfrm>
          <a:prstGeom prst="rect">
            <a:avLst/>
          </a:prstGeom>
        </p:spPr>
      </p:pic>
      <p:pic>
        <p:nvPicPr>
          <p:cNvPr id="6" name="Picture 4" descr="A drawing of a face&#10;&#10;Description automatically generated">
            <a:extLst>
              <a:ext uri="{FF2B5EF4-FFF2-40B4-BE49-F238E27FC236}">
                <a16:creationId xmlns:a16="http://schemas.microsoft.com/office/drawing/2014/main" id="{16CC0663-373D-4F24-B48A-24C43083E307}"/>
              </a:ext>
            </a:extLst>
          </p:cNvPr>
          <p:cNvPicPr>
            <a:picLocks noChangeAspect="1"/>
          </p:cNvPicPr>
          <p:nvPr/>
        </p:nvPicPr>
        <p:blipFill>
          <a:blip r:embed="rId4"/>
          <a:stretch>
            <a:fillRect/>
          </a:stretch>
        </p:blipFill>
        <p:spPr>
          <a:xfrm>
            <a:off x="6871015" y="5693056"/>
            <a:ext cx="1828800" cy="1114425"/>
          </a:xfrm>
          <a:prstGeom prst="rect">
            <a:avLst/>
          </a:prstGeom>
        </p:spPr>
      </p:pic>
    </p:spTree>
    <p:extLst>
      <p:ext uri="{BB962C8B-B14F-4D97-AF65-F5344CB8AC3E}">
        <p14:creationId xmlns:p14="http://schemas.microsoft.com/office/powerpoint/2010/main" val="22589934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9B26-4D9B-4D2C-B401-9B560C8163E4}"/>
              </a:ext>
            </a:extLst>
          </p:cNvPr>
          <p:cNvSpPr>
            <a:spLocks noGrp="1"/>
          </p:cNvSpPr>
          <p:nvPr>
            <p:ph type="title"/>
          </p:nvPr>
        </p:nvSpPr>
        <p:spPr/>
        <p:txBody>
          <a:bodyPr/>
          <a:lstStyle/>
          <a:p>
            <a:r>
              <a:rPr lang="en-US"/>
              <a:t>Case Presentations</a:t>
            </a:r>
          </a:p>
        </p:txBody>
      </p:sp>
      <p:sp>
        <p:nvSpPr>
          <p:cNvPr id="3" name="Content Placeholder 2">
            <a:extLst>
              <a:ext uri="{FF2B5EF4-FFF2-40B4-BE49-F238E27FC236}">
                <a16:creationId xmlns:a16="http://schemas.microsoft.com/office/drawing/2014/main" id="{731B738D-8C05-463D-8366-6BA17BDB94DA}"/>
              </a:ext>
            </a:extLst>
          </p:cNvPr>
          <p:cNvSpPr>
            <a:spLocks noGrp="1"/>
          </p:cNvSpPr>
          <p:nvPr>
            <p:ph idx="1"/>
          </p:nvPr>
        </p:nvSpPr>
        <p:spPr>
          <a:xfrm>
            <a:off x="564212" y="1484777"/>
            <a:ext cx="8596668" cy="3880773"/>
          </a:xfrm>
        </p:spPr>
        <p:txBody>
          <a:bodyPr vert="horz" lIns="91440" tIns="45720" rIns="91440" bIns="45720" rtlCol="0" anchor="t">
            <a:normAutofit/>
          </a:bodyPr>
          <a:lstStyle/>
          <a:p>
            <a:r>
              <a:rPr lang="en-US" sz="2400" dirty="0"/>
              <a:t>Solicited from participants; please submit for next week!</a:t>
            </a:r>
          </a:p>
          <a:p>
            <a:r>
              <a:rPr lang="en-US" sz="2400" dirty="0"/>
              <a:t>Brief presentation immediately after each speaker</a:t>
            </a:r>
          </a:p>
          <a:p>
            <a:r>
              <a:rPr lang="en-US" sz="2400" dirty="0">
                <a:ea typeface="+mn-lt"/>
                <a:cs typeface="+mn-lt"/>
              </a:rPr>
              <a:t>Opportunity to problem solve with peers</a:t>
            </a:r>
            <a:endParaRPr lang="en-US" sz="2400" dirty="0"/>
          </a:p>
          <a:p>
            <a:r>
              <a:rPr lang="en-US" sz="2400" dirty="0">
                <a:ea typeface="+mn-lt"/>
                <a:cs typeface="+mn-lt"/>
              </a:rPr>
              <a:t>Reinforce strategies </a:t>
            </a:r>
            <a:endParaRPr lang="en-US" sz="2400" dirty="0"/>
          </a:p>
          <a:p>
            <a:r>
              <a:rPr lang="en-US" sz="2400" dirty="0">
                <a:ea typeface="+mn-lt"/>
                <a:cs typeface="+mn-lt"/>
              </a:rPr>
              <a:t>Focus on current issue or problem of practice</a:t>
            </a:r>
            <a:endParaRPr lang="en-US" sz="2400" dirty="0"/>
          </a:p>
          <a:p>
            <a:r>
              <a:rPr lang="en-US" sz="2400" dirty="0">
                <a:ea typeface="+mn-lt"/>
                <a:cs typeface="+mn-lt"/>
              </a:rPr>
              <a:t>Stories of success</a:t>
            </a:r>
            <a:endParaRPr lang="en-US" sz="2400" dirty="0"/>
          </a:p>
          <a:p>
            <a:r>
              <a:rPr lang="en-US" sz="2400" dirty="0"/>
              <a:t>Forms available at </a:t>
            </a:r>
            <a:r>
              <a:rPr lang="en-US" sz="2400" dirty="0">
                <a:latin typeface="Arial"/>
                <a:cs typeface="Arial"/>
                <a:hlinkClick r:id="rId3"/>
              </a:rPr>
              <a:t>https://www.hdilearning.org/project-scope-echo-series/</a:t>
            </a:r>
            <a:endParaRPr lang="en-US" sz="2400" dirty="0"/>
          </a:p>
          <a:p>
            <a:endParaRPr lang="en-US" dirty="0"/>
          </a:p>
        </p:txBody>
      </p:sp>
      <p:pic>
        <p:nvPicPr>
          <p:cNvPr id="4" name="Picture 4" descr="A drawing of a face&#10;&#10;Description automatically generated">
            <a:extLst>
              <a:ext uri="{FF2B5EF4-FFF2-40B4-BE49-F238E27FC236}">
                <a16:creationId xmlns:a16="http://schemas.microsoft.com/office/drawing/2014/main" id="{51A790F1-EAF9-49C8-A257-BDE06E85F023}"/>
              </a:ext>
            </a:extLst>
          </p:cNvPr>
          <p:cNvPicPr>
            <a:picLocks noChangeAspect="1"/>
          </p:cNvPicPr>
          <p:nvPr/>
        </p:nvPicPr>
        <p:blipFill>
          <a:blip r:embed="rId4"/>
          <a:stretch>
            <a:fillRect/>
          </a:stretch>
        </p:blipFill>
        <p:spPr>
          <a:xfrm>
            <a:off x="6598974" y="5691187"/>
            <a:ext cx="1828800" cy="1114425"/>
          </a:xfrm>
          <a:prstGeom prst="rect">
            <a:avLst/>
          </a:prstGeom>
        </p:spPr>
      </p:pic>
      <p:pic>
        <p:nvPicPr>
          <p:cNvPr id="6" name="Picture 5" descr="A close up of a logo&#10;&#10;Description automatically generated">
            <a:extLst>
              <a:ext uri="{FF2B5EF4-FFF2-40B4-BE49-F238E27FC236}">
                <a16:creationId xmlns:a16="http://schemas.microsoft.com/office/drawing/2014/main" id="{0ADA6D41-497E-479A-B463-E5CB7775D8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2546" y="6107373"/>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232CF1EB-029A-467A-9E5D-91A3A6B10C18}"/>
              </a:ext>
            </a:extLst>
          </p:cNvPr>
          <p:cNvSpPr>
            <a:spLocks noGrp="1"/>
          </p:cNvSpPr>
          <p:nvPr>
            <p:ph type="sldNum" sz="quarter" idx="12"/>
          </p:nvPr>
        </p:nvSpPr>
        <p:spPr/>
        <p:txBody>
          <a:bodyPr/>
          <a:lstStyle/>
          <a:p>
            <a:fld id="{2D3B59E9-E01E-4C1E-87C1-8F08B3BE2677}" type="slidenum">
              <a:rPr lang="en-US" smtClean="0"/>
              <a:t>16</a:t>
            </a:fld>
            <a:endParaRPr lang="en-US"/>
          </a:p>
        </p:txBody>
      </p:sp>
    </p:spTree>
    <p:extLst>
      <p:ext uri="{BB962C8B-B14F-4D97-AF65-F5344CB8AC3E}">
        <p14:creationId xmlns:p14="http://schemas.microsoft.com/office/powerpoint/2010/main" val="22493032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9AE9-61FD-4C67-9604-B1F54BFE39DE}"/>
              </a:ext>
            </a:extLst>
          </p:cNvPr>
          <p:cNvSpPr>
            <a:spLocks noGrp="1"/>
          </p:cNvSpPr>
          <p:nvPr>
            <p:ph type="title"/>
          </p:nvPr>
        </p:nvSpPr>
        <p:spPr>
          <a:xfrm>
            <a:off x="595691" y="133350"/>
            <a:ext cx="8596668" cy="1320800"/>
          </a:xfrm>
        </p:spPr>
        <p:txBody>
          <a:bodyPr>
            <a:normAutofit fontScale="90000"/>
          </a:bodyPr>
          <a:lstStyle/>
          <a:p>
            <a:r>
              <a:rPr lang="en-US" dirty="0">
                <a:ea typeface="+mj-lt"/>
                <a:cs typeface="+mj-lt"/>
              </a:rPr>
              <a:t>Team KY SCOPE Case Study Form (required; see resource folder for full form)</a:t>
            </a:r>
            <a:endParaRPr lang="en-US" dirty="0"/>
          </a:p>
        </p:txBody>
      </p:sp>
      <p:sp>
        <p:nvSpPr>
          <p:cNvPr id="3" name="Content Placeholder 2">
            <a:extLst>
              <a:ext uri="{FF2B5EF4-FFF2-40B4-BE49-F238E27FC236}">
                <a16:creationId xmlns:a16="http://schemas.microsoft.com/office/drawing/2014/main" id="{8F519D57-2B4A-4290-8C02-A8BB15426A1E}"/>
              </a:ext>
            </a:extLst>
          </p:cNvPr>
          <p:cNvSpPr>
            <a:spLocks noGrp="1"/>
          </p:cNvSpPr>
          <p:nvPr>
            <p:ph idx="1"/>
          </p:nvPr>
        </p:nvSpPr>
        <p:spPr>
          <a:xfrm>
            <a:off x="827013" y="1248911"/>
            <a:ext cx="10760203" cy="5050987"/>
          </a:xfrm>
        </p:spPr>
        <p:txBody>
          <a:bodyPr vert="horz" lIns="91440" tIns="45720" rIns="91440" bIns="45720" rtlCol="0" anchor="t">
            <a:normAutofit/>
          </a:bodyPr>
          <a:lstStyle/>
          <a:p>
            <a:pPr marL="0" indent="0">
              <a:buNone/>
            </a:pPr>
            <a:r>
              <a:rPr lang="en-US" b="1" dirty="0">
                <a:ea typeface="+mn-lt"/>
                <a:cs typeface="+mn-lt"/>
              </a:rPr>
              <a:t>Select the topics for which your case could be a good match (select all that apply)</a:t>
            </a:r>
            <a:r>
              <a:rPr lang="en-US" dirty="0">
                <a:ea typeface="+mn-lt"/>
                <a:cs typeface="+mn-lt"/>
              </a:rPr>
              <a:t> </a:t>
            </a:r>
            <a:endParaRPr lang="en-US" dirty="0"/>
          </a:p>
          <a:p>
            <a:r>
              <a:rPr lang="en-US" dirty="0">
                <a:ea typeface="+mn-lt"/>
                <a:cs typeface="+mn-lt"/>
              </a:rPr>
              <a:t>_____Tuesday, September 8: </a:t>
            </a:r>
            <a:r>
              <a:rPr lang="en-US" b="1" dirty="0">
                <a:ea typeface="+mn-lt"/>
                <a:cs typeface="+mn-lt"/>
              </a:rPr>
              <a:t>Addiction and Treatment</a:t>
            </a:r>
            <a:r>
              <a:rPr lang="en-US" dirty="0">
                <a:ea typeface="+mn-lt"/>
                <a:cs typeface="+mn-lt"/>
              </a:rPr>
              <a:t> </a:t>
            </a:r>
            <a:endParaRPr lang="en-US"/>
          </a:p>
          <a:p>
            <a:r>
              <a:rPr lang="en-US" dirty="0">
                <a:ea typeface="+mn-lt"/>
                <a:cs typeface="+mn-lt"/>
              </a:rPr>
              <a:t>_____Tuesday, September 22: </a:t>
            </a:r>
            <a:r>
              <a:rPr lang="en-US" b="1" dirty="0">
                <a:ea typeface="+mn-lt"/>
                <a:cs typeface="+mn-lt"/>
              </a:rPr>
              <a:t>NAS</a:t>
            </a:r>
            <a:r>
              <a:rPr lang="en-US" dirty="0">
                <a:ea typeface="+mn-lt"/>
                <a:cs typeface="+mn-lt"/>
              </a:rPr>
              <a:t> </a:t>
            </a:r>
            <a:endParaRPr lang="en-US"/>
          </a:p>
          <a:p>
            <a:r>
              <a:rPr lang="en-US" dirty="0">
                <a:ea typeface="+mn-lt"/>
                <a:cs typeface="+mn-lt"/>
              </a:rPr>
              <a:t>_____Tuesday, October 6: </a:t>
            </a:r>
            <a:r>
              <a:rPr lang="en-US" b="1" dirty="0">
                <a:ea typeface="+mn-lt"/>
                <a:cs typeface="+mn-lt"/>
              </a:rPr>
              <a:t>Monitoring Child Development</a:t>
            </a:r>
            <a:r>
              <a:rPr lang="en-US" dirty="0">
                <a:ea typeface="+mn-lt"/>
                <a:cs typeface="+mn-lt"/>
              </a:rPr>
              <a:t> </a:t>
            </a:r>
            <a:endParaRPr lang="en-US"/>
          </a:p>
          <a:p>
            <a:r>
              <a:rPr lang="en-US" dirty="0">
                <a:ea typeface="+mn-lt"/>
                <a:cs typeface="+mn-lt"/>
              </a:rPr>
              <a:t>_____Tuesday, October 20: </a:t>
            </a:r>
            <a:r>
              <a:rPr lang="en-US" b="1" dirty="0">
                <a:ea typeface="+mn-lt"/>
                <a:cs typeface="+mn-lt"/>
              </a:rPr>
              <a:t>Having Difficult Conversations</a:t>
            </a:r>
            <a:r>
              <a:rPr lang="en-US" dirty="0">
                <a:ea typeface="+mn-lt"/>
                <a:cs typeface="+mn-lt"/>
              </a:rPr>
              <a:t> </a:t>
            </a:r>
            <a:endParaRPr lang="en-US"/>
          </a:p>
          <a:p>
            <a:r>
              <a:rPr lang="en-US" dirty="0">
                <a:ea typeface="+mn-lt"/>
                <a:cs typeface="+mn-lt"/>
              </a:rPr>
              <a:t>_____Tuesday, October 27: </a:t>
            </a:r>
            <a:r>
              <a:rPr lang="en-US" b="1" dirty="0">
                <a:ea typeface="+mn-lt"/>
                <a:cs typeface="+mn-lt"/>
              </a:rPr>
              <a:t>Trauma-Informed Interventions for Families with Young Children</a:t>
            </a:r>
            <a:r>
              <a:rPr lang="en-US" dirty="0">
                <a:ea typeface="+mn-lt"/>
                <a:cs typeface="+mn-lt"/>
              </a:rPr>
              <a:t> </a:t>
            </a:r>
            <a:endParaRPr lang="en-US"/>
          </a:p>
          <a:p>
            <a:r>
              <a:rPr lang="en-US" dirty="0">
                <a:ea typeface="+mn-lt"/>
                <a:cs typeface="+mn-lt"/>
              </a:rPr>
              <a:t>_____Tuesday, November 17: </a:t>
            </a:r>
            <a:r>
              <a:rPr lang="en-US" b="1" dirty="0">
                <a:ea typeface="+mn-lt"/>
                <a:cs typeface="+mn-lt"/>
              </a:rPr>
              <a:t>The Role of Peers for Families in Recovery</a:t>
            </a:r>
            <a:r>
              <a:rPr lang="en-US" dirty="0">
                <a:ea typeface="+mn-lt"/>
                <a:cs typeface="+mn-lt"/>
              </a:rPr>
              <a:t> </a:t>
            </a:r>
            <a:endParaRPr lang="en-US"/>
          </a:p>
          <a:p>
            <a:pPr marL="0" indent="0">
              <a:buNone/>
            </a:pPr>
            <a:r>
              <a:rPr lang="en-US" dirty="0">
                <a:ea typeface="+mn-lt"/>
                <a:cs typeface="+mn-lt"/>
              </a:rPr>
              <a:t>Please provide the following case information, with all identifying information removed. </a:t>
            </a:r>
            <a:endParaRPr lang="en-US" dirty="0"/>
          </a:p>
          <a:p>
            <a:pPr lvl="1"/>
            <a:r>
              <a:rPr lang="en-US" dirty="0">
                <a:ea typeface="+mn-lt"/>
                <a:cs typeface="+mn-lt"/>
              </a:rPr>
              <a:t>What is the current age of the individual?</a:t>
            </a:r>
            <a:endParaRPr lang="en-US"/>
          </a:p>
          <a:p>
            <a:pPr lvl="1"/>
            <a:r>
              <a:rPr lang="en-US" dirty="0">
                <a:ea typeface="+mn-lt"/>
                <a:cs typeface="+mn-lt"/>
              </a:rPr>
              <a:t>What is the current status of the individual? In what program are they enrolled?</a:t>
            </a:r>
            <a:endParaRPr lang="en-US"/>
          </a:p>
          <a:p>
            <a:pPr lvl="1"/>
            <a:r>
              <a:rPr lang="en-US" dirty="0">
                <a:ea typeface="+mn-lt"/>
                <a:cs typeface="+mn-lt"/>
              </a:rPr>
              <a:t>Please identify the primary concern and goal for this case presentation.</a:t>
            </a:r>
            <a:endParaRPr lang="en-US"/>
          </a:p>
          <a:p>
            <a:pPr lvl="1"/>
            <a:r>
              <a:rPr lang="en-US" dirty="0">
                <a:ea typeface="+mn-lt"/>
                <a:cs typeface="+mn-lt"/>
              </a:rPr>
              <a:t>Describe contributing factors that may have kept the individual from progressing.</a:t>
            </a:r>
            <a:endParaRPr lang="en-US"/>
          </a:p>
          <a:p>
            <a:pPr lvl="1"/>
            <a:r>
              <a:rPr lang="en-US" dirty="0">
                <a:ea typeface="+mn-lt"/>
                <a:cs typeface="+mn-lt"/>
              </a:rPr>
              <a:t>What are common triggers, stressors, and/or factors related to your concern?</a:t>
            </a:r>
            <a:endParaRPr lang="en-US"/>
          </a:p>
          <a:p>
            <a:endParaRPr lang="en-US" dirty="0"/>
          </a:p>
        </p:txBody>
      </p:sp>
      <p:sp>
        <p:nvSpPr>
          <p:cNvPr id="4" name="Slide Number Placeholder 3">
            <a:extLst>
              <a:ext uri="{FF2B5EF4-FFF2-40B4-BE49-F238E27FC236}">
                <a16:creationId xmlns:a16="http://schemas.microsoft.com/office/drawing/2014/main" id="{3F55E145-24A9-4130-BB16-4B61F33339AD}"/>
              </a:ext>
            </a:extLst>
          </p:cNvPr>
          <p:cNvSpPr>
            <a:spLocks noGrp="1"/>
          </p:cNvSpPr>
          <p:nvPr>
            <p:ph type="sldNum" sz="quarter" idx="12"/>
          </p:nvPr>
        </p:nvSpPr>
        <p:spPr/>
        <p:txBody>
          <a:bodyPr/>
          <a:lstStyle/>
          <a:p>
            <a:fld id="{2D3B59E9-E01E-4C1E-87C1-8F08B3BE2677}" type="slidenum">
              <a:rPr lang="en-US" smtClean="0"/>
              <a:t>17</a:t>
            </a:fld>
            <a:endParaRPr lang="en-US"/>
          </a:p>
        </p:txBody>
      </p:sp>
    </p:spTree>
    <p:extLst>
      <p:ext uri="{BB962C8B-B14F-4D97-AF65-F5344CB8AC3E}">
        <p14:creationId xmlns:p14="http://schemas.microsoft.com/office/powerpoint/2010/main" val="329002312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C051-A852-4341-A932-F4CC2F569FA8}"/>
              </a:ext>
            </a:extLst>
          </p:cNvPr>
          <p:cNvSpPr>
            <a:spLocks noGrp="1"/>
          </p:cNvSpPr>
          <p:nvPr>
            <p:ph type="title"/>
          </p:nvPr>
        </p:nvSpPr>
        <p:spPr>
          <a:xfrm>
            <a:off x="185574" y="52392"/>
            <a:ext cx="9333333" cy="1320800"/>
          </a:xfrm>
        </p:spPr>
        <p:txBody>
          <a:bodyPr/>
          <a:lstStyle/>
          <a:p>
            <a:r>
              <a:rPr lang="en-US" dirty="0"/>
              <a:t>KY PPT Template for Case Presenters (optional; see resource folder for full PPT)</a:t>
            </a:r>
          </a:p>
        </p:txBody>
      </p:sp>
      <p:pic>
        <p:nvPicPr>
          <p:cNvPr id="5" name="Picture 5" descr="A screenshot of a cell phone&#10;&#10;Description automatically generated">
            <a:extLst>
              <a:ext uri="{FF2B5EF4-FFF2-40B4-BE49-F238E27FC236}">
                <a16:creationId xmlns:a16="http://schemas.microsoft.com/office/drawing/2014/main" id="{962115F7-25E4-42A6-BAC7-FEB4289D7C37}"/>
              </a:ext>
            </a:extLst>
          </p:cNvPr>
          <p:cNvPicPr>
            <a:picLocks noGrp="1" noChangeAspect="1"/>
          </p:cNvPicPr>
          <p:nvPr>
            <p:ph idx="1"/>
          </p:nvPr>
        </p:nvPicPr>
        <p:blipFill>
          <a:blip r:embed="rId2"/>
          <a:stretch>
            <a:fillRect/>
          </a:stretch>
        </p:blipFill>
        <p:spPr>
          <a:xfrm>
            <a:off x="280778" y="1237693"/>
            <a:ext cx="9966221" cy="5621698"/>
          </a:xfrm>
        </p:spPr>
      </p:pic>
      <p:sp>
        <p:nvSpPr>
          <p:cNvPr id="4" name="Slide Number Placeholder 3">
            <a:extLst>
              <a:ext uri="{FF2B5EF4-FFF2-40B4-BE49-F238E27FC236}">
                <a16:creationId xmlns:a16="http://schemas.microsoft.com/office/drawing/2014/main" id="{F93F1667-C9C1-44C8-BB4E-5AAF90CA502D}"/>
              </a:ext>
            </a:extLst>
          </p:cNvPr>
          <p:cNvSpPr>
            <a:spLocks noGrp="1"/>
          </p:cNvSpPr>
          <p:nvPr>
            <p:ph type="sldNum" sz="quarter" idx="12"/>
          </p:nvPr>
        </p:nvSpPr>
        <p:spPr/>
        <p:txBody>
          <a:bodyPr/>
          <a:lstStyle/>
          <a:p>
            <a:fld id="{2D3B59E9-E01E-4C1E-87C1-8F08B3BE2677}" type="slidenum">
              <a:rPr lang="en-US" smtClean="0"/>
              <a:t>18</a:t>
            </a:fld>
            <a:endParaRPr lang="en-US"/>
          </a:p>
        </p:txBody>
      </p:sp>
    </p:spTree>
    <p:extLst>
      <p:ext uri="{BB962C8B-B14F-4D97-AF65-F5344CB8AC3E}">
        <p14:creationId xmlns:p14="http://schemas.microsoft.com/office/powerpoint/2010/main" val="32361751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29325"/>
            <a:ext cx="8596668" cy="1320800"/>
          </a:xfrm>
        </p:spPr>
        <p:txBody>
          <a:bodyPr/>
          <a:lstStyle/>
          <a:p>
            <a:r>
              <a:rPr lang="en-US"/>
              <a:t>Take Care of Yourself</a:t>
            </a:r>
          </a:p>
        </p:txBody>
      </p:sp>
      <p:sp>
        <p:nvSpPr>
          <p:cNvPr id="3" name="Content Placeholder 2"/>
          <p:cNvSpPr>
            <a:spLocks noGrp="1"/>
          </p:cNvSpPr>
          <p:nvPr>
            <p:ph idx="1"/>
          </p:nvPr>
        </p:nvSpPr>
        <p:spPr>
          <a:xfrm>
            <a:off x="677334" y="1930400"/>
            <a:ext cx="8596668" cy="3880773"/>
          </a:xfrm>
        </p:spPr>
        <p:txBody>
          <a:bodyPr>
            <a:normAutofit/>
          </a:bodyPr>
          <a:lstStyle/>
          <a:p>
            <a:pPr marL="0" indent="0">
              <a:buNone/>
            </a:pPr>
            <a:r>
              <a:rPr lang="en-US" sz="2400">
                <a:latin typeface="Arial" panose="020B0604020202020204" pitchFamily="34" charset="0"/>
                <a:cs typeface="Arial" panose="020B0604020202020204" pitchFamily="34" charset="0"/>
              </a:rPr>
              <a:t>We will be addressing content that may be upsetting:</a:t>
            </a:r>
          </a:p>
          <a:p>
            <a:r>
              <a:rPr lang="en-US" sz="2400">
                <a:latin typeface="Arial" panose="020B0604020202020204" pitchFamily="34" charset="0"/>
                <a:cs typeface="Arial" panose="020B0604020202020204" pitchFamily="34" charset="0"/>
              </a:rPr>
              <a:t>Discussion of some topics may influence you more deeply or personally; may trigger a personal trauma response</a:t>
            </a:r>
          </a:p>
          <a:p>
            <a:r>
              <a:rPr lang="en-US" sz="2400">
                <a:latin typeface="Arial" panose="020B0604020202020204" pitchFamily="34" charset="0"/>
                <a:cs typeface="Arial" panose="020B0604020202020204" pitchFamily="34" charset="0"/>
              </a:rPr>
              <a:t>Take mental breaks as needed</a:t>
            </a:r>
          </a:p>
          <a:p>
            <a:r>
              <a:rPr lang="en-US" sz="2400">
                <a:latin typeface="Arial" panose="020B0604020202020204" pitchFamily="34" charset="0"/>
                <a:cs typeface="Arial" panose="020B0604020202020204" pitchFamily="34" charset="0"/>
              </a:rPr>
              <a:t>Be sensitive to others who may be struggling during discussions</a:t>
            </a:r>
          </a:p>
        </p:txBody>
      </p:sp>
      <p:pic>
        <p:nvPicPr>
          <p:cNvPr id="4" name="Picture 4" descr="A drawing of a face&#10;&#10;Description automatically generated">
            <a:extLst>
              <a:ext uri="{FF2B5EF4-FFF2-40B4-BE49-F238E27FC236}">
                <a16:creationId xmlns:a16="http://schemas.microsoft.com/office/drawing/2014/main" id="{1E06D8C7-459D-4F07-B40A-9769D146DB0E}"/>
              </a:ext>
            </a:extLst>
          </p:cNvPr>
          <p:cNvPicPr>
            <a:picLocks noChangeAspect="1"/>
          </p:cNvPicPr>
          <p:nvPr/>
        </p:nvPicPr>
        <p:blipFill>
          <a:blip r:embed="rId2"/>
          <a:stretch>
            <a:fillRect/>
          </a:stretch>
        </p:blipFill>
        <p:spPr>
          <a:xfrm>
            <a:off x="6512492" y="5723502"/>
            <a:ext cx="1828800" cy="1114425"/>
          </a:xfrm>
          <a:prstGeom prst="rect">
            <a:avLst/>
          </a:prstGeom>
        </p:spPr>
      </p:pic>
      <p:pic>
        <p:nvPicPr>
          <p:cNvPr id="6" name="Picture 5" descr="A close up of a logo&#10;&#10;Description automatically generated">
            <a:extLst>
              <a:ext uri="{FF2B5EF4-FFF2-40B4-BE49-F238E27FC236}">
                <a16:creationId xmlns:a16="http://schemas.microsoft.com/office/drawing/2014/main" id="{5E5E405B-4A42-457F-BEE1-601290D67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081" y="5975430"/>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5373753E-DA71-49F5-BC16-7DF2EA516962}"/>
              </a:ext>
            </a:extLst>
          </p:cNvPr>
          <p:cNvSpPr>
            <a:spLocks noGrp="1"/>
          </p:cNvSpPr>
          <p:nvPr>
            <p:ph type="sldNum" sz="quarter" idx="12"/>
          </p:nvPr>
        </p:nvSpPr>
        <p:spPr/>
        <p:txBody>
          <a:bodyPr/>
          <a:lstStyle/>
          <a:p>
            <a:fld id="{2D3B59E9-E01E-4C1E-87C1-8F08B3BE2677}" type="slidenum">
              <a:rPr lang="en-US" smtClean="0"/>
              <a:t>19</a:t>
            </a:fld>
            <a:endParaRPr lang="en-US"/>
          </a:p>
        </p:txBody>
      </p:sp>
    </p:spTree>
    <p:extLst>
      <p:ext uri="{BB962C8B-B14F-4D97-AF65-F5344CB8AC3E}">
        <p14:creationId xmlns:p14="http://schemas.microsoft.com/office/powerpoint/2010/main" val="23462780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E7F7-AF4B-4551-8943-6F9519189A66}"/>
              </a:ext>
            </a:extLst>
          </p:cNvPr>
          <p:cNvSpPr>
            <a:spLocks noGrp="1"/>
          </p:cNvSpPr>
          <p:nvPr>
            <p:ph type="ctrTitle"/>
          </p:nvPr>
        </p:nvSpPr>
        <p:spPr>
          <a:xfrm>
            <a:off x="1002802" y="2471769"/>
            <a:ext cx="8372053" cy="1657507"/>
          </a:xfrm>
        </p:spPr>
        <p:txBody>
          <a:bodyPr/>
          <a:lstStyle/>
          <a:p>
            <a:r>
              <a:rPr lang="en-US"/>
              <a:t>Introductions and Thanks!</a:t>
            </a:r>
          </a:p>
        </p:txBody>
      </p:sp>
      <p:sp>
        <p:nvSpPr>
          <p:cNvPr id="3" name="Subtitle 2">
            <a:extLst>
              <a:ext uri="{FF2B5EF4-FFF2-40B4-BE49-F238E27FC236}">
                <a16:creationId xmlns:a16="http://schemas.microsoft.com/office/drawing/2014/main" id="{88948FE1-4AC4-4323-97F2-A9FDCB6F9502}"/>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5F05808-D1D5-4D2F-82A5-B86D538BE93E}"/>
              </a:ext>
            </a:extLst>
          </p:cNvPr>
          <p:cNvSpPr>
            <a:spLocks noGrp="1"/>
          </p:cNvSpPr>
          <p:nvPr>
            <p:ph type="sldNum" sz="quarter" idx="12"/>
          </p:nvPr>
        </p:nvSpPr>
        <p:spPr/>
        <p:txBody>
          <a:bodyPr/>
          <a:lstStyle/>
          <a:p>
            <a:fld id="{2D3B59E9-E01E-4C1E-87C1-8F08B3BE2677}" type="slidenum">
              <a:rPr lang="en-US" smtClean="0"/>
              <a:t>2</a:t>
            </a:fld>
            <a:endParaRPr lang="en-US"/>
          </a:p>
        </p:txBody>
      </p:sp>
    </p:spTree>
    <p:extLst>
      <p:ext uri="{BB962C8B-B14F-4D97-AF65-F5344CB8AC3E}">
        <p14:creationId xmlns:p14="http://schemas.microsoft.com/office/powerpoint/2010/main" val="260325333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a:t>Please Protect Confidentiality</a:t>
            </a:r>
            <a:br>
              <a:rPr lang="en-US"/>
            </a:br>
            <a:endParaRPr lang="en-US"/>
          </a:p>
        </p:txBody>
      </p:sp>
      <p:graphicFrame>
        <p:nvGraphicFramePr>
          <p:cNvPr id="5" name="Content Placeholder 2">
            <a:extLst>
              <a:ext uri="{FF2B5EF4-FFF2-40B4-BE49-F238E27FC236}">
                <a16:creationId xmlns:a16="http://schemas.microsoft.com/office/drawing/2014/main" id="{53E92A8C-0BD1-4A69-861F-8394149CEFB2}"/>
              </a:ext>
            </a:extLst>
          </p:cNvPr>
          <p:cNvGraphicFramePr>
            <a:graphicFrameLocks noGrp="1"/>
          </p:cNvGraphicFramePr>
          <p:nvPr>
            <p:ph idx="1"/>
            <p:extLst>
              <p:ext uri="{D42A27DB-BD31-4B8C-83A1-F6EECF244321}">
                <p14:modId xmlns:p14="http://schemas.microsoft.com/office/powerpoint/2010/main" val="85452533"/>
              </p:ext>
            </p:extLst>
          </p:nvPr>
        </p:nvGraphicFramePr>
        <p:xfrm>
          <a:off x="561131" y="1654429"/>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6" descr="A drawing of a face&#10;&#10;Description automatically generated">
            <a:extLst>
              <a:ext uri="{FF2B5EF4-FFF2-40B4-BE49-F238E27FC236}">
                <a16:creationId xmlns:a16="http://schemas.microsoft.com/office/drawing/2014/main" id="{C3CDF596-975C-4797-8909-4D27758193FE}"/>
              </a:ext>
            </a:extLst>
          </p:cNvPr>
          <p:cNvPicPr>
            <a:picLocks noChangeAspect="1"/>
          </p:cNvPicPr>
          <p:nvPr/>
        </p:nvPicPr>
        <p:blipFill>
          <a:blip r:embed="rId8"/>
          <a:stretch>
            <a:fillRect/>
          </a:stretch>
        </p:blipFill>
        <p:spPr>
          <a:xfrm>
            <a:off x="6761863" y="5743575"/>
            <a:ext cx="1828800" cy="1114425"/>
          </a:xfrm>
          <a:prstGeom prst="rect">
            <a:avLst/>
          </a:prstGeom>
        </p:spPr>
      </p:pic>
      <p:pic>
        <p:nvPicPr>
          <p:cNvPr id="28" name="Picture 27" descr="A close up of a logo&#10;&#10;Description automatically generated">
            <a:extLst>
              <a:ext uri="{FF2B5EF4-FFF2-40B4-BE49-F238E27FC236}">
                <a16:creationId xmlns:a16="http://schemas.microsoft.com/office/drawing/2014/main" id="{A35E2CC8-180C-4C2F-84CE-53AED2A0DE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5453" y="6041362"/>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ACDB9F7-CE15-4A8A-A2CC-5DA646F4D1E5}"/>
              </a:ext>
            </a:extLst>
          </p:cNvPr>
          <p:cNvSpPr>
            <a:spLocks noGrp="1"/>
          </p:cNvSpPr>
          <p:nvPr>
            <p:ph type="sldNum" sz="quarter" idx="12"/>
          </p:nvPr>
        </p:nvSpPr>
        <p:spPr/>
        <p:txBody>
          <a:bodyPr/>
          <a:lstStyle/>
          <a:p>
            <a:fld id="{2D3B59E9-E01E-4C1E-87C1-8F08B3BE2677}" type="slidenum">
              <a:rPr lang="en-US" smtClean="0"/>
              <a:t>20</a:t>
            </a:fld>
            <a:endParaRPr lang="en-US"/>
          </a:p>
        </p:txBody>
      </p:sp>
    </p:spTree>
    <p:extLst>
      <p:ext uri="{BB962C8B-B14F-4D97-AF65-F5344CB8AC3E}">
        <p14:creationId xmlns:p14="http://schemas.microsoft.com/office/powerpoint/2010/main" val="317158657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77334" y="609600"/>
            <a:ext cx="8596668" cy="801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a:p>
        </p:txBody>
      </p:sp>
      <p:sp>
        <p:nvSpPr>
          <p:cNvPr id="2" name="Title 1">
            <a:extLst>
              <a:ext uri="{FF2B5EF4-FFF2-40B4-BE49-F238E27FC236}">
                <a16:creationId xmlns:a16="http://schemas.microsoft.com/office/drawing/2014/main" id="{EB1CD54F-AF47-4EC2-A362-691AFA3F2EE1}"/>
              </a:ext>
            </a:extLst>
          </p:cNvPr>
          <p:cNvSpPr>
            <a:spLocks noGrp="1"/>
          </p:cNvSpPr>
          <p:nvPr>
            <p:ph type="title"/>
          </p:nvPr>
        </p:nvSpPr>
        <p:spPr>
          <a:xfrm>
            <a:off x="786192" y="609600"/>
            <a:ext cx="8596668" cy="1320800"/>
          </a:xfrm>
        </p:spPr>
        <p:txBody>
          <a:bodyPr>
            <a:normAutofit/>
          </a:bodyPr>
          <a:lstStyle/>
          <a:p>
            <a:r>
              <a:rPr lang="en-US" dirty="0"/>
              <a:t>Session Schedule Starting Sept 8</a:t>
            </a:r>
            <a:br>
              <a:rPr lang="en-US" sz="4800" dirty="0"/>
            </a:br>
            <a:endParaRPr lang="en-US" dirty="0"/>
          </a:p>
        </p:txBody>
      </p:sp>
      <p:sp>
        <p:nvSpPr>
          <p:cNvPr id="3" name="Content Placeholder 2">
            <a:extLst>
              <a:ext uri="{FF2B5EF4-FFF2-40B4-BE49-F238E27FC236}">
                <a16:creationId xmlns:a16="http://schemas.microsoft.com/office/drawing/2014/main" id="{C21D2118-591A-4A43-AB70-A23E9327F4CE}"/>
              </a:ext>
            </a:extLst>
          </p:cNvPr>
          <p:cNvSpPr>
            <a:spLocks noGrp="1"/>
          </p:cNvSpPr>
          <p:nvPr>
            <p:ph idx="1"/>
          </p:nvPr>
        </p:nvSpPr>
        <p:spPr>
          <a:xfrm>
            <a:off x="675938" y="1418014"/>
            <a:ext cx="9059310" cy="4479487"/>
          </a:xfrm>
        </p:spPr>
        <p:txBody>
          <a:bodyPr vert="horz" lIns="91440" tIns="45720" rIns="91440" bIns="45720" rtlCol="0" anchor="t">
            <a:normAutofit/>
          </a:bodyPr>
          <a:lstStyle/>
          <a:p>
            <a:r>
              <a:rPr lang="en-US" sz="2400" dirty="0"/>
              <a:t>2:00pm-2:10pm Zoom Call procedures and introductions</a:t>
            </a:r>
          </a:p>
          <a:p>
            <a:r>
              <a:rPr lang="en-US" sz="2400" dirty="0"/>
              <a:t>2:10pm-2:40pm Expert presentation on topic</a:t>
            </a:r>
          </a:p>
          <a:p>
            <a:r>
              <a:rPr lang="en-US" sz="2400" dirty="0"/>
              <a:t>2:45pm-2:50pm De-identified case study presentation on case related to topic (</a:t>
            </a:r>
            <a:r>
              <a:rPr lang="en-US" sz="2400" b="1" dirty="0"/>
              <a:t>participants</a:t>
            </a:r>
            <a:r>
              <a:rPr lang="en-US" sz="2400" dirty="0"/>
              <a:t> please send suggested cases of yours; presentation form and PPT included in resource site)</a:t>
            </a:r>
          </a:p>
          <a:p>
            <a:r>
              <a:rPr lang="en-US" sz="2400" dirty="0"/>
              <a:t>20:50pm-3:10pm Small group breakout sessions to discuss strategies</a:t>
            </a:r>
          </a:p>
          <a:p>
            <a:r>
              <a:rPr lang="en-US" sz="2400" dirty="0"/>
              <a:t>3:10pm-3:28pm Reconvene large group and share strategies</a:t>
            </a:r>
          </a:p>
          <a:p>
            <a:r>
              <a:rPr lang="en-US" sz="2400" dirty="0"/>
              <a:t>3:28pm-3:30 Session evaluation reminder; closing</a:t>
            </a:r>
          </a:p>
          <a:p>
            <a:endParaRPr lang="en-US" sz="2000" dirty="0"/>
          </a:p>
        </p:txBody>
      </p:sp>
      <p:pic>
        <p:nvPicPr>
          <p:cNvPr id="6" name="Picture 6" descr="A drawing of a face&#10;&#10;Description automatically generated">
            <a:extLst>
              <a:ext uri="{FF2B5EF4-FFF2-40B4-BE49-F238E27FC236}">
                <a16:creationId xmlns:a16="http://schemas.microsoft.com/office/drawing/2014/main" id="{2B3BE212-BB4F-4C99-BFDA-6E385F0E7F83}"/>
              </a:ext>
            </a:extLst>
          </p:cNvPr>
          <p:cNvPicPr>
            <a:picLocks noChangeAspect="1"/>
          </p:cNvPicPr>
          <p:nvPr/>
        </p:nvPicPr>
        <p:blipFill>
          <a:blip r:embed="rId3"/>
          <a:stretch>
            <a:fillRect/>
          </a:stretch>
        </p:blipFill>
        <p:spPr>
          <a:xfrm>
            <a:off x="6626222" y="5743575"/>
            <a:ext cx="1828800" cy="1114425"/>
          </a:xfrm>
          <a:prstGeom prst="rect">
            <a:avLst/>
          </a:prstGeom>
        </p:spPr>
      </p:pic>
      <p:pic>
        <p:nvPicPr>
          <p:cNvPr id="8" name="Picture 7" descr="A close up of a logo&#10;&#10;Description automatically generated">
            <a:extLst>
              <a:ext uri="{FF2B5EF4-FFF2-40B4-BE49-F238E27FC236}">
                <a16:creationId xmlns:a16="http://schemas.microsoft.com/office/drawing/2014/main" id="{DCC3713D-9A4E-4E97-ACB8-056E8C827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555" y="6041362"/>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F266F428-D8EE-405B-8785-9CF00BD759EF}"/>
              </a:ext>
            </a:extLst>
          </p:cNvPr>
          <p:cNvSpPr>
            <a:spLocks noGrp="1"/>
          </p:cNvSpPr>
          <p:nvPr>
            <p:ph type="sldNum" sz="quarter" idx="12"/>
          </p:nvPr>
        </p:nvSpPr>
        <p:spPr/>
        <p:txBody>
          <a:bodyPr/>
          <a:lstStyle/>
          <a:p>
            <a:fld id="{2D3B59E9-E01E-4C1E-87C1-8F08B3BE2677}" type="slidenum">
              <a:rPr lang="en-US" smtClean="0"/>
              <a:t>21</a:t>
            </a:fld>
            <a:endParaRPr lang="en-US"/>
          </a:p>
        </p:txBody>
      </p:sp>
    </p:spTree>
    <p:extLst>
      <p:ext uri="{BB962C8B-B14F-4D97-AF65-F5344CB8AC3E}">
        <p14:creationId xmlns:p14="http://schemas.microsoft.com/office/powerpoint/2010/main" val="41964363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C5E3-805C-4B6E-B40B-DEB766ED4DCB}"/>
              </a:ext>
            </a:extLst>
          </p:cNvPr>
          <p:cNvSpPr>
            <a:spLocks noGrp="1"/>
          </p:cNvSpPr>
          <p:nvPr>
            <p:ph type="ctrTitle"/>
          </p:nvPr>
        </p:nvSpPr>
        <p:spPr/>
        <p:txBody>
          <a:bodyPr/>
          <a:lstStyle/>
          <a:p>
            <a:r>
              <a:rPr lang="en-US" sz="4800" dirty="0"/>
              <a:t>ECHO SCOPE procedures,  </a:t>
            </a:r>
            <a:br>
              <a:rPr lang="en-US" sz="4800" dirty="0"/>
            </a:br>
            <a:r>
              <a:rPr lang="en-US" sz="4800" dirty="0"/>
              <a:t>credits, incentives</a:t>
            </a:r>
            <a:r>
              <a:rPr lang="en-US" dirty="0"/>
              <a:t> </a:t>
            </a:r>
          </a:p>
        </p:txBody>
      </p:sp>
      <p:sp>
        <p:nvSpPr>
          <p:cNvPr id="4" name="Slide Number Placeholder 3">
            <a:extLst>
              <a:ext uri="{FF2B5EF4-FFF2-40B4-BE49-F238E27FC236}">
                <a16:creationId xmlns:a16="http://schemas.microsoft.com/office/drawing/2014/main" id="{02A76439-F0F4-43EA-964A-5C80F15283C0}"/>
              </a:ext>
            </a:extLst>
          </p:cNvPr>
          <p:cNvSpPr>
            <a:spLocks noGrp="1"/>
          </p:cNvSpPr>
          <p:nvPr>
            <p:ph type="sldNum" sz="quarter" idx="12"/>
          </p:nvPr>
        </p:nvSpPr>
        <p:spPr/>
        <p:txBody>
          <a:bodyPr/>
          <a:lstStyle/>
          <a:p>
            <a:fld id="{2D3B59E9-E01E-4C1E-87C1-8F08B3BE2677}" type="slidenum">
              <a:rPr lang="en-US" smtClean="0"/>
              <a:t>22</a:t>
            </a:fld>
            <a:endParaRPr lang="en-US"/>
          </a:p>
        </p:txBody>
      </p:sp>
    </p:spTree>
    <p:extLst>
      <p:ext uri="{BB962C8B-B14F-4D97-AF65-F5344CB8AC3E}">
        <p14:creationId xmlns:p14="http://schemas.microsoft.com/office/powerpoint/2010/main" val="182048122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181724" y="335585"/>
            <a:ext cx="4512989" cy="2227730"/>
          </a:xfrm>
        </p:spPr>
        <p:txBody>
          <a:bodyPr anchor="ctr">
            <a:normAutofit/>
          </a:bodyPr>
          <a:lstStyle/>
          <a:p>
            <a:r>
              <a:rPr lang="en-US">
                <a:solidFill>
                  <a:srgbClr val="FFFFFF"/>
                </a:solidFill>
              </a:rPr>
              <a:t>Important Considerations</a:t>
            </a:r>
            <a:br>
              <a:rPr lang="en-US">
                <a:solidFill>
                  <a:srgbClr val="FFFFFF"/>
                </a:solidFill>
              </a:rPr>
            </a:br>
            <a:endParaRPr lang="en-US">
              <a:solidFill>
                <a:srgbClr val="FFFFFF"/>
              </a:solidFill>
            </a:endParaRPr>
          </a:p>
        </p:txBody>
      </p:sp>
      <p:pic>
        <p:nvPicPr>
          <p:cNvPr id="5" name="Graphic 4" descr="Web cam">
            <a:extLst>
              <a:ext uri="{FF2B5EF4-FFF2-40B4-BE49-F238E27FC236}">
                <a16:creationId xmlns:a16="http://schemas.microsoft.com/office/drawing/2014/main" id="{C0133FE1-6C7E-46CA-BCED-07EDC86794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54790"/>
            <a:ext cx="3856774" cy="3856774"/>
          </a:xfrm>
          <a:prstGeom prst="rect">
            <a:avLst/>
          </a:prstGeom>
        </p:spPr>
      </p:pic>
      <p:sp>
        <p:nvSpPr>
          <p:cNvPr id="3" name="Content Placeholder 2"/>
          <p:cNvSpPr>
            <a:spLocks noGrp="1"/>
          </p:cNvSpPr>
          <p:nvPr>
            <p:ph idx="1"/>
          </p:nvPr>
        </p:nvSpPr>
        <p:spPr>
          <a:xfrm>
            <a:off x="6255070" y="2162014"/>
            <a:ext cx="5449050" cy="4269783"/>
          </a:xfrm>
        </p:spPr>
        <p:txBody>
          <a:bodyPr anchor="t">
            <a:normAutofit/>
          </a:bodyPr>
          <a:lstStyle/>
          <a:p>
            <a:pPr marL="0" indent="0">
              <a:buNone/>
            </a:pPr>
            <a:r>
              <a:rPr lang="en-US" sz="2400">
                <a:solidFill>
                  <a:srgbClr val="FFFFFF"/>
                </a:solidFill>
                <a:latin typeface="Arial"/>
                <a:cs typeface="Arial"/>
              </a:rPr>
              <a:t>SCOPE ECHO sessions are an interactive learning community </a:t>
            </a:r>
            <a:endParaRPr lang="en-US" sz="2400">
              <a:solidFill>
                <a:srgbClr val="FFFFFF"/>
              </a:solidFill>
              <a:latin typeface="Arial" panose="020B0604020202020204" pitchFamily="34" charset="0"/>
              <a:cs typeface="Arial" panose="020B0604020202020204" pitchFamily="34" charset="0"/>
            </a:endParaRPr>
          </a:p>
          <a:p>
            <a:pPr marL="0" indent="0">
              <a:buNone/>
            </a:pPr>
            <a:endParaRPr lang="en-US" sz="2400">
              <a:solidFill>
                <a:srgbClr val="FFFFFF"/>
              </a:solidFill>
              <a:latin typeface="Arial" panose="020B0604020202020204" pitchFamily="34" charset="0"/>
              <a:cs typeface="Arial" panose="020B0604020202020204" pitchFamily="34" charset="0"/>
            </a:endParaRPr>
          </a:p>
          <a:p>
            <a:pPr marL="0" indent="0">
              <a:buNone/>
            </a:pPr>
            <a:r>
              <a:rPr lang="en-US" sz="2400">
                <a:solidFill>
                  <a:srgbClr val="FFFFFF"/>
                </a:solidFill>
                <a:latin typeface="Arial"/>
                <a:cs typeface="Arial"/>
              </a:rPr>
              <a:t>Please turn on your video, and have your microphone available for breakout groups</a:t>
            </a:r>
          </a:p>
          <a:p>
            <a:pPr marL="0" indent="0">
              <a:buNone/>
            </a:pPr>
            <a:endParaRPr lang="en-US" sz="2400">
              <a:solidFill>
                <a:srgbClr val="FFFFFF"/>
              </a:solidFill>
              <a:latin typeface="Arial"/>
              <a:cs typeface="Arial"/>
            </a:endParaRPr>
          </a:p>
          <a:p>
            <a:pPr marL="0" indent="0">
              <a:buNone/>
            </a:pPr>
            <a:endParaRPr lang="en-US" sz="2400">
              <a:solidFill>
                <a:srgbClr val="FFFFFF"/>
              </a:solidFill>
              <a:latin typeface="Arial"/>
              <a:cs typeface="Arial"/>
            </a:endParaRPr>
          </a:p>
          <a:p>
            <a:endParaRPr lang="en-US">
              <a:solidFill>
                <a:srgbClr val="FFFFFF"/>
              </a:solidFill>
            </a:endParaRPr>
          </a:p>
        </p:txBody>
      </p:sp>
      <p:pic>
        <p:nvPicPr>
          <p:cNvPr id="4" name="Picture 5" descr="A drawing of a face&#10;&#10;Description automatically generated">
            <a:extLst>
              <a:ext uri="{FF2B5EF4-FFF2-40B4-BE49-F238E27FC236}">
                <a16:creationId xmlns:a16="http://schemas.microsoft.com/office/drawing/2014/main" id="{36F8F235-31C3-42AA-9EE0-4C0E23C6CF7F}"/>
              </a:ext>
            </a:extLst>
          </p:cNvPr>
          <p:cNvPicPr>
            <a:picLocks noChangeAspect="1"/>
          </p:cNvPicPr>
          <p:nvPr/>
        </p:nvPicPr>
        <p:blipFill>
          <a:blip r:embed="rId5"/>
          <a:stretch>
            <a:fillRect/>
          </a:stretch>
        </p:blipFill>
        <p:spPr>
          <a:xfrm>
            <a:off x="6319307" y="5752042"/>
            <a:ext cx="1828800" cy="1114425"/>
          </a:xfrm>
          <a:prstGeom prst="rect">
            <a:avLst/>
          </a:prstGeom>
        </p:spPr>
      </p:pic>
      <p:pic>
        <p:nvPicPr>
          <p:cNvPr id="6" name="Picture 5" descr="A close up of a logo&#10;&#10;Description automatically generated">
            <a:extLst>
              <a:ext uri="{FF2B5EF4-FFF2-40B4-BE49-F238E27FC236}">
                <a16:creationId xmlns:a16="http://schemas.microsoft.com/office/drawing/2014/main" id="{727A3793-068F-496E-9683-AD6750A659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211" y="6159761"/>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DB1B5CC1-8512-4950-B577-433B786283AB}"/>
              </a:ext>
            </a:extLst>
          </p:cNvPr>
          <p:cNvSpPr>
            <a:spLocks noGrp="1"/>
          </p:cNvSpPr>
          <p:nvPr>
            <p:ph type="sldNum" sz="quarter" idx="12"/>
          </p:nvPr>
        </p:nvSpPr>
        <p:spPr/>
        <p:txBody>
          <a:bodyPr/>
          <a:lstStyle/>
          <a:p>
            <a:fld id="{2D3B59E9-E01E-4C1E-87C1-8F08B3BE2677}" type="slidenum">
              <a:rPr lang="en-US" smtClean="0"/>
              <a:t>23</a:t>
            </a:fld>
            <a:endParaRPr lang="en-US"/>
          </a:p>
        </p:txBody>
      </p:sp>
      <p:pic>
        <p:nvPicPr>
          <p:cNvPr id="19" name="Picture 18">
            <a:extLst>
              <a:ext uri="{FF2B5EF4-FFF2-40B4-BE49-F238E27FC236}">
                <a16:creationId xmlns:a16="http://schemas.microsoft.com/office/drawing/2014/main" id="{AD73E2BD-3C06-4223-92FF-5BEF403FC2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28" y="5631391"/>
            <a:ext cx="1080370" cy="1185066"/>
          </a:xfrm>
          <a:prstGeom prst="rect">
            <a:avLst/>
          </a:prstGeom>
        </p:spPr>
      </p:pic>
    </p:spTree>
    <p:extLst>
      <p:ext uri="{BB962C8B-B14F-4D97-AF65-F5344CB8AC3E}">
        <p14:creationId xmlns:p14="http://schemas.microsoft.com/office/powerpoint/2010/main" val="28028037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29325"/>
            <a:ext cx="8596668" cy="1320800"/>
          </a:xfrm>
        </p:spPr>
        <p:txBody>
          <a:bodyPr/>
          <a:lstStyle/>
          <a:p>
            <a:r>
              <a:rPr lang="en-US"/>
              <a:t>Recording and Close Captioning</a:t>
            </a:r>
          </a:p>
        </p:txBody>
      </p:sp>
      <p:sp>
        <p:nvSpPr>
          <p:cNvPr id="3" name="Content Placeholder 2"/>
          <p:cNvSpPr>
            <a:spLocks noGrp="1"/>
          </p:cNvSpPr>
          <p:nvPr>
            <p:ph idx="1"/>
          </p:nvPr>
        </p:nvSpPr>
        <p:spPr>
          <a:xfrm>
            <a:off x="677334" y="1930400"/>
            <a:ext cx="8596668" cy="3880773"/>
          </a:xfrm>
        </p:spPr>
        <p:txBody>
          <a:bodyPr vert="horz" lIns="91440" tIns="45720" rIns="91440" bIns="45720" rtlCol="0" anchor="t">
            <a:normAutofit/>
          </a:bodyPr>
          <a:lstStyle/>
          <a:p>
            <a:pPr marL="457200" indent="-457200" defTabSz="914400">
              <a:lnSpc>
                <a:spcPct val="90000"/>
              </a:lnSpc>
              <a:spcBef>
                <a:spcPts val="1800"/>
              </a:spcBef>
              <a:buClr>
                <a:srgbClr val="6C1012"/>
              </a:buClr>
              <a:buSzTx/>
              <a:buFont typeface="Arial" panose="020B0604020202020204" pitchFamily="34" charset="0"/>
              <a:buChar char="•"/>
              <a:defRPr/>
            </a:pPr>
            <a:r>
              <a:rPr kumimoji="0" lang="en-US" sz="2400" b="0" i="0" u="none" strike="noStrike" kern="1200" cap="none" spc="0" normalizeH="0" baseline="0" noProof="0">
                <a:ln>
                  <a:noFill/>
                </a:ln>
                <a:effectLst/>
                <a:uLnTx/>
                <a:uFillTx/>
                <a:latin typeface="Arial"/>
                <a:cs typeface="Arial"/>
              </a:rPr>
              <a:t>We are recording this </a:t>
            </a:r>
            <a:r>
              <a:rPr lang="en-US" sz="2400">
                <a:latin typeface="Arial"/>
                <a:cs typeface="Arial"/>
              </a:rPr>
              <a:t>SCOPE </a:t>
            </a:r>
            <a:r>
              <a:rPr kumimoji="0" lang="en-US" sz="2400" b="0" i="0" u="none" strike="noStrike" kern="1200" cap="none" spc="0" normalizeH="0" baseline="0" noProof="0">
                <a:ln>
                  <a:noFill/>
                </a:ln>
                <a:effectLst/>
                <a:uLnTx/>
                <a:uFillTx/>
                <a:latin typeface="Arial"/>
                <a:cs typeface="Arial"/>
              </a:rPr>
              <a:t>session for educational and quality improvement purposes.</a:t>
            </a:r>
            <a:r>
              <a:rPr lang="en-US" sz="2400">
                <a:latin typeface="Arial"/>
                <a:cs typeface="Arial"/>
              </a:rPr>
              <a:t> </a:t>
            </a:r>
            <a:endPar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457200" indent="-457200" defTabSz="914400">
              <a:lnSpc>
                <a:spcPct val="90000"/>
              </a:lnSpc>
              <a:spcBef>
                <a:spcPts val="1800"/>
              </a:spcBef>
              <a:buClr>
                <a:srgbClr val="6C1012"/>
              </a:buClr>
              <a:buSzTx/>
              <a:buFont typeface="Arial" panose="020B0604020202020204" pitchFamily="34" charset="0"/>
              <a:buChar char="•"/>
              <a:defRPr/>
            </a:pPr>
            <a:r>
              <a:rPr kumimoji="0" lang="en-US" sz="2400" b="0" i="0" u="none" strike="noStrike" kern="1200" cap="none" spc="0" normalizeH="0" baseline="0" noProof="0">
                <a:ln>
                  <a:noFill/>
                </a:ln>
                <a:effectLst/>
                <a:uLnTx/>
                <a:uFillTx/>
                <a:latin typeface="Arial"/>
                <a:cs typeface="Arial"/>
              </a:rPr>
              <a:t>By participating in this session, you are consenting to be recorded.</a:t>
            </a:r>
            <a:r>
              <a:rPr lang="en-US" sz="2400">
                <a:latin typeface="Arial"/>
                <a:cs typeface="Arial"/>
              </a:rPr>
              <a:t> </a:t>
            </a:r>
            <a:endParaRPr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90000"/>
              </a:lnSpc>
              <a:spcBef>
                <a:spcPts val="1800"/>
              </a:spcBef>
              <a:spcAft>
                <a:spcPts val="0"/>
              </a:spcAft>
              <a:buClr>
                <a:srgbClr val="6C1012"/>
              </a:buClr>
              <a:buSzTx/>
              <a:buFont typeface="Arial" panose="020B0604020202020204" pitchFamily="34" charset="0"/>
              <a:buChar char="•"/>
              <a:tabLst/>
              <a:defRPr/>
            </a:pPr>
            <a:r>
              <a:rPr kumimoji="0" lang="en-US" sz="2400" b="0" i="0" u="none" strike="noStrike" kern="1200" cap="none" spc="0" normalizeH="0" baseline="0" noProof="0">
                <a:ln>
                  <a:noFill/>
                </a:ln>
                <a:effectLst/>
                <a:uLnTx/>
                <a:uFillTx/>
                <a:latin typeface="Arial"/>
                <a:cs typeface="Arial"/>
              </a:rPr>
              <a:t>If you do not wish to be recorded, please disconnect from the session.</a:t>
            </a:r>
            <a:endParaRPr lang="en-US" sz="2400" b="0" i="0" u="none" strike="noStrike" kern="1200" cap="none" spc="0" normalizeH="0" baseline="0" noProof="0">
              <a:ln>
                <a:noFill/>
              </a:ln>
              <a:effectLst/>
              <a:uLnTx/>
              <a:uFillTx/>
              <a:latin typeface="Arial"/>
              <a:cs typeface="Arial"/>
            </a:endParaRPr>
          </a:p>
          <a:p>
            <a:pPr marL="457200" indent="-457200" defTabSz="914400">
              <a:lnSpc>
                <a:spcPct val="90000"/>
              </a:lnSpc>
              <a:spcBef>
                <a:spcPts val="1800"/>
              </a:spcBef>
              <a:buClr>
                <a:srgbClr val="6C1012"/>
              </a:buClr>
              <a:buSzTx/>
              <a:buFont typeface="Arial" panose="020B0604020202020204" pitchFamily="34" charset="0"/>
              <a:buChar char="•"/>
              <a:defRPr/>
            </a:pPr>
            <a:r>
              <a:rPr lang="en-US" sz="2400">
                <a:latin typeface="Arial"/>
                <a:cs typeface="Arial"/>
              </a:rPr>
              <a:t>We are providing captioning for each session; click on the CC icon and the captioning will appear.</a:t>
            </a:r>
            <a:endParaRPr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457200" indent="-457200" defTabSz="914400">
              <a:lnSpc>
                <a:spcPct val="90000"/>
              </a:lnSpc>
              <a:spcBef>
                <a:spcPts val="1800"/>
              </a:spcBef>
              <a:buClr>
                <a:srgbClr val="6C1012"/>
              </a:buClr>
              <a:buSzTx/>
              <a:buFont typeface="Arial" panose="020B0604020202020204" pitchFamily="34" charset="0"/>
              <a:buChar char="•"/>
              <a:defRPr/>
            </a:pPr>
            <a:endParaRPr lang="en-US" sz="2400">
              <a:solidFill>
                <a:sysClr val="windowText" lastClr="000000"/>
              </a:solidFill>
              <a:latin typeface="Arial" panose="020B0604020202020204" pitchFamily="34" charset="0"/>
              <a:cs typeface="Arial" panose="020B0604020202020204" pitchFamily="34" charset="0"/>
            </a:endParaRPr>
          </a:p>
        </p:txBody>
      </p:sp>
      <p:pic>
        <p:nvPicPr>
          <p:cNvPr id="5" name="Graphic 4" descr="Video camera">
            <a:extLst>
              <a:ext uri="{FF2B5EF4-FFF2-40B4-BE49-F238E27FC236}">
                <a16:creationId xmlns:a16="http://schemas.microsoft.com/office/drawing/2014/main" id="{3323F852-0662-4BB6-8D30-70F536DD36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5063" y="0"/>
            <a:ext cx="2392680" cy="2392680"/>
          </a:xfrm>
          <a:prstGeom prst="rect">
            <a:avLst/>
          </a:prstGeom>
        </p:spPr>
      </p:pic>
      <p:pic>
        <p:nvPicPr>
          <p:cNvPr id="4" name="Picture 5" descr="A drawing of a face&#10;&#10;Description automatically generated">
            <a:extLst>
              <a:ext uri="{FF2B5EF4-FFF2-40B4-BE49-F238E27FC236}">
                <a16:creationId xmlns:a16="http://schemas.microsoft.com/office/drawing/2014/main" id="{4D118258-50EF-4790-B8D6-DB5CDBF6C5A5}"/>
              </a:ext>
            </a:extLst>
          </p:cNvPr>
          <p:cNvPicPr>
            <a:picLocks noChangeAspect="1"/>
          </p:cNvPicPr>
          <p:nvPr/>
        </p:nvPicPr>
        <p:blipFill>
          <a:blip r:embed="rId5"/>
          <a:stretch>
            <a:fillRect/>
          </a:stretch>
        </p:blipFill>
        <p:spPr>
          <a:xfrm>
            <a:off x="6530802" y="5743575"/>
            <a:ext cx="1828800" cy="1114425"/>
          </a:xfrm>
          <a:prstGeom prst="rect">
            <a:avLst/>
          </a:prstGeom>
        </p:spPr>
      </p:pic>
      <p:pic>
        <p:nvPicPr>
          <p:cNvPr id="7" name="Picture 6" descr="A close up of a logo&#10;&#10;Description automatically generated">
            <a:extLst>
              <a:ext uri="{FF2B5EF4-FFF2-40B4-BE49-F238E27FC236}">
                <a16:creationId xmlns:a16="http://schemas.microsoft.com/office/drawing/2014/main" id="{B85333CF-4698-4F98-BAD2-07DA7FA2C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0659" y="6014009"/>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211A9C6-0A25-4DBD-B1B8-3AA39A811F5E}"/>
              </a:ext>
            </a:extLst>
          </p:cNvPr>
          <p:cNvSpPr>
            <a:spLocks noGrp="1"/>
          </p:cNvSpPr>
          <p:nvPr>
            <p:ph type="sldNum" sz="quarter" idx="12"/>
          </p:nvPr>
        </p:nvSpPr>
        <p:spPr/>
        <p:txBody>
          <a:bodyPr/>
          <a:lstStyle/>
          <a:p>
            <a:fld id="{2D3B59E9-E01E-4C1E-87C1-8F08B3BE2677}" type="slidenum">
              <a:rPr lang="en-US" smtClean="0"/>
              <a:t>24</a:t>
            </a:fld>
            <a:endParaRPr lang="en-US"/>
          </a:p>
        </p:txBody>
      </p:sp>
    </p:spTree>
    <p:extLst>
      <p:ext uri="{BB962C8B-B14F-4D97-AF65-F5344CB8AC3E}">
        <p14:creationId xmlns:p14="http://schemas.microsoft.com/office/powerpoint/2010/main" val="13253352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US"/>
              <a:t>Participation </a:t>
            </a: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0A2EC96-8169-4B62-8ED3-95CD189519CD}"/>
              </a:ext>
            </a:extLst>
          </p:cNvPr>
          <p:cNvGraphicFramePr>
            <a:graphicFrameLocks noGrp="1"/>
          </p:cNvGraphicFramePr>
          <p:nvPr>
            <p:ph idx="1"/>
            <p:extLst>
              <p:ext uri="{D42A27DB-BD31-4B8C-83A1-F6EECF244321}">
                <p14:modId xmlns:p14="http://schemas.microsoft.com/office/powerpoint/2010/main" val="3237935169"/>
              </p:ext>
            </p:extLst>
          </p:nvPr>
        </p:nvGraphicFramePr>
        <p:xfrm>
          <a:off x="1111835" y="1418498"/>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27" descr="A drawing of a face&#10;&#10;Description automatically generated">
            <a:extLst>
              <a:ext uri="{FF2B5EF4-FFF2-40B4-BE49-F238E27FC236}">
                <a16:creationId xmlns:a16="http://schemas.microsoft.com/office/drawing/2014/main" id="{A55D4D2F-2F6C-4BCC-A846-2B676463199A}"/>
              </a:ext>
            </a:extLst>
          </p:cNvPr>
          <p:cNvPicPr>
            <a:picLocks noChangeAspect="1"/>
          </p:cNvPicPr>
          <p:nvPr/>
        </p:nvPicPr>
        <p:blipFill>
          <a:blip r:embed="rId7"/>
          <a:stretch>
            <a:fillRect/>
          </a:stretch>
        </p:blipFill>
        <p:spPr>
          <a:xfrm>
            <a:off x="6627631" y="5730408"/>
            <a:ext cx="1828800" cy="1114425"/>
          </a:xfrm>
          <a:prstGeom prst="rect">
            <a:avLst/>
          </a:prstGeom>
        </p:spPr>
      </p:pic>
      <p:pic>
        <p:nvPicPr>
          <p:cNvPr id="29" name="Picture 28" descr="A close up of a logo&#10;&#10;Description automatically generated">
            <a:extLst>
              <a:ext uri="{FF2B5EF4-FFF2-40B4-BE49-F238E27FC236}">
                <a16:creationId xmlns:a16="http://schemas.microsoft.com/office/drawing/2014/main" id="{9730689B-2933-4524-ACE6-275FB6F62F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0831" y="6011372"/>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590747A4-5090-4E10-9A70-A2F20CA7C0BE}"/>
              </a:ext>
            </a:extLst>
          </p:cNvPr>
          <p:cNvSpPr>
            <a:spLocks noGrp="1"/>
          </p:cNvSpPr>
          <p:nvPr>
            <p:ph type="sldNum" sz="quarter" idx="12"/>
          </p:nvPr>
        </p:nvSpPr>
        <p:spPr/>
        <p:txBody>
          <a:bodyPr/>
          <a:lstStyle/>
          <a:p>
            <a:fld id="{2D3B59E9-E01E-4C1E-87C1-8F08B3BE2677}" type="slidenum">
              <a:rPr lang="en-US" smtClean="0"/>
              <a:t>25</a:t>
            </a:fld>
            <a:endParaRPr lang="en-US"/>
          </a:p>
        </p:txBody>
      </p:sp>
      <p:pic>
        <p:nvPicPr>
          <p:cNvPr id="10" name="Picture 9">
            <a:extLst>
              <a:ext uri="{FF2B5EF4-FFF2-40B4-BE49-F238E27FC236}">
                <a16:creationId xmlns:a16="http://schemas.microsoft.com/office/drawing/2014/main" id="{E4181C79-E751-424A-BFFB-1906F3F827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563" y="5631391"/>
            <a:ext cx="1080370" cy="1185066"/>
          </a:xfrm>
          <a:prstGeom prst="rect">
            <a:avLst/>
          </a:prstGeom>
        </p:spPr>
      </p:pic>
    </p:spTree>
    <p:extLst>
      <p:ext uri="{BB962C8B-B14F-4D97-AF65-F5344CB8AC3E}">
        <p14:creationId xmlns:p14="http://schemas.microsoft.com/office/powerpoint/2010/main" val="254009505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C2ABD-4683-4472-9B89-75163813DA5F}"/>
              </a:ext>
            </a:extLst>
          </p:cNvPr>
          <p:cNvSpPr>
            <a:spLocks noGrp="1"/>
          </p:cNvSpPr>
          <p:nvPr>
            <p:ph type="title"/>
          </p:nvPr>
        </p:nvSpPr>
        <p:spPr>
          <a:xfrm>
            <a:off x="1286933" y="609600"/>
            <a:ext cx="10197494" cy="1099457"/>
          </a:xfrm>
        </p:spPr>
        <p:txBody>
          <a:bodyPr>
            <a:normAutofit/>
          </a:bodyPr>
          <a:lstStyle/>
          <a:p>
            <a:pPr>
              <a:lnSpc>
                <a:spcPct val="90000"/>
              </a:lnSpc>
            </a:pPr>
            <a:r>
              <a:rPr lang="en-US"/>
              <a:t>Getting Credit For Attendance</a:t>
            </a:r>
            <a:br>
              <a:rPr lang="en-US"/>
            </a:br>
            <a:endParaRPr lang="en-US"/>
          </a:p>
        </p:txBody>
      </p:sp>
      <p:sp>
        <p:nvSpPr>
          <p:cNvPr id="34" name="Isosceles Triangle 28">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0">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F7B0DA9-F15B-4EEE-BAFB-DDC3EB83F409}"/>
              </a:ext>
            </a:extLst>
          </p:cNvPr>
          <p:cNvGraphicFramePr>
            <a:graphicFrameLocks noGrp="1"/>
          </p:cNvGraphicFramePr>
          <p:nvPr>
            <p:ph idx="1"/>
            <p:extLst>
              <p:ext uri="{D42A27DB-BD31-4B8C-83A1-F6EECF244321}">
                <p14:modId xmlns:p14="http://schemas.microsoft.com/office/powerpoint/2010/main" val="3013342837"/>
              </p:ext>
            </p:extLst>
          </p:nvPr>
        </p:nvGraphicFramePr>
        <p:xfrm>
          <a:off x="1174971" y="1572672"/>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4" descr="A drawing of a face&#10;&#10;Description automatically generated">
            <a:extLst>
              <a:ext uri="{FF2B5EF4-FFF2-40B4-BE49-F238E27FC236}">
                <a16:creationId xmlns:a16="http://schemas.microsoft.com/office/drawing/2014/main" id="{BBD7AA96-EB78-4014-88F5-2E66076DCD65}"/>
              </a:ext>
            </a:extLst>
          </p:cNvPr>
          <p:cNvPicPr>
            <a:picLocks noChangeAspect="1"/>
          </p:cNvPicPr>
          <p:nvPr/>
        </p:nvPicPr>
        <p:blipFill>
          <a:blip r:embed="rId8"/>
          <a:stretch>
            <a:fillRect/>
          </a:stretch>
        </p:blipFill>
        <p:spPr>
          <a:xfrm>
            <a:off x="6698921" y="5782285"/>
            <a:ext cx="1828800" cy="1114425"/>
          </a:xfrm>
          <a:prstGeom prst="rect">
            <a:avLst/>
          </a:prstGeom>
        </p:spPr>
      </p:pic>
      <p:pic>
        <p:nvPicPr>
          <p:cNvPr id="15" name="Picture 14" descr="A close up of a logo&#10;&#10;Description automatically generated">
            <a:extLst>
              <a:ext uri="{FF2B5EF4-FFF2-40B4-BE49-F238E27FC236}">
                <a16:creationId xmlns:a16="http://schemas.microsoft.com/office/drawing/2014/main" id="{EE8680D2-629D-48BD-B7AD-7FEF07A240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2657" y="6008138"/>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D58034A-38F6-4D77-BC7A-0D7FC6416E20}"/>
              </a:ext>
            </a:extLst>
          </p:cNvPr>
          <p:cNvSpPr>
            <a:spLocks noGrp="1"/>
          </p:cNvSpPr>
          <p:nvPr>
            <p:ph type="sldNum" sz="quarter" idx="12"/>
          </p:nvPr>
        </p:nvSpPr>
        <p:spPr/>
        <p:txBody>
          <a:bodyPr/>
          <a:lstStyle/>
          <a:p>
            <a:fld id="{2D3B59E9-E01E-4C1E-87C1-8F08B3BE2677}" type="slidenum">
              <a:rPr lang="en-US" smtClean="0"/>
              <a:t>26</a:t>
            </a:fld>
            <a:endParaRPr lang="en-US"/>
          </a:p>
        </p:txBody>
      </p:sp>
      <p:pic>
        <p:nvPicPr>
          <p:cNvPr id="10" name="Picture 9">
            <a:extLst>
              <a:ext uri="{FF2B5EF4-FFF2-40B4-BE49-F238E27FC236}">
                <a16:creationId xmlns:a16="http://schemas.microsoft.com/office/drawing/2014/main" id="{16C67739-670F-4D98-B56F-2157486680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6563" y="5587565"/>
            <a:ext cx="1080370" cy="1185066"/>
          </a:xfrm>
          <a:prstGeom prst="rect">
            <a:avLst/>
          </a:prstGeom>
        </p:spPr>
      </p:pic>
    </p:spTree>
    <p:extLst>
      <p:ext uri="{BB962C8B-B14F-4D97-AF65-F5344CB8AC3E}">
        <p14:creationId xmlns:p14="http://schemas.microsoft.com/office/powerpoint/2010/main" val="25477128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1CB5-37AA-406A-942F-2B4ED198D684}"/>
              </a:ext>
            </a:extLst>
          </p:cNvPr>
          <p:cNvSpPr>
            <a:spLocks noGrp="1"/>
          </p:cNvSpPr>
          <p:nvPr>
            <p:ph type="title"/>
          </p:nvPr>
        </p:nvSpPr>
        <p:spPr/>
        <p:txBody>
          <a:bodyPr/>
          <a:lstStyle/>
          <a:p>
            <a:r>
              <a:rPr lang="en-US" dirty="0"/>
              <a:t>Social Determinants of Health</a:t>
            </a:r>
          </a:p>
        </p:txBody>
      </p:sp>
      <p:sp>
        <p:nvSpPr>
          <p:cNvPr id="3" name="Content Placeholder 2">
            <a:extLst>
              <a:ext uri="{FF2B5EF4-FFF2-40B4-BE49-F238E27FC236}">
                <a16:creationId xmlns:a16="http://schemas.microsoft.com/office/drawing/2014/main" id="{A3A26579-A39F-4DEF-A826-87172C61810B}"/>
              </a:ext>
            </a:extLst>
          </p:cNvPr>
          <p:cNvSpPr>
            <a:spLocks noGrp="1"/>
          </p:cNvSpPr>
          <p:nvPr>
            <p:ph idx="1"/>
          </p:nvPr>
        </p:nvSpPr>
        <p:spPr/>
        <p:txBody>
          <a:bodyPr vert="horz" lIns="91440" tIns="45720" rIns="91440" bIns="45720" rtlCol="0" anchor="t">
            <a:normAutofit/>
          </a:bodyPr>
          <a:lstStyle/>
          <a:p>
            <a:r>
              <a:rPr lang="en-US" sz="2400" dirty="0"/>
              <a:t>Mykal Leslie, PhD, LPCC, CRC; Kent State</a:t>
            </a:r>
          </a:p>
        </p:txBody>
      </p:sp>
      <p:sp>
        <p:nvSpPr>
          <p:cNvPr id="4" name="Slide Number Placeholder 3">
            <a:extLst>
              <a:ext uri="{FF2B5EF4-FFF2-40B4-BE49-F238E27FC236}">
                <a16:creationId xmlns:a16="http://schemas.microsoft.com/office/drawing/2014/main" id="{01D95F6C-2016-4D01-82A3-39AA3D26C83E}"/>
              </a:ext>
            </a:extLst>
          </p:cNvPr>
          <p:cNvSpPr>
            <a:spLocks noGrp="1"/>
          </p:cNvSpPr>
          <p:nvPr>
            <p:ph type="sldNum" sz="quarter" idx="12"/>
          </p:nvPr>
        </p:nvSpPr>
        <p:spPr/>
        <p:txBody>
          <a:bodyPr/>
          <a:lstStyle/>
          <a:p>
            <a:fld id="{2D3B59E9-E01E-4C1E-87C1-8F08B3BE2677}" type="slidenum">
              <a:rPr lang="en-US" smtClean="0"/>
              <a:t>27</a:t>
            </a:fld>
            <a:endParaRPr lang="en-US"/>
          </a:p>
        </p:txBody>
      </p:sp>
      <p:pic>
        <p:nvPicPr>
          <p:cNvPr id="5" name="Picture 4" descr="A drawing of a face&#10;&#10;Description automatically generated">
            <a:extLst>
              <a:ext uri="{FF2B5EF4-FFF2-40B4-BE49-F238E27FC236}">
                <a16:creationId xmlns:a16="http://schemas.microsoft.com/office/drawing/2014/main" id="{31A56A12-AEF6-4461-B36B-23F3B36CBCA3}"/>
              </a:ext>
            </a:extLst>
          </p:cNvPr>
          <p:cNvPicPr>
            <a:picLocks noChangeAspect="1"/>
          </p:cNvPicPr>
          <p:nvPr/>
        </p:nvPicPr>
        <p:blipFill>
          <a:blip r:embed="rId3"/>
          <a:stretch>
            <a:fillRect/>
          </a:stretch>
        </p:blipFill>
        <p:spPr>
          <a:xfrm>
            <a:off x="6852161" y="5743575"/>
            <a:ext cx="1828800" cy="1114425"/>
          </a:xfrm>
          <a:prstGeom prst="rect">
            <a:avLst/>
          </a:prstGeom>
        </p:spPr>
      </p:pic>
      <p:pic>
        <p:nvPicPr>
          <p:cNvPr id="6" name="Picture 5">
            <a:extLst>
              <a:ext uri="{FF2B5EF4-FFF2-40B4-BE49-F238E27FC236}">
                <a16:creationId xmlns:a16="http://schemas.microsoft.com/office/drawing/2014/main" id="{DE55C272-50A2-4A02-A6CE-55759122E8C9}"/>
              </a:ext>
            </a:extLst>
          </p:cNvPr>
          <p:cNvPicPr>
            <a:picLocks noChangeAspect="1"/>
          </p:cNvPicPr>
          <p:nvPr/>
        </p:nvPicPr>
        <p:blipFill>
          <a:blip r:embed="rId4"/>
          <a:stretch>
            <a:fillRect/>
          </a:stretch>
        </p:blipFill>
        <p:spPr>
          <a:xfrm>
            <a:off x="2390331" y="6041362"/>
            <a:ext cx="3468925" cy="713294"/>
          </a:xfrm>
          <a:prstGeom prst="rect">
            <a:avLst/>
          </a:prstGeom>
        </p:spPr>
      </p:pic>
    </p:spTree>
    <p:extLst>
      <p:ext uri="{BB962C8B-B14F-4D97-AF65-F5344CB8AC3E}">
        <p14:creationId xmlns:p14="http://schemas.microsoft.com/office/powerpoint/2010/main" val="4488822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CFAC-F221-4D74-9C58-1D7FB3392DF9}"/>
              </a:ext>
            </a:extLst>
          </p:cNvPr>
          <p:cNvSpPr>
            <a:spLocks noGrp="1"/>
          </p:cNvSpPr>
          <p:nvPr>
            <p:ph type="ctrTitle"/>
          </p:nvPr>
        </p:nvSpPr>
        <p:spPr/>
        <p:txBody>
          <a:bodyPr>
            <a:normAutofit/>
          </a:bodyPr>
          <a:lstStyle/>
          <a:p>
            <a:r>
              <a:rPr lang="en-US" sz="5400"/>
              <a:t>The Opioid Crisis and Social Determinants of Health</a:t>
            </a:r>
          </a:p>
        </p:txBody>
      </p:sp>
      <p:sp>
        <p:nvSpPr>
          <p:cNvPr id="3" name="Subtitle 2">
            <a:extLst>
              <a:ext uri="{FF2B5EF4-FFF2-40B4-BE49-F238E27FC236}">
                <a16:creationId xmlns:a16="http://schemas.microsoft.com/office/drawing/2014/main" id="{536C01BB-7135-4CB3-B277-D5C92572F7C9}"/>
              </a:ext>
            </a:extLst>
          </p:cNvPr>
          <p:cNvSpPr>
            <a:spLocks noGrp="1"/>
          </p:cNvSpPr>
          <p:nvPr>
            <p:ph type="subTitle" idx="1"/>
          </p:nvPr>
        </p:nvSpPr>
        <p:spPr/>
        <p:txBody>
          <a:bodyPr/>
          <a:lstStyle/>
          <a:p>
            <a:r>
              <a:rPr lang="en-US" dirty="0"/>
              <a:t>Project SCOPE </a:t>
            </a:r>
          </a:p>
          <a:p>
            <a:r>
              <a:rPr lang="en-US" dirty="0"/>
              <a:t>Mykal Leslie, PhD, LPCC, CRC</a:t>
            </a:r>
          </a:p>
        </p:txBody>
      </p:sp>
    </p:spTree>
    <p:extLst>
      <p:ext uri="{BB962C8B-B14F-4D97-AF65-F5344CB8AC3E}">
        <p14:creationId xmlns:p14="http://schemas.microsoft.com/office/powerpoint/2010/main" val="1643911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E3AC-B22E-40C0-A519-05891F574784}"/>
              </a:ext>
            </a:extLst>
          </p:cNvPr>
          <p:cNvSpPr>
            <a:spLocks noGrp="1"/>
          </p:cNvSpPr>
          <p:nvPr>
            <p:ph type="title"/>
          </p:nvPr>
        </p:nvSpPr>
        <p:spPr/>
        <p:txBody>
          <a:bodyPr/>
          <a:lstStyle/>
          <a:p>
            <a:r>
              <a:rPr lang="en-US"/>
              <a:t>Overview of Session</a:t>
            </a:r>
          </a:p>
        </p:txBody>
      </p:sp>
      <p:sp>
        <p:nvSpPr>
          <p:cNvPr id="3" name="Content Placeholder 2">
            <a:extLst>
              <a:ext uri="{FF2B5EF4-FFF2-40B4-BE49-F238E27FC236}">
                <a16:creationId xmlns:a16="http://schemas.microsoft.com/office/drawing/2014/main" id="{0A3B2A01-8BF0-45E8-AB92-80FE366BCBB2}"/>
              </a:ext>
            </a:extLst>
          </p:cNvPr>
          <p:cNvSpPr>
            <a:spLocks noGrp="1"/>
          </p:cNvSpPr>
          <p:nvPr>
            <p:ph idx="1"/>
          </p:nvPr>
        </p:nvSpPr>
        <p:spPr/>
        <p:txBody>
          <a:bodyPr>
            <a:normAutofit/>
          </a:bodyPr>
          <a:lstStyle/>
          <a:p>
            <a:r>
              <a:rPr lang="en-US" sz="2800"/>
              <a:t>History and Current State of Opioid Epidemic</a:t>
            </a:r>
          </a:p>
          <a:p>
            <a:r>
              <a:rPr lang="en-US" sz="2800"/>
              <a:t>Social Determinants of Opioid Use Disorder</a:t>
            </a:r>
          </a:p>
          <a:p>
            <a:r>
              <a:rPr lang="en-US" sz="2800"/>
              <a:t>Impact of COVID</a:t>
            </a:r>
          </a:p>
          <a:p>
            <a:r>
              <a:rPr lang="en-US" sz="2800"/>
              <a:t>Impact of Opioid Epidemic on Kentucky Families</a:t>
            </a:r>
          </a:p>
        </p:txBody>
      </p:sp>
    </p:spTree>
    <p:extLst>
      <p:ext uri="{BB962C8B-B14F-4D97-AF65-F5344CB8AC3E}">
        <p14:creationId xmlns:p14="http://schemas.microsoft.com/office/powerpoint/2010/main" val="49551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83FD-EBE7-4427-8FFE-ED23E0581CBF}"/>
              </a:ext>
            </a:extLst>
          </p:cNvPr>
          <p:cNvSpPr>
            <a:spLocks noGrp="1"/>
          </p:cNvSpPr>
          <p:nvPr>
            <p:ph type="title"/>
          </p:nvPr>
        </p:nvSpPr>
        <p:spPr>
          <a:xfrm>
            <a:off x="546992" y="98258"/>
            <a:ext cx="8596668" cy="1320800"/>
          </a:xfrm>
        </p:spPr>
        <p:txBody>
          <a:bodyPr/>
          <a:lstStyle/>
          <a:p>
            <a:r>
              <a:rPr lang="en-US"/>
              <a:t>Introductions: Team KY and Partners</a:t>
            </a:r>
          </a:p>
        </p:txBody>
      </p:sp>
      <p:sp>
        <p:nvSpPr>
          <p:cNvPr id="3" name="Content Placeholder 2">
            <a:extLst>
              <a:ext uri="{FF2B5EF4-FFF2-40B4-BE49-F238E27FC236}">
                <a16:creationId xmlns:a16="http://schemas.microsoft.com/office/drawing/2014/main" id="{4E60622D-45D9-47BE-BA89-AF3EB8D3FC53}"/>
              </a:ext>
            </a:extLst>
          </p:cNvPr>
          <p:cNvSpPr>
            <a:spLocks noGrp="1"/>
          </p:cNvSpPr>
          <p:nvPr>
            <p:ph idx="1"/>
          </p:nvPr>
        </p:nvSpPr>
        <p:spPr>
          <a:xfrm>
            <a:off x="360249" y="761706"/>
            <a:ext cx="9857519" cy="4552535"/>
          </a:xfrm>
        </p:spPr>
        <p:txBody>
          <a:bodyPr vert="horz" lIns="91440" tIns="45720" rIns="91440" bIns="45720" rtlCol="0" anchor="t">
            <a:noAutofit/>
          </a:bodyPr>
          <a:lstStyle/>
          <a:p>
            <a:r>
              <a:rPr lang="en-US" sz="1600" dirty="0">
                <a:latin typeface="Arial"/>
                <a:cs typeface="Arial"/>
              </a:rPr>
              <a:t>Welcome from your KY Project SCOPE team! Kathy Sheppard-Jones, Caroline Gooden, Christine Hausman, Brandon Cannada, Emily Moseley</a:t>
            </a:r>
          </a:p>
          <a:p>
            <a:r>
              <a:rPr lang="en-US" sz="1600" dirty="0">
                <a:latin typeface="Arial"/>
                <a:cs typeface="Arial"/>
              </a:rPr>
              <a:t>Thanks to our supportive partners! </a:t>
            </a:r>
          </a:p>
          <a:p>
            <a:pPr lvl="1"/>
            <a:r>
              <a:rPr lang="en-US" dirty="0">
                <a:latin typeface="Arial"/>
                <a:cs typeface="Arial"/>
              </a:rPr>
              <a:t>Beth Jordan, Tena Robbins, Allen Brenzel, Miriam Silman, Koleen Slusher, Katie Marks, Brittany Barber, Maggie Schroeder and more from the Department for Behavioral Health</a:t>
            </a:r>
          </a:p>
          <a:p>
            <a:pPr lvl="1"/>
            <a:r>
              <a:rPr lang="en-US" dirty="0">
                <a:latin typeface="Arial"/>
                <a:cs typeface="Arial"/>
              </a:rPr>
              <a:t>Kristen Martin, Cabinet for Health and Family Services</a:t>
            </a:r>
          </a:p>
          <a:p>
            <a:pPr lvl="1"/>
            <a:r>
              <a:rPr lang="en-US" dirty="0">
                <a:latin typeface="Arial"/>
                <a:cs typeface="Arial"/>
              </a:rPr>
              <a:t>Jason Joy, </a:t>
            </a:r>
            <a:r>
              <a:rPr lang="en-US" dirty="0" err="1">
                <a:latin typeface="Arial"/>
                <a:cs typeface="Arial"/>
              </a:rPr>
              <a:t>PATHways</a:t>
            </a:r>
            <a:r>
              <a:rPr lang="en-US" dirty="0">
                <a:latin typeface="Arial"/>
                <a:cs typeface="Arial"/>
              </a:rPr>
              <a:t> and Holly Dye, Beyond Birth</a:t>
            </a:r>
          </a:p>
          <a:p>
            <a:pPr lvl="1"/>
            <a:r>
              <a:rPr lang="en-US" dirty="0">
                <a:latin typeface="Arial"/>
                <a:cs typeface="Arial"/>
              </a:rPr>
              <a:t>Paula Goff from First Steps, Department for Public Health</a:t>
            </a:r>
          </a:p>
          <a:p>
            <a:pPr lvl="1"/>
            <a:r>
              <a:rPr lang="en-US" dirty="0">
                <a:latin typeface="Arial"/>
                <a:cs typeface="Arial"/>
              </a:rPr>
              <a:t>Jill </a:t>
            </a:r>
            <a:r>
              <a:rPr lang="en-US" dirty="0" err="1">
                <a:latin typeface="Arial"/>
                <a:cs typeface="Arial"/>
              </a:rPr>
              <a:t>Seyfred</a:t>
            </a:r>
            <a:r>
              <a:rPr lang="en-US" dirty="0">
                <a:latin typeface="Arial"/>
                <a:cs typeface="Arial"/>
              </a:rPr>
              <a:t>, Janna Estep-Jordan, Olivia Thompson from Prevent Child Abuse KY</a:t>
            </a:r>
          </a:p>
          <a:p>
            <a:pPr lvl="1"/>
            <a:r>
              <a:rPr lang="en-US" dirty="0">
                <a:latin typeface="Arial"/>
                <a:cs typeface="Arial"/>
              </a:rPr>
              <a:t>Jenny </a:t>
            </a:r>
            <a:r>
              <a:rPr lang="en-US" dirty="0" err="1">
                <a:latin typeface="Arial"/>
                <a:cs typeface="Arial"/>
              </a:rPr>
              <a:t>Wurzback</a:t>
            </a:r>
            <a:r>
              <a:rPr lang="en-US" dirty="0">
                <a:latin typeface="Arial"/>
                <a:cs typeface="Arial"/>
              </a:rPr>
              <a:t> from Easter Seals Cardinal Hill Preschool Programs</a:t>
            </a:r>
          </a:p>
          <a:p>
            <a:pPr lvl="1"/>
            <a:r>
              <a:rPr lang="en-US" dirty="0">
                <a:latin typeface="Arial"/>
                <a:cs typeface="Arial"/>
              </a:rPr>
              <a:t>Amy Neal and Juanita Webb, Governor’s Office of Early Childhood</a:t>
            </a:r>
          </a:p>
          <a:p>
            <a:r>
              <a:rPr lang="en-US" sz="1600" dirty="0">
                <a:latin typeface="Arial"/>
                <a:cs typeface="Arial"/>
              </a:rPr>
              <a:t>Participant introductions during breakout groups. Breakouts grouped geographically for networking.</a:t>
            </a:r>
          </a:p>
          <a:p>
            <a:r>
              <a:rPr lang="en-US" sz="1600" dirty="0">
                <a:latin typeface="Arial"/>
                <a:cs typeface="Arial"/>
              </a:rPr>
              <a:t>Project SCOPE administrative team joining today: Stephanie Weber, Canyon Hardesty, Tai Baker</a:t>
            </a:r>
          </a:p>
          <a:p>
            <a:pPr lvl="1"/>
            <a:endParaRPr lang="en-US"/>
          </a:p>
        </p:txBody>
      </p:sp>
      <p:pic>
        <p:nvPicPr>
          <p:cNvPr id="4" name="Picture 4" descr="A drawing of a face&#10;&#10;Description automatically generated">
            <a:extLst>
              <a:ext uri="{FF2B5EF4-FFF2-40B4-BE49-F238E27FC236}">
                <a16:creationId xmlns:a16="http://schemas.microsoft.com/office/drawing/2014/main" id="{55A2F1A7-A497-4CDA-98C0-766983C18D74}"/>
              </a:ext>
            </a:extLst>
          </p:cNvPr>
          <p:cNvPicPr>
            <a:picLocks noChangeAspect="1"/>
          </p:cNvPicPr>
          <p:nvPr/>
        </p:nvPicPr>
        <p:blipFill>
          <a:blip r:embed="rId3"/>
          <a:stretch>
            <a:fillRect/>
          </a:stretch>
        </p:blipFill>
        <p:spPr>
          <a:xfrm>
            <a:off x="5738884" y="5646833"/>
            <a:ext cx="1828800" cy="1114425"/>
          </a:xfrm>
          <a:prstGeom prst="rect">
            <a:avLst/>
          </a:prstGeom>
        </p:spPr>
      </p:pic>
      <p:pic>
        <p:nvPicPr>
          <p:cNvPr id="6" name="Picture 5" descr="A close up of a logo&#10;&#10;Description automatically generated">
            <a:extLst>
              <a:ext uri="{FF2B5EF4-FFF2-40B4-BE49-F238E27FC236}">
                <a16:creationId xmlns:a16="http://schemas.microsoft.com/office/drawing/2014/main" id="{A12FE643-1A51-42D2-837C-E11EB9794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729" y="5788394"/>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4581F7D-A754-4D30-9C14-839CD1B2B49E}"/>
              </a:ext>
            </a:extLst>
          </p:cNvPr>
          <p:cNvSpPr>
            <a:spLocks noGrp="1"/>
          </p:cNvSpPr>
          <p:nvPr>
            <p:ph type="sldNum" sz="quarter" idx="12"/>
          </p:nvPr>
        </p:nvSpPr>
        <p:spPr/>
        <p:txBody>
          <a:bodyPr/>
          <a:lstStyle/>
          <a:p>
            <a:fld id="{2D3B59E9-E01E-4C1E-87C1-8F08B3BE2677}" type="slidenum">
              <a:rPr lang="en-US" smtClean="0"/>
              <a:t>3</a:t>
            </a:fld>
            <a:endParaRPr lang="en-US"/>
          </a:p>
        </p:txBody>
      </p:sp>
    </p:spTree>
    <p:extLst>
      <p:ext uri="{BB962C8B-B14F-4D97-AF65-F5344CB8AC3E}">
        <p14:creationId xmlns:p14="http://schemas.microsoft.com/office/powerpoint/2010/main" val="144862619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D9E6-DD9E-4151-8B30-E2B74FEA4C89}"/>
              </a:ext>
            </a:extLst>
          </p:cNvPr>
          <p:cNvSpPr>
            <a:spLocks noGrp="1"/>
          </p:cNvSpPr>
          <p:nvPr>
            <p:ph type="title"/>
          </p:nvPr>
        </p:nvSpPr>
        <p:spPr/>
        <p:txBody>
          <a:bodyPr/>
          <a:lstStyle/>
          <a:p>
            <a:r>
              <a:rPr lang="en-US"/>
              <a:t>Opioid Epidemic Overview</a:t>
            </a:r>
          </a:p>
        </p:txBody>
      </p:sp>
      <p:sp>
        <p:nvSpPr>
          <p:cNvPr id="3" name="Content Placeholder 2">
            <a:extLst>
              <a:ext uri="{FF2B5EF4-FFF2-40B4-BE49-F238E27FC236}">
                <a16:creationId xmlns:a16="http://schemas.microsoft.com/office/drawing/2014/main" id="{AFC7B80A-EF86-4A68-9A74-FBF67EA64681}"/>
              </a:ext>
            </a:extLst>
          </p:cNvPr>
          <p:cNvSpPr>
            <a:spLocks noGrp="1"/>
          </p:cNvSpPr>
          <p:nvPr>
            <p:ph idx="1"/>
          </p:nvPr>
        </p:nvSpPr>
        <p:spPr>
          <a:xfrm>
            <a:off x="3869268" y="864108"/>
            <a:ext cx="7315200" cy="5568776"/>
          </a:xfrm>
        </p:spPr>
        <p:txBody>
          <a:bodyPr/>
          <a:lstStyle/>
          <a:p>
            <a:r>
              <a:rPr lang="en-US" sz="2400"/>
              <a:t>The U.S. is in the midst of an opioid epidemic with the misuse of and addiction to opioids becoming a serious national crisis that affects public health as well as social and economic welfare</a:t>
            </a:r>
            <a:r>
              <a:rPr lang="en-US" sz="2400" baseline="30000"/>
              <a:t>1</a:t>
            </a:r>
            <a:endParaRPr lang="en-US" sz="2400"/>
          </a:p>
          <a:p>
            <a:pPr lvl="1"/>
            <a:r>
              <a:rPr lang="en-US" sz="2000"/>
              <a:t>Opioids include prescription pain relievers, heroin, and synthetic opioids such as fentanyl</a:t>
            </a:r>
          </a:p>
          <a:p>
            <a:r>
              <a:rPr lang="en-US" sz="2400"/>
              <a:t>Drug overdose is leading cause of accidental death in U.S with opioids being the most common</a:t>
            </a:r>
            <a:r>
              <a:rPr lang="en-US" sz="2400" baseline="30000"/>
              <a:t>2</a:t>
            </a:r>
          </a:p>
          <a:p>
            <a:pPr lvl="1"/>
            <a:r>
              <a:rPr lang="en-US" sz="2000"/>
              <a:t>Since 1999, opioids have been responsible for more than 630,000 deaths in the US</a:t>
            </a:r>
            <a:endParaRPr lang="en-US" sz="1600" baseline="30000"/>
          </a:p>
          <a:p>
            <a:pPr>
              <a:buFont typeface="Arial" panose="020B0604020202020204" pitchFamily="34" charset="0"/>
              <a:buChar char="•"/>
            </a:pPr>
            <a:r>
              <a:rPr lang="en-US" sz="2400">
                <a:ea typeface="MS Mincho" panose="02020609040205080304" pitchFamily="49" charset="-128"/>
              </a:rPr>
              <a:t>It is estimated between 8-12 percent of those who use any type of opioid develop an OUD</a:t>
            </a:r>
            <a:r>
              <a:rPr lang="en-US" sz="2400" baseline="30000">
                <a:ea typeface="MS Mincho" panose="02020609040205080304" pitchFamily="49" charset="-128"/>
              </a:rPr>
              <a:t>3</a:t>
            </a:r>
            <a:endParaRPr lang="en-US" sz="2400">
              <a:ea typeface="MS Mincho" panose="02020609040205080304" pitchFamily="49" charset="-128"/>
            </a:endParaRPr>
          </a:p>
          <a:p>
            <a:r>
              <a:rPr lang="en-US" sz="2400"/>
              <a:t>The estimated economic costs of opioids have exceeded $500 billion</a:t>
            </a:r>
            <a:r>
              <a:rPr lang="en-US" sz="2400" baseline="30000"/>
              <a:t>4</a:t>
            </a:r>
            <a:endParaRPr lang="en-US" sz="2400"/>
          </a:p>
          <a:p>
            <a:pPr lvl="1">
              <a:buFont typeface="Arial" panose="020B0604020202020204" pitchFamily="34" charset="0"/>
              <a:buChar char="•"/>
            </a:pPr>
            <a:endParaRPr lang="en-US" baseline="30000"/>
          </a:p>
          <a:p>
            <a:pPr lvl="2">
              <a:buFont typeface="Arial" panose="020B0604020202020204" pitchFamily="34" charset="0"/>
              <a:buChar char="•"/>
            </a:pPr>
            <a:endParaRPr lang="en-US"/>
          </a:p>
          <a:p>
            <a:pPr lvl="1"/>
            <a:endParaRPr lang="en-US"/>
          </a:p>
        </p:txBody>
      </p:sp>
    </p:spTree>
    <p:extLst>
      <p:ext uri="{BB962C8B-B14F-4D97-AF65-F5344CB8AC3E}">
        <p14:creationId xmlns:p14="http://schemas.microsoft.com/office/powerpoint/2010/main" val="279166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EDC7343-647F-4E02-83A4-1E21AF143615}"/>
              </a:ext>
            </a:extLst>
          </p:cNvPr>
          <p:cNvPicPr>
            <a:picLocks noGrp="1" noChangeAspect="1"/>
          </p:cNvPicPr>
          <p:nvPr>
            <p:ph idx="4294967295"/>
          </p:nvPr>
        </p:nvPicPr>
        <p:blipFill>
          <a:blip r:embed="rId3"/>
          <a:stretch>
            <a:fillRect/>
          </a:stretch>
        </p:blipFill>
        <p:spPr>
          <a:xfrm>
            <a:off x="1546697" y="103187"/>
            <a:ext cx="8664575" cy="6651625"/>
          </a:xfrm>
          <a:prstGeom prst="rect">
            <a:avLst/>
          </a:prstGeom>
        </p:spPr>
      </p:pic>
    </p:spTree>
    <p:extLst>
      <p:ext uri="{BB962C8B-B14F-4D97-AF65-F5344CB8AC3E}">
        <p14:creationId xmlns:p14="http://schemas.microsoft.com/office/powerpoint/2010/main" val="3194541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A939-D7F6-4329-BC72-C627FA05D2E1}"/>
              </a:ext>
            </a:extLst>
          </p:cNvPr>
          <p:cNvSpPr>
            <a:spLocks noGrp="1"/>
          </p:cNvSpPr>
          <p:nvPr>
            <p:ph type="title"/>
          </p:nvPr>
        </p:nvSpPr>
        <p:spPr/>
        <p:txBody>
          <a:bodyPr/>
          <a:lstStyle/>
          <a:p>
            <a:r>
              <a:rPr lang="en-US" dirty="0"/>
              <a:t>Three Phases of the Opioid Epidemic</a:t>
            </a:r>
          </a:p>
        </p:txBody>
      </p:sp>
      <p:sp>
        <p:nvSpPr>
          <p:cNvPr id="3" name="Content Placeholder 2">
            <a:extLst>
              <a:ext uri="{FF2B5EF4-FFF2-40B4-BE49-F238E27FC236}">
                <a16:creationId xmlns:a16="http://schemas.microsoft.com/office/drawing/2014/main" id="{2F76DC12-6284-47C1-AFD7-0CC9F93A9A7E}"/>
              </a:ext>
            </a:extLst>
          </p:cNvPr>
          <p:cNvSpPr>
            <a:spLocks noGrp="1"/>
          </p:cNvSpPr>
          <p:nvPr>
            <p:ph idx="1"/>
          </p:nvPr>
        </p:nvSpPr>
        <p:spPr>
          <a:xfrm>
            <a:off x="3869268" y="864108"/>
            <a:ext cx="7315200" cy="5199808"/>
          </a:xfrm>
        </p:spPr>
        <p:txBody>
          <a:bodyPr>
            <a:normAutofit lnSpcReduction="10000"/>
          </a:bodyPr>
          <a:lstStyle/>
          <a:p>
            <a:r>
              <a:rPr lang="en-US" sz="2400" dirty="0"/>
              <a:t>First Wave: Prescription Pain Killers</a:t>
            </a:r>
            <a:r>
              <a:rPr lang="en-US" sz="2400" baseline="30000" dirty="0"/>
              <a:t>5</a:t>
            </a:r>
            <a:endParaRPr lang="en-US" sz="2400" dirty="0"/>
          </a:p>
          <a:p>
            <a:r>
              <a:rPr lang="en-US" sz="2400" dirty="0"/>
              <a:t>Strong marketing efforts for opioid prescriptions in the 1990s</a:t>
            </a:r>
          </a:p>
          <a:p>
            <a:pPr lvl="1"/>
            <a:r>
              <a:rPr lang="en-US" sz="2000" dirty="0"/>
              <a:t>Low risk benefits for drugs</a:t>
            </a:r>
          </a:p>
          <a:p>
            <a:pPr lvl="1"/>
            <a:r>
              <a:rPr lang="en-US" sz="2000" dirty="0"/>
              <a:t>Such as sustained release opioid, OxyContin</a:t>
            </a:r>
          </a:p>
          <a:p>
            <a:r>
              <a:rPr lang="en-US" sz="2400" dirty="0"/>
              <a:t>OxyContin prescriptions went from 670,000 in 1997 to 6.2 million in 2002</a:t>
            </a:r>
          </a:p>
          <a:p>
            <a:r>
              <a:rPr lang="en-US" sz="2400" dirty="0"/>
              <a:t>Rise of pill mills in areas hit hard by poverty and unemployment</a:t>
            </a:r>
          </a:p>
          <a:p>
            <a:pPr lvl="1"/>
            <a:r>
              <a:rPr lang="en-US" sz="2000" dirty="0"/>
              <a:t>Collapses of the coal and manufacturing industries</a:t>
            </a:r>
          </a:p>
          <a:p>
            <a:pPr lvl="1"/>
            <a:r>
              <a:rPr lang="en-US" sz="2000" dirty="0"/>
              <a:t>Ohio Valley, Appalachia, Maine, and Alabama had rates of OxyContin abuse 5-6x national average</a:t>
            </a:r>
          </a:p>
          <a:p>
            <a:r>
              <a:rPr lang="en-US" sz="2400" dirty="0"/>
              <a:t>Black tar heroin arose in San Fernando Valley of California spreading eastward </a:t>
            </a:r>
          </a:p>
          <a:p>
            <a:pPr lvl="1"/>
            <a:r>
              <a:rPr lang="en-US" sz="2000" dirty="0"/>
              <a:t>Targeted younger people in smaller sized cities</a:t>
            </a:r>
          </a:p>
          <a:p>
            <a:pPr lvl="1"/>
            <a:endParaRPr lang="en-US" dirty="0"/>
          </a:p>
        </p:txBody>
      </p:sp>
    </p:spTree>
    <p:extLst>
      <p:ext uri="{BB962C8B-B14F-4D97-AF65-F5344CB8AC3E}">
        <p14:creationId xmlns:p14="http://schemas.microsoft.com/office/powerpoint/2010/main" val="1026578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A939-D7F6-4329-BC72-C627FA05D2E1}"/>
              </a:ext>
            </a:extLst>
          </p:cNvPr>
          <p:cNvSpPr>
            <a:spLocks noGrp="1"/>
          </p:cNvSpPr>
          <p:nvPr>
            <p:ph type="title"/>
          </p:nvPr>
        </p:nvSpPr>
        <p:spPr/>
        <p:txBody>
          <a:bodyPr/>
          <a:lstStyle/>
          <a:p>
            <a:r>
              <a:rPr lang="en-US" dirty="0"/>
              <a:t>Three Phases of the Opioid Epidemic</a:t>
            </a:r>
          </a:p>
        </p:txBody>
      </p:sp>
      <p:sp>
        <p:nvSpPr>
          <p:cNvPr id="3" name="Content Placeholder 2">
            <a:extLst>
              <a:ext uri="{FF2B5EF4-FFF2-40B4-BE49-F238E27FC236}">
                <a16:creationId xmlns:a16="http://schemas.microsoft.com/office/drawing/2014/main" id="{2F76DC12-6284-47C1-AFD7-0CC9F93A9A7E}"/>
              </a:ext>
            </a:extLst>
          </p:cNvPr>
          <p:cNvSpPr>
            <a:spLocks noGrp="1"/>
          </p:cNvSpPr>
          <p:nvPr>
            <p:ph idx="1"/>
          </p:nvPr>
        </p:nvSpPr>
        <p:spPr>
          <a:xfrm>
            <a:off x="3869268" y="864108"/>
            <a:ext cx="7315200" cy="5520650"/>
          </a:xfrm>
        </p:spPr>
        <p:txBody>
          <a:bodyPr>
            <a:normAutofit/>
          </a:bodyPr>
          <a:lstStyle/>
          <a:p>
            <a:r>
              <a:rPr lang="en-US" sz="2800" dirty="0"/>
              <a:t>Second Wave: Heroin Overdose Deaths</a:t>
            </a:r>
            <a:r>
              <a:rPr lang="en-US" sz="2800" baseline="30000" dirty="0"/>
              <a:t>5</a:t>
            </a:r>
            <a:endParaRPr lang="en-US" sz="2800" dirty="0"/>
          </a:p>
          <a:p>
            <a:r>
              <a:rPr lang="en-US" sz="2800" dirty="0"/>
              <a:t>Began in 2010</a:t>
            </a:r>
          </a:p>
          <a:p>
            <a:r>
              <a:rPr lang="en-US" sz="2800" dirty="0"/>
              <a:t>Marked by rapid increases in heroin overdose deaths</a:t>
            </a:r>
          </a:p>
          <a:p>
            <a:pPr lvl="1"/>
            <a:r>
              <a:rPr lang="en-US" sz="2800" dirty="0"/>
              <a:t>Tripled between 2010 and 2015</a:t>
            </a:r>
          </a:p>
          <a:p>
            <a:r>
              <a:rPr lang="en-US" sz="2800" dirty="0"/>
              <a:t>Peak of opioid prescriptions in 2011 at 206 million</a:t>
            </a:r>
          </a:p>
          <a:p>
            <a:pPr lvl="1"/>
            <a:r>
              <a:rPr lang="en-US" sz="2800" dirty="0"/>
              <a:t>Subsequent “crackdown” on prescription policies and pill mills reducing access to prescription opioids</a:t>
            </a:r>
          </a:p>
          <a:p>
            <a:pPr lvl="1"/>
            <a:r>
              <a:rPr lang="en-US" sz="2800" dirty="0"/>
              <a:t>Heroin was a much more affordable and available alternative</a:t>
            </a:r>
          </a:p>
          <a:p>
            <a:endParaRPr lang="en-US" sz="2000" dirty="0"/>
          </a:p>
          <a:p>
            <a:pPr lvl="1"/>
            <a:endParaRPr lang="en-US" dirty="0"/>
          </a:p>
        </p:txBody>
      </p:sp>
    </p:spTree>
    <p:extLst>
      <p:ext uri="{BB962C8B-B14F-4D97-AF65-F5344CB8AC3E}">
        <p14:creationId xmlns:p14="http://schemas.microsoft.com/office/powerpoint/2010/main" val="88119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A939-D7F6-4329-BC72-C627FA05D2E1}"/>
              </a:ext>
            </a:extLst>
          </p:cNvPr>
          <p:cNvSpPr>
            <a:spLocks noGrp="1"/>
          </p:cNvSpPr>
          <p:nvPr>
            <p:ph type="title"/>
          </p:nvPr>
        </p:nvSpPr>
        <p:spPr/>
        <p:txBody>
          <a:bodyPr/>
          <a:lstStyle/>
          <a:p>
            <a:r>
              <a:rPr lang="en-US" dirty="0"/>
              <a:t>Three Phases of the Opioid Epidemic</a:t>
            </a:r>
          </a:p>
        </p:txBody>
      </p:sp>
      <p:sp>
        <p:nvSpPr>
          <p:cNvPr id="3" name="Content Placeholder 2">
            <a:extLst>
              <a:ext uri="{FF2B5EF4-FFF2-40B4-BE49-F238E27FC236}">
                <a16:creationId xmlns:a16="http://schemas.microsoft.com/office/drawing/2014/main" id="{2F76DC12-6284-47C1-AFD7-0CC9F93A9A7E}"/>
              </a:ext>
            </a:extLst>
          </p:cNvPr>
          <p:cNvSpPr>
            <a:spLocks noGrp="1"/>
          </p:cNvSpPr>
          <p:nvPr>
            <p:ph idx="1"/>
          </p:nvPr>
        </p:nvSpPr>
        <p:spPr>
          <a:xfrm>
            <a:off x="3869268" y="864108"/>
            <a:ext cx="7315200" cy="5199808"/>
          </a:xfrm>
        </p:spPr>
        <p:txBody>
          <a:bodyPr>
            <a:normAutofit fontScale="92500" lnSpcReduction="20000"/>
          </a:bodyPr>
          <a:lstStyle/>
          <a:p>
            <a:r>
              <a:rPr lang="en-US" sz="2800" dirty="0"/>
              <a:t>Phase Three: Synthetic Opioid Overdose Deaths</a:t>
            </a:r>
            <a:r>
              <a:rPr lang="en-US" sz="2800" baseline="30000" dirty="0"/>
              <a:t>5</a:t>
            </a:r>
            <a:endParaRPr lang="en-US" sz="2800" dirty="0"/>
          </a:p>
          <a:p>
            <a:r>
              <a:rPr lang="en-US" sz="2800" dirty="0"/>
              <a:t>Began in 2013</a:t>
            </a:r>
          </a:p>
          <a:p>
            <a:r>
              <a:rPr lang="en-US" sz="2800" dirty="0"/>
              <a:t>Tied to significant increases in overdose deaths due to synthetic opioids </a:t>
            </a:r>
          </a:p>
          <a:p>
            <a:pPr lvl="1"/>
            <a:r>
              <a:rPr lang="en-US" sz="2400" dirty="0"/>
              <a:t>Illicitly-manufactured fentanyl (IMF)</a:t>
            </a:r>
          </a:p>
          <a:p>
            <a:pPr lvl="1"/>
            <a:r>
              <a:rPr lang="en-US" sz="2400" dirty="0"/>
              <a:t>Deaths attributed to IMF increased nationally by 540% from 2013-2016</a:t>
            </a:r>
          </a:p>
          <a:p>
            <a:r>
              <a:rPr lang="en-US" sz="2800" dirty="0"/>
              <a:t>In 2016, synthetic opioids were the leading cause of opioid overdose deaths (19,413)</a:t>
            </a:r>
          </a:p>
          <a:p>
            <a:pPr lvl="1"/>
            <a:r>
              <a:rPr lang="en-US" sz="2400" dirty="0"/>
              <a:t>Followed by deaths attributed to prescription opioids (17,087)</a:t>
            </a:r>
          </a:p>
          <a:p>
            <a:pPr lvl="1"/>
            <a:r>
              <a:rPr lang="en-US" sz="2400" dirty="0"/>
              <a:t>And finally death attributed to heroin (15,469)</a:t>
            </a:r>
          </a:p>
          <a:p>
            <a:r>
              <a:rPr lang="en-US" sz="2800" dirty="0"/>
              <a:t>People presenting for treatment now are more likely to have began opioid use with heroin, rather than prescription opioids</a:t>
            </a:r>
            <a:r>
              <a:rPr lang="en-US" sz="2800" baseline="30000" dirty="0"/>
              <a:t>6</a:t>
            </a:r>
            <a:endParaRPr lang="en-US" sz="2800" dirty="0"/>
          </a:p>
        </p:txBody>
      </p:sp>
    </p:spTree>
    <p:extLst>
      <p:ext uri="{BB962C8B-B14F-4D97-AF65-F5344CB8AC3E}">
        <p14:creationId xmlns:p14="http://schemas.microsoft.com/office/powerpoint/2010/main" val="680649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A853-02C1-4EAC-B7F8-71F202BA0AA4}"/>
              </a:ext>
            </a:extLst>
          </p:cNvPr>
          <p:cNvSpPr>
            <a:spLocks noGrp="1"/>
          </p:cNvSpPr>
          <p:nvPr>
            <p:ph type="title"/>
          </p:nvPr>
        </p:nvSpPr>
        <p:spPr/>
        <p:txBody>
          <a:bodyPr/>
          <a:lstStyle/>
          <a:p>
            <a:r>
              <a:rPr lang="en-US" dirty="0"/>
              <a:t>Current State of the Opioid Epidemic</a:t>
            </a:r>
          </a:p>
        </p:txBody>
      </p:sp>
      <p:sp>
        <p:nvSpPr>
          <p:cNvPr id="3" name="Content Placeholder 2">
            <a:extLst>
              <a:ext uri="{FF2B5EF4-FFF2-40B4-BE49-F238E27FC236}">
                <a16:creationId xmlns:a16="http://schemas.microsoft.com/office/drawing/2014/main" id="{A83E05D4-9394-4933-A204-7CD340890DE9}"/>
              </a:ext>
            </a:extLst>
          </p:cNvPr>
          <p:cNvSpPr>
            <a:spLocks noGrp="1"/>
          </p:cNvSpPr>
          <p:nvPr>
            <p:ph idx="1"/>
          </p:nvPr>
        </p:nvSpPr>
        <p:spPr>
          <a:xfrm>
            <a:off x="3869268" y="864108"/>
            <a:ext cx="7800218" cy="5841492"/>
          </a:xfrm>
        </p:spPr>
        <p:txBody>
          <a:bodyPr>
            <a:normAutofit fontScale="92500" lnSpcReduction="10000"/>
          </a:bodyPr>
          <a:lstStyle/>
          <a:p>
            <a:r>
              <a:rPr lang="en-US" sz="2400" dirty="0"/>
              <a:t>In 2018, an estimated 1.7 million people in the United States suffered from substance use disorders related to prescription opioid pain relievers, and 526,000 suffered from a heroin use disorder (not mutually exclusive)</a:t>
            </a:r>
            <a:r>
              <a:rPr lang="en-US" sz="2400" baseline="30000" dirty="0"/>
              <a:t>1</a:t>
            </a:r>
          </a:p>
          <a:p>
            <a:pPr lvl="2">
              <a:buClr>
                <a:srgbClr val="496F90"/>
              </a:buClr>
              <a:buFont typeface="Arial" panose="020B0604020202020204" pitchFamily="34" charset="0"/>
              <a:buChar char="•"/>
            </a:pPr>
            <a:r>
              <a:rPr lang="en-US" sz="2400" dirty="0">
                <a:solidFill>
                  <a:prstClr val="black">
                    <a:lumMod val="75000"/>
                    <a:lumOff val="25000"/>
                  </a:prstClr>
                </a:solidFill>
              </a:rPr>
              <a:t>46,802 Americans died as a result of an opioid overdose, including prescription opioids, heroin, and illicitly manufactured fentanyl, a powerful synthetic opioid</a:t>
            </a:r>
            <a:endParaRPr lang="en-US" sz="2400" baseline="30000" dirty="0">
              <a:solidFill>
                <a:prstClr val="black">
                  <a:lumMod val="75000"/>
                  <a:lumOff val="25000"/>
                </a:prstClr>
              </a:solidFill>
            </a:endParaRPr>
          </a:p>
          <a:p>
            <a:pPr lvl="2">
              <a:buClr>
                <a:srgbClr val="496F90"/>
              </a:buClr>
              <a:buFont typeface="Arial" panose="020B0604020202020204" pitchFamily="34" charset="0"/>
              <a:buChar char="•"/>
            </a:pPr>
            <a:r>
              <a:rPr lang="en-US" sz="2400" dirty="0">
                <a:solidFill>
                  <a:prstClr val="black">
                    <a:lumMod val="75000"/>
                    <a:lumOff val="25000"/>
                  </a:prstClr>
                </a:solidFill>
              </a:rPr>
              <a:t>128 people in the United States die after overdosing on opioids every day</a:t>
            </a:r>
          </a:p>
          <a:p>
            <a:r>
              <a:rPr lang="en-US" sz="2400" dirty="0"/>
              <a:t> 989 opioid related overdose deaths in Kentucky in 2018</a:t>
            </a:r>
            <a:r>
              <a:rPr lang="en-US" sz="2400" baseline="30000" dirty="0"/>
              <a:t>7</a:t>
            </a:r>
            <a:endParaRPr lang="en-US" sz="2400" dirty="0"/>
          </a:p>
          <a:p>
            <a:pPr lvl="1"/>
            <a:r>
              <a:rPr lang="en-US" sz="2000" dirty="0"/>
              <a:t>23.4 deaths per 100,000 people </a:t>
            </a:r>
          </a:p>
          <a:p>
            <a:pPr lvl="1"/>
            <a:r>
              <a:rPr lang="en-US" sz="2000" dirty="0"/>
              <a:t>Decrease from the 1,160 (27.9)  in 2017</a:t>
            </a:r>
          </a:p>
          <a:p>
            <a:pPr lvl="1"/>
            <a:r>
              <a:rPr lang="en-US" sz="2000" dirty="0"/>
              <a:t>National average is 14.6</a:t>
            </a:r>
          </a:p>
          <a:p>
            <a:r>
              <a:rPr lang="en-US" sz="2400" dirty="0"/>
              <a:t>In the top 10 states in opioid prescription rates</a:t>
            </a:r>
            <a:r>
              <a:rPr lang="en-US" sz="2400" baseline="30000" dirty="0"/>
              <a:t>7</a:t>
            </a:r>
            <a:endParaRPr lang="en-US" sz="2400" dirty="0"/>
          </a:p>
          <a:p>
            <a:pPr lvl="1"/>
            <a:r>
              <a:rPr lang="en-US" sz="2000" dirty="0"/>
              <a:t>79.5 opioid prescriptions for every 100 persons</a:t>
            </a:r>
          </a:p>
          <a:p>
            <a:pPr lvl="1"/>
            <a:r>
              <a:rPr lang="en-US" sz="2000" dirty="0"/>
              <a:t>This is a 42% DECREASE from 2011 (137 </a:t>
            </a:r>
            <a:r>
              <a:rPr lang="en-US" sz="2000" dirty="0" err="1"/>
              <a:t>rx</a:t>
            </a:r>
            <a:r>
              <a:rPr lang="en-US" sz="2000" dirty="0"/>
              <a:t> per 100 persons)</a:t>
            </a:r>
          </a:p>
          <a:p>
            <a:endParaRPr lang="en-US" dirty="0"/>
          </a:p>
        </p:txBody>
      </p:sp>
    </p:spTree>
    <p:extLst>
      <p:ext uri="{BB962C8B-B14F-4D97-AF65-F5344CB8AC3E}">
        <p14:creationId xmlns:p14="http://schemas.microsoft.com/office/powerpoint/2010/main" val="632226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25826A-4236-4FC4-A13E-B55581D6924B}"/>
              </a:ext>
            </a:extLst>
          </p:cNvPr>
          <p:cNvPicPr>
            <a:picLocks noGrp="1" noChangeAspect="1"/>
          </p:cNvPicPr>
          <p:nvPr>
            <p:ph idx="4294967295"/>
          </p:nvPr>
        </p:nvPicPr>
        <p:blipFill>
          <a:blip r:embed="rId2"/>
          <a:stretch>
            <a:fillRect/>
          </a:stretch>
        </p:blipFill>
        <p:spPr>
          <a:xfrm>
            <a:off x="544748" y="-28762"/>
            <a:ext cx="11985667" cy="6740847"/>
          </a:xfrm>
          <a:prstGeom prst="rect">
            <a:avLst/>
          </a:prstGeom>
        </p:spPr>
      </p:pic>
    </p:spTree>
    <p:extLst>
      <p:ext uri="{BB962C8B-B14F-4D97-AF65-F5344CB8AC3E}">
        <p14:creationId xmlns:p14="http://schemas.microsoft.com/office/powerpoint/2010/main" val="470448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9333-4149-4ED0-8471-FC3B620C8338}"/>
              </a:ext>
            </a:extLst>
          </p:cNvPr>
          <p:cNvSpPr>
            <a:spLocks noGrp="1"/>
          </p:cNvSpPr>
          <p:nvPr>
            <p:ph type="title"/>
          </p:nvPr>
        </p:nvSpPr>
        <p:spPr/>
        <p:txBody>
          <a:bodyPr/>
          <a:lstStyle/>
          <a:p>
            <a:r>
              <a:rPr lang="en-US" dirty="0"/>
              <a:t>Social Health Determinants of Opioid Use Disorders</a:t>
            </a:r>
          </a:p>
        </p:txBody>
      </p:sp>
      <p:sp>
        <p:nvSpPr>
          <p:cNvPr id="3" name="Content Placeholder 2">
            <a:extLst>
              <a:ext uri="{FF2B5EF4-FFF2-40B4-BE49-F238E27FC236}">
                <a16:creationId xmlns:a16="http://schemas.microsoft.com/office/drawing/2014/main" id="{5021DE35-F887-46C9-82AE-3D8D3B50A00A}"/>
              </a:ext>
            </a:extLst>
          </p:cNvPr>
          <p:cNvSpPr>
            <a:spLocks noGrp="1"/>
          </p:cNvSpPr>
          <p:nvPr>
            <p:ph idx="1"/>
          </p:nvPr>
        </p:nvSpPr>
        <p:spPr/>
        <p:txBody>
          <a:bodyPr>
            <a:normAutofit/>
          </a:bodyPr>
          <a:lstStyle/>
          <a:p>
            <a:r>
              <a:rPr lang="en-US" sz="2800" dirty="0"/>
              <a:t>Reciprocal impact of social determinants</a:t>
            </a:r>
            <a:r>
              <a:rPr lang="en-US" sz="2800" baseline="30000" dirty="0"/>
              <a:t>5</a:t>
            </a:r>
            <a:endParaRPr lang="en-US" sz="2800" dirty="0"/>
          </a:p>
          <a:p>
            <a:r>
              <a:rPr lang="en-US" sz="2800" dirty="0"/>
              <a:t>Determinants increase risk of developing an OUD</a:t>
            </a:r>
          </a:p>
          <a:p>
            <a:r>
              <a:rPr lang="en-US" sz="2800" dirty="0"/>
              <a:t>Often the same determinants also increase adverse outcomes from OUD</a:t>
            </a:r>
          </a:p>
          <a:p>
            <a:pPr lvl="1"/>
            <a:r>
              <a:rPr lang="en-US" sz="2400" dirty="0"/>
              <a:t>Relapse</a:t>
            </a:r>
          </a:p>
          <a:p>
            <a:pPr lvl="1"/>
            <a:r>
              <a:rPr lang="en-US" sz="2400" dirty="0"/>
              <a:t>Related secondary health conditions</a:t>
            </a:r>
          </a:p>
          <a:p>
            <a:r>
              <a:rPr lang="en-US" sz="2800" dirty="0"/>
              <a:t>Increase systemic impact of OUD</a:t>
            </a:r>
            <a:r>
              <a:rPr lang="en-US" sz="2800" baseline="30000" dirty="0"/>
              <a:t>5</a:t>
            </a:r>
            <a:endParaRPr lang="en-US" sz="2800" dirty="0"/>
          </a:p>
          <a:p>
            <a:pPr lvl="1"/>
            <a:r>
              <a:rPr lang="en-US" sz="2400" dirty="0"/>
              <a:t>Neonatal Abstinence Syndrome (NAS)</a:t>
            </a:r>
          </a:p>
          <a:p>
            <a:pPr lvl="1"/>
            <a:r>
              <a:rPr lang="en-US" sz="2400" dirty="0"/>
              <a:t>Children and partner health outcomes</a:t>
            </a:r>
          </a:p>
        </p:txBody>
      </p:sp>
    </p:spTree>
    <p:extLst>
      <p:ext uri="{BB962C8B-B14F-4D97-AF65-F5344CB8AC3E}">
        <p14:creationId xmlns:p14="http://schemas.microsoft.com/office/powerpoint/2010/main" val="42308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0666-CCA9-4D77-BE29-C4D38B70353B}"/>
              </a:ext>
            </a:extLst>
          </p:cNvPr>
          <p:cNvSpPr>
            <a:spLocks noGrp="1"/>
          </p:cNvSpPr>
          <p:nvPr>
            <p:ph type="title"/>
          </p:nvPr>
        </p:nvSpPr>
        <p:spPr/>
        <p:txBody>
          <a:bodyPr/>
          <a:lstStyle/>
          <a:p>
            <a:r>
              <a:rPr lang="en-US" dirty="0"/>
              <a:t>Economic Stability and Education</a:t>
            </a:r>
          </a:p>
        </p:txBody>
      </p:sp>
      <p:sp>
        <p:nvSpPr>
          <p:cNvPr id="3" name="Content Placeholder 2">
            <a:extLst>
              <a:ext uri="{FF2B5EF4-FFF2-40B4-BE49-F238E27FC236}">
                <a16:creationId xmlns:a16="http://schemas.microsoft.com/office/drawing/2014/main" id="{354466EC-EBB5-4A9C-A70C-96A7D217B70F}"/>
              </a:ext>
            </a:extLst>
          </p:cNvPr>
          <p:cNvSpPr>
            <a:spLocks noGrp="1"/>
          </p:cNvSpPr>
          <p:nvPr>
            <p:ph idx="1"/>
          </p:nvPr>
        </p:nvSpPr>
        <p:spPr>
          <a:xfrm>
            <a:off x="3869268" y="465221"/>
            <a:ext cx="7315200" cy="6015790"/>
          </a:xfrm>
        </p:spPr>
        <p:txBody>
          <a:bodyPr>
            <a:normAutofit/>
          </a:bodyPr>
          <a:lstStyle/>
          <a:p>
            <a:r>
              <a:rPr lang="en-US" sz="2400" dirty="0"/>
              <a:t>Economic hardship and high rates of unemployment consistently characterize vastly different communities hit hard by the opioid crisis such as Appalachia and urban centers in the United States</a:t>
            </a:r>
            <a:r>
              <a:rPr lang="en-US" sz="2400" baseline="30000" dirty="0"/>
              <a:t>10</a:t>
            </a:r>
            <a:endParaRPr lang="en-US" sz="2400" dirty="0"/>
          </a:p>
          <a:p>
            <a:pPr lvl="1"/>
            <a:r>
              <a:rPr lang="en-US" sz="2200" dirty="0"/>
              <a:t>Areas that often have poor access to childcare</a:t>
            </a:r>
          </a:p>
          <a:p>
            <a:r>
              <a:rPr lang="en-US" sz="2400" dirty="0"/>
              <a:t>Social determinants contribute to hopelessness and social trauma that “set the stage” for opioid abuse and dependency</a:t>
            </a:r>
            <a:r>
              <a:rPr lang="en-US" sz="2400" baseline="30000" dirty="0"/>
              <a:t>10</a:t>
            </a:r>
            <a:endParaRPr lang="en-US" sz="2400" dirty="0"/>
          </a:p>
          <a:p>
            <a:pPr lvl="1"/>
            <a:r>
              <a:rPr lang="en-US" sz="2400" dirty="0"/>
              <a:t>Social conditions such as homelessness or high exposure to violence can shape health behaviors by increasing opportunities and perceived reasons for engaging in high risk behavior</a:t>
            </a:r>
          </a:p>
          <a:p>
            <a:pPr marL="383540" lvl="1"/>
            <a:r>
              <a:rPr lang="en-US" sz="2400" dirty="0"/>
              <a:t>Low educational attainment, low income, and low employment success produces poor social networks, low levels of power, prestige and self-mastery that contribute to illicit drug use</a:t>
            </a:r>
            <a:r>
              <a:rPr lang="en-US" sz="2400" baseline="30000" dirty="0"/>
              <a:t>10</a:t>
            </a:r>
            <a:endParaRPr lang="en-US" sz="2400" dirty="0">
              <a:cs typeface="Calibri"/>
            </a:endParaRPr>
          </a:p>
        </p:txBody>
      </p:sp>
    </p:spTree>
    <p:extLst>
      <p:ext uri="{BB962C8B-B14F-4D97-AF65-F5344CB8AC3E}">
        <p14:creationId xmlns:p14="http://schemas.microsoft.com/office/powerpoint/2010/main" val="1073242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63E56-8527-4DB5-8C04-01EBD5A5D51D}"/>
              </a:ext>
            </a:extLst>
          </p:cNvPr>
          <p:cNvSpPr>
            <a:spLocks noGrp="1"/>
          </p:cNvSpPr>
          <p:nvPr>
            <p:ph type="title"/>
          </p:nvPr>
        </p:nvSpPr>
        <p:spPr/>
        <p:txBody>
          <a:bodyPr/>
          <a:lstStyle/>
          <a:p>
            <a:r>
              <a:rPr lang="en-US" dirty="0"/>
              <a:t>Social and Community Context</a:t>
            </a:r>
          </a:p>
        </p:txBody>
      </p:sp>
      <p:sp>
        <p:nvSpPr>
          <p:cNvPr id="3" name="Content Placeholder 2">
            <a:extLst>
              <a:ext uri="{FF2B5EF4-FFF2-40B4-BE49-F238E27FC236}">
                <a16:creationId xmlns:a16="http://schemas.microsoft.com/office/drawing/2014/main" id="{E429B56C-7936-4BE0-A6AD-E9E8D0F969E7}"/>
              </a:ext>
            </a:extLst>
          </p:cNvPr>
          <p:cNvSpPr>
            <a:spLocks noGrp="1"/>
          </p:cNvSpPr>
          <p:nvPr>
            <p:ph idx="1"/>
          </p:nvPr>
        </p:nvSpPr>
        <p:spPr>
          <a:xfrm>
            <a:off x="3869268" y="864107"/>
            <a:ext cx="7315200" cy="5456481"/>
          </a:xfrm>
        </p:spPr>
        <p:txBody>
          <a:bodyPr>
            <a:normAutofit/>
          </a:bodyPr>
          <a:lstStyle/>
          <a:p>
            <a:r>
              <a:rPr lang="en-US" dirty="0"/>
              <a:t>Social factors contribute to health disparities directly by affecting the availability of resources and access to social support systems in ways that increase marginalization and decrease compliance with treatment and medication</a:t>
            </a:r>
            <a:r>
              <a:rPr lang="en-US" baseline="30000" dirty="0"/>
              <a:t>10</a:t>
            </a:r>
            <a:endParaRPr lang="en-US" dirty="0"/>
          </a:p>
          <a:p>
            <a:r>
              <a:rPr lang="en-US" dirty="0"/>
              <a:t>Increases in prescription opioid abuse have disproportionately affected rural communities, whereas heroin and cocaine use centers more on urban areas</a:t>
            </a:r>
            <a:r>
              <a:rPr lang="en-US" baseline="30000" dirty="0"/>
              <a:t>11</a:t>
            </a:r>
            <a:endParaRPr lang="en-US" dirty="0"/>
          </a:p>
          <a:p>
            <a:r>
              <a:rPr lang="en-US" dirty="0"/>
              <a:t>The average per capita income for Kentucky residents in 2018 was $42,458, although rural per capita income lagged at $35,288</a:t>
            </a:r>
            <a:r>
              <a:rPr lang="en-US" baseline="30000" dirty="0"/>
              <a:t>12</a:t>
            </a:r>
            <a:endParaRPr lang="en-US" dirty="0"/>
          </a:p>
          <a:p>
            <a:r>
              <a:rPr lang="en-US" dirty="0"/>
              <a:t>The poverty rate in rural Kentucky is 21.1%, compared with 13.7% in urban areas of the state</a:t>
            </a:r>
            <a:r>
              <a:rPr lang="en-US" baseline="30000" dirty="0"/>
              <a:t>12</a:t>
            </a:r>
            <a:endParaRPr lang="en-US" dirty="0"/>
          </a:p>
          <a:p>
            <a:r>
              <a:rPr lang="en-US" dirty="0"/>
              <a:t>19.3% of the rural population has not completed high school, while 10.7% of the urban population lacks a high school diploma</a:t>
            </a:r>
            <a:r>
              <a:rPr lang="en-US" baseline="30000" dirty="0"/>
              <a:t>12</a:t>
            </a:r>
            <a:endParaRPr lang="en-US" dirty="0"/>
          </a:p>
          <a:p>
            <a:r>
              <a:rPr lang="en-US" dirty="0"/>
              <a:t>The unemployment rate in rural Kentucky is 5.1%, while in urban Kentucky, it is 3.9%</a:t>
            </a:r>
            <a:r>
              <a:rPr lang="en-US" baseline="30000" dirty="0"/>
              <a:t>12</a:t>
            </a:r>
            <a:endParaRPr lang="en-US" dirty="0"/>
          </a:p>
        </p:txBody>
      </p:sp>
    </p:spTree>
    <p:extLst>
      <p:ext uri="{BB962C8B-B14F-4D97-AF65-F5344CB8AC3E}">
        <p14:creationId xmlns:p14="http://schemas.microsoft.com/office/powerpoint/2010/main" val="69362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83FD-EBE7-4427-8FFE-ED23E0581CBF}"/>
              </a:ext>
            </a:extLst>
          </p:cNvPr>
          <p:cNvSpPr>
            <a:spLocks noGrp="1"/>
          </p:cNvSpPr>
          <p:nvPr>
            <p:ph type="title"/>
          </p:nvPr>
        </p:nvSpPr>
        <p:spPr/>
        <p:txBody>
          <a:bodyPr/>
          <a:lstStyle/>
          <a:p>
            <a:r>
              <a:rPr lang="en-US" dirty="0"/>
              <a:t>Introductions: Topics and Speakers</a:t>
            </a:r>
          </a:p>
        </p:txBody>
      </p:sp>
      <p:sp>
        <p:nvSpPr>
          <p:cNvPr id="3" name="Content Placeholder 2">
            <a:extLst>
              <a:ext uri="{FF2B5EF4-FFF2-40B4-BE49-F238E27FC236}">
                <a16:creationId xmlns:a16="http://schemas.microsoft.com/office/drawing/2014/main" id="{4E60622D-45D9-47BE-BA89-AF3EB8D3FC53}"/>
              </a:ext>
            </a:extLst>
          </p:cNvPr>
          <p:cNvSpPr>
            <a:spLocks noGrp="1"/>
          </p:cNvSpPr>
          <p:nvPr>
            <p:ph idx="1"/>
          </p:nvPr>
        </p:nvSpPr>
        <p:spPr>
          <a:xfrm>
            <a:off x="400354" y="1333206"/>
            <a:ext cx="9757256" cy="4191588"/>
          </a:xfrm>
        </p:spPr>
        <p:txBody>
          <a:bodyPr vert="horz" lIns="91440" tIns="45720" rIns="91440" bIns="45720" rtlCol="0" anchor="t">
            <a:noAutofit/>
          </a:bodyPr>
          <a:lstStyle/>
          <a:p>
            <a:pPr fontAlgn="base"/>
            <a:r>
              <a:rPr lang="en-US" sz="1600" dirty="0"/>
              <a:t>Tuesday, August 25 (Introduction to Social Determinants of Health, </a:t>
            </a:r>
            <a:r>
              <a:rPr lang="en-US" sz="1600" b="1" dirty="0"/>
              <a:t>Dr. Mykal Leslie</a:t>
            </a:r>
            <a:r>
              <a:rPr lang="en-US" sz="1600" dirty="0"/>
              <a:t>) </a:t>
            </a:r>
          </a:p>
          <a:p>
            <a:pPr fontAlgn="base"/>
            <a:r>
              <a:rPr lang="en-US" sz="1600" dirty="0"/>
              <a:t>Tuesday, September 8 (Addiction and Treatment, </a:t>
            </a:r>
            <a:r>
              <a:rPr lang="en-US" sz="1600" b="1" dirty="0"/>
              <a:t>Sharon Hesseltine and Maggie Schroeder</a:t>
            </a:r>
            <a:r>
              <a:rPr lang="en-US" sz="1600" dirty="0"/>
              <a:t>) </a:t>
            </a:r>
          </a:p>
          <a:p>
            <a:pPr fontAlgn="base"/>
            <a:r>
              <a:rPr lang="en-US" sz="1600" dirty="0"/>
              <a:t>Tuesday, September 22 (NAS, </a:t>
            </a:r>
            <a:r>
              <a:rPr lang="en-US" sz="1600" b="1" dirty="0"/>
              <a:t>Diana Frankenburger</a:t>
            </a:r>
            <a:r>
              <a:rPr lang="en-US" sz="1600" dirty="0"/>
              <a:t>) </a:t>
            </a:r>
          </a:p>
          <a:p>
            <a:pPr fontAlgn="base"/>
            <a:r>
              <a:rPr lang="en-US" sz="1600" dirty="0"/>
              <a:t>Tuesday, October 6 (Monitoring Child Development, </a:t>
            </a:r>
            <a:r>
              <a:rPr lang="en-US" sz="1600" b="1" dirty="0"/>
              <a:t>Dr. Jennifer Grisham</a:t>
            </a:r>
            <a:r>
              <a:rPr lang="en-US" sz="1600" dirty="0"/>
              <a:t>) </a:t>
            </a:r>
          </a:p>
          <a:p>
            <a:pPr fontAlgn="base"/>
            <a:r>
              <a:rPr lang="en-US" sz="1600" dirty="0"/>
              <a:t>Tuesday, October 20 (Having Difficult Conversations, </a:t>
            </a:r>
            <a:r>
              <a:rPr lang="en-US" sz="1600" b="1" dirty="0"/>
              <a:t>Jason Joy</a:t>
            </a:r>
            <a:r>
              <a:rPr lang="en-US" sz="1600" dirty="0"/>
              <a:t>) </a:t>
            </a:r>
          </a:p>
          <a:p>
            <a:pPr fontAlgn="base"/>
            <a:r>
              <a:rPr lang="en-US" sz="1600" dirty="0"/>
              <a:t>Tuesday, October 27 (Trauma-Informed Interventions for Families with Young Children, </a:t>
            </a:r>
            <a:r>
              <a:rPr lang="en-US" sz="1600" b="1" dirty="0"/>
              <a:t>Miriam Silman</a:t>
            </a:r>
            <a:r>
              <a:rPr lang="en-US" sz="1600" dirty="0"/>
              <a:t>) </a:t>
            </a:r>
          </a:p>
          <a:p>
            <a:pPr fontAlgn="base"/>
            <a:r>
              <a:rPr lang="en-US" sz="1600" dirty="0"/>
              <a:t>Tuesday, November 17 (The Role of Peers for Families in Recovery, </a:t>
            </a:r>
            <a:r>
              <a:rPr lang="en-US" sz="1600" b="1" dirty="0"/>
              <a:t>Sharon Hesseltine and Kim Hillard</a:t>
            </a:r>
            <a:r>
              <a:rPr lang="en-US" sz="1600" dirty="0"/>
              <a:t>) </a:t>
            </a:r>
          </a:p>
          <a:p>
            <a:pPr fontAlgn="base"/>
            <a:r>
              <a:rPr lang="en-US" sz="1600" dirty="0"/>
              <a:t>TIMES: 2PM – 3:30 PM EASTERN EACH DATE</a:t>
            </a:r>
          </a:p>
          <a:p>
            <a:endParaRPr lang="en-US" sz="1600" dirty="0">
              <a:latin typeface="Arial"/>
              <a:cs typeface="Arial"/>
            </a:endParaRPr>
          </a:p>
          <a:p>
            <a:pPr lvl="1"/>
            <a:endParaRPr lang="en-US" dirty="0"/>
          </a:p>
        </p:txBody>
      </p:sp>
      <p:pic>
        <p:nvPicPr>
          <p:cNvPr id="4" name="Picture 4" descr="A drawing of a face&#10;&#10;Description automatically generated">
            <a:extLst>
              <a:ext uri="{FF2B5EF4-FFF2-40B4-BE49-F238E27FC236}">
                <a16:creationId xmlns:a16="http://schemas.microsoft.com/office/drawing/2014/main" id="{55A2F1A7-A497-4CDA-98C0-766983C18D74}"/>
              </a:ext>
            </a:extLst>
          </p:cNvPr>
          <p:cNvPicPr>
            <a:picLocks noChangeAspect="1"/>
          </p:cNvPicPr>
          <p:nvPr/>
        </p:nvPicPr>
        <p:blipFill>
          <a:blip r:embed="rId3"/>
          <a:stretch>
            <a:fillRect/>
          </a:stretch>
        </p:blipFill>
        <p:spPr>
          <a:xfrm>
            <a:off x="5738884" y="5646833"/>
            <a:ext cx="1828800" cy="1114425"/>
          </a:xfrm>
          <a:prstGeom prst="rect">
            <a:avLst/>
          </a:prstGeom>
        </p:spPr>
      </p:pic>
      <p:pic>
        <p:nvPicPr>
          <p:cNvPr id="6" name="Picture 5" descr="A close up of a logo&#10;&#10;Description automatically generated">
            <a:extLst>
              <a:ext uri="{FF2B5EF4-FFF2-40B4-BE49-F238E27FC236}">
                <a16:creationId xmlns:a16="http://schemas.microsoft.com/office/drawing/2014/main" id="{A12FE643-1A51-42D2-837C-E11EB9794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729" y="5788394"/>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4581F7D-A754-4D30-9C14-839CD1B2B49E}"/>
              </a:ext>
            </a:extLst>
          </p:cNvPr>
          <p:cNvSpPr>
            <a:spLocks noGrp="1"/>
          </p:cNvSpPr>
          <p:nvPr>
            <p:ph type="sldNum" sz="quarter" idx="12"/>
          </p:nvPr>
        </p:nvSpPr>
        <p:spPr/>
        <p:txBody>
          <a:bodyPr/>
          <a:lstStyle/>
          <a:p>
            <a:fld id="{2D3B59E9-E01E-4C1E-87C1-8F08B3BE2677}" type="slidenum">
              <a:rPr lang="en-US" smtClean="0"/>
              <a:t>4</a:t>
            </a:fld>
            <a:endParaRPr lang="en-US"/>
          </a:p>
        </p:txBody>
      </p:sp>
    </p:spTree>
    <p:extLst>
      <p:ext uri="{BB962C8B-B14F-4D97-AF65-F5344CB8AC3E}">
        <p14:creationId xmlns:p14="http://schemas.microsoft.com/office/powerpoint/2010/main" val="346720066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5211-314C-485E-B9BB-0FE3721BE163}"/>
              </a:ext>
            </a:extLst>
          </p:cNvPr>
          <p:cNvSpPr>
            <a:spLocks noGrp="1"/>
          </p:cNvSpPr>
          <p:nvPr>
            <p:ph type="title"/>
          </p:nvPr>
        </p:nvSpPr>
        <p:spPr/>
        <p:txBody>
          <a:bodyPr/>
          <a:lstStyle/>
          <a:p>
            <a:r>
              <a:rPr lang="en-US" dirty="0"/>
              <a:t>Healthcare and Treatment</a:t>
            </a:r>
          </a:p>
        </p:txBody>
      </p:sp>
      <p:sp>
        <p:nvSpPr>
          <p:cNvPr id="3" name="Content Placeholder 2">
            <a:extLst>
              <a:ext uri="{FF2B5EF4-FFF2-40B4-BE49-F238E27FC236}">
                <a16:creationId xmlns:a16="http://schemas.microsoft.com/office/drawing/2014/main" id="{20F0C2A3-F8DD-433B-A874-B5E1966F5DC3}"/>
              </a:ext>
            </a:extLst>
          </p:cNvPr>
          <p:cNvSpPr>
            <a:spLocks noGrp="1"/>
          </p:cNvSpPr>
          <p:nvPr>
            <p:ph idx="1"/>
          </p:nvPr>
        </p:nvSpPr>
        <p:spPr/>
        <p:txBody>
          <a:bodyPr>
            <a:noAutofit/>
          </a:bodyPr>
          <a:lstStyle/>
          <a:p>
            <a:r>
              <a:rPr lang="en-US" sz="2400" dirty="0"/>
              <a:t>Barriers and limitations of treatment systems that concern families of individuals struggling with SUD include</a:t>
            </a:r>
            <a:r>
              <a:rPr lang="en-US" sz="2400" baseline="30000" dirty="0"/>
              <a:t>13</a:t>
            </a:r>
            <a:endParaRPr lang="en-US" sz="2400" dirty="0"/>
          </a:p>
          <a:p>
            <a:pPr lvl="1">
              <a:buFont typeface="Arial" panose="020B0604020202020204" pitchFamily="34" charset="0"/>
              <a:buChar char="•"/>
            </a:pPr>
            <a:r>
              <a:rPr lang="en-US" sz="2000" dirty="0"/>
              <a:t>Lack of quick and easy access to treatment for SUD</a:t>
            </a:r>
          </a:p>
          <a:p>
            <a:pPr lvl="1">
              <a:buFont typeface="Arial" panose="020B0604020202020204" pitchFamily="34" charset="0"/>
              <a:buChar char="•"/>
            </a:pPr>
            <a:r>
              <a:rPr lang="en-US" sz="2000" dirty="0"/>
              <a:t>Barriers to medication-assisted treatment (MAT) for opioid addiction</a:t>
            </a:r>
          </a:p>
          <a:p>
            <a:pPr lvl="1">
              <a:buFont typeface="Arial" panose="020B0604020202020204" pitchFamily="34" charset="0"/>
              <a:buChar char="•"/>
            </a:pPr>
            <a:r>
              <a:rPr lang="en-US" sz="2000" dirty="0"/>
              <a:t>Limited professional care to support long- term recovery after a rehabilitation program</a:t>
            </a:r>
          </a:p>
          <a:p>
            <a:pPr lvl="1">
              <a:buFont typeface="Arial" panose="020B0604020202020204" pitchFamily="34" charset="0"/>
              <a:buChar char="•"/>
            </a:pPr>
            <a:r>
              <a:rPr lang="en-US" sz="2000" dirty="0"/>
              <a:t>Limits to funding to pay for certain types of treatment</a:t>
            </a:r>
          </a:p>
          <a:p>
            <a:pPr lvl="1">
              <a:buFont typeface="Arial" panose="020B0604020202020204" pitchFamily="34" charset="0"/>
              <a:buChar char="•"/>
            </a:pPr>
            <a:r>
              <a:rPr lang="en-US" sz="2000" dirty="0"/>
              <a:t>Limited or lack of services for families when their loved one is in treatment or refuses treatment</a:t>
            </a:r>
          </a:p>
          <a:p>
            <a:pPr>
              <a:buFont typeface="Arial" panose="020B0604020202020204" pitchFamily="34" charset="0"/>
              <a:buChar char="•"/>
            </a:pPr>
            <a:r>
              <a:rPr lang="en-US" sz="2400" dirty="0"/>
              <a:t>81.9% of Kentuckians with drug dependence or abuse go untreated</a:t>
            </a:r>
            <a:r>
              <a:rPr lang="en-US" sz="2400" baseline="30000" dirty="0"/>
              <a:t>14</a:t>
            </a:r>
            <a:endParaRPr lang="en-US" sz="2400" dirty="0"/>
          </a:p>
        </p:txBody>
      </p:sp>
    </p:spTree>
    <p:extLst>
      <p:ext uri="{BB962C8B-B14F-4D97-AF65-F5344CB8AC3E}">
        <p14:creationId xmlns:p14="http://schemas.microsoft.com/office/powerpoint/2010/main" val="1345065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5B97D-B175-4693-BEE3-6C8017786C7F}"/>
              </a:ext>
            </a:extLst>
          </p:cNvPr>
          <p:cNvSpPr>
            <a:spLocks noGrp="1"/>
          </p:cNvSpPr>
          <p:nvPr>
            <p:ph type="title"/>
          </p:nvPr>
        </p:nvSpPr>
        <p:spPr/>
        <p:txBody>
          <a:bodyPr/>
          <a:lstStyle/>
          <a:p>
            <a:r>
              <a:rPr lang="en-US" dirty="0"/>
              <a:t>Impact of COVID-19 on Social Determinants?</a:t>
            </a:r>
          </a:p>
        </p:txBody>
      </p:sp>
      <p:sp>
        <p:nvSpPr>
          <p:cNvPr id="3" name="Content Placeholder 2">
            <a:extLst>
              <a:ext uri="{FF2B5EF4-FFF2-40B4-BE49-F238E27FC236}">
                <a16:creationId xmlns:a16="http://schemas.microsoft.com/office/drawing/2014/main" id="{2D8291C8-C3F7-4B1D-9263-988E3593072C}"/>
              </a:ext>
            </a:extLst>
          </p:cNvPr>
          <p:cNvSpPr>
            <a:spLocks noGrp="1"/>
          </p:cNvSpPr>
          <p:nvPr>
            <p:ph idx="1"/>
          </p:nvPr>
        </p:nvSpPr>
        <p:spPr/>
        <p:txBody>
          <a:bodyPr/>
          <a:lstStyle/>
          <a:p>
            <a:r>
              <a:rPr lang="en-US" sz="2800" dirty="0"/>
              <a:t>Increase social and economic stress</a:t>
            </a:r>
            <a:r>
              <a:rPr lang="en-US" sz="2800" baseline="30000" dirty="0"/>
              <a:t>15</a:t>
            </a:r>
            <a:endParaRPr lang="en-US" sz="2800" dirty="0"/>
          </a:p>
          <a:p>
            <a:r>
              <a:rPr lang="en-US" sz="2800" dirty="0"/>
              <a:t>Disrupted access to healthcare</a:t>
            </a:r>
            <a:r>
              <a:rPr lang="en-US" sz="2800" baseline="30000" dirty="0"/>
              <a:t>16</a:t>
            </a:r>
            <a:endParaRPr lang="en-US" sz="2800" dirty="0"/>
          </a:p>
          <a:p>
            <a:pPr lvl="1"/>
            <a:r>
              <a:rPr lang="en-US" sz="2400" dirty="0"/>
              <a:t>Particularly for those in rural and urban communities</a:t>
            </a:r>
          </a:p>
          <a:p>
            <a:r>
              <a:rPr lang="en-US" sz="2800" dirty="0"/>
              <a:t>Increase in isolation, meaning less social support and fewer opportunities to engage in health maintenance behaviors</a:t>
            </a:r>
            <a:r>
              <a:rPr lang="en-US" sz="2800" baseline="30000" dirty="0"/>
              <a:t>16</a:t>
            </a:r>
            <a:endParaRPr lang="en-US" sz="2800" dirty="0"/>
          </a:p>
          <a:p>
            <a:r>
              <a:rPr lang="en-US" sz="2800" dirty="0"/>
              <a:t>Increase in financial stress</a:t>
            </a:r>
            <a:r>
              <a:rPr lang="en-US" sz="2800" baseline="30000" dirty="0"/>
              <a:t>15</a:t>
            </a:r>
            <a:endParaRPr lang="en-US" sz="2800" dirty="0"/>
          </a:p>
          <a:p>
            <a:r>
              <a:rPr lang="en-US" sz="2800" dirty="0"/>
              <a:t>Disruption of educational opportunities</a:t>
            </a:r>
          </a:p>
          <a:p>
            <a:r>
              <a:rPr lang="en-US" sz="2800" dirty="0"/>
              <a:t>Significant disruption in employment opportunities </a:t>
            </a:r>
            <a:r>
              <a:rPr lang="en-US" sz="2800" baseline="30000" dirty="0"/>
              <a:t>15</a:t>
            </a:r>
            <a:endParaRPr lang="en-US" sz="2800" dirty="0"/>
          </a:p>
          <a:p>
            <a:endParaRPr lang="en-US" dirty="0"/>
          </a:p>
        </p:txBody>
      </p:sp>
    </p:spTree>
    <p:extLst>
      <p:ext uri="{BB962C8B-B14F-4D97-AF65-F5344CB8AC3E}">
        <p14:creationId xmlns:p14="http://schemas.microsoft.com/office/powerpoint/2010/main" val="1274148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AE09-AA0C-424A-8403-926D86E61F56}"/>
              </a:ext>
            </a:extLst>
          </p:cNvPr>
          <p:cNvSpPr>
            <a:spLocks noGrp="1"/>
          </p:cNvSpPr>
          <p:nvPr>
            <p:ph type="title"/>
          </p:nvPr>
        </p:nvSpPr>
        <p:spPr/>
        <p:txBody>
          <a:bodyPr/>
          <a:lstStyle/>
          <a:p>
            <a:r>
              <a:rPr lang="en-US" dirty="0"/>
              <a:t>Impact on Kentucky Children</a:t>
            </a:r>
          </a:p>
        </p:txBody>
      </p:sp>
      <p:sp>
        <p:nvSpPr>
          <p:cNvPr id="3" name="Content Placeholder 2">
            <a:extLst>
              <a:ext uri="{FF2B5EF4-FFF2-40B4-BE49-F238E27FC236}">
                <a16:creationId xmlns:a16="http://schemas.microsoft.com/office/drawing/2014/main" id="{86DF8617-2C03-41CB-9FD8-774DDB9647ED}"/>
              </a:ext>
            </a:extLst>
          </p:cNvPr>
          <p:cNvSpPr>
            <a:spLocks noGrp="1"/>
          </p:cNvSpPr>
          <p:nvPr>
            <p:ph idx="1"/>
          </p:nvPr>
        </p:nvSpPr>
        <p:spPr>
          <a:xfrm>
            <a:off x="3869268" y="864107"/>
            <a:ext cx="7315200" cy="5392313"/>
          </a:xfrm>
        </p:spPr>
        <p:txBody>
          <a:bodyPr>
            <a:normAutofit fontScale="92500" lnSpcReduction="10000"/>
          </a:bodyPr>
          <a:lstStyle/>
          <a:p>
            <a:r>
              <a:rPr lang="en-US" sz="2800" dirty="0"/>
              <a:t>8.7 million children nationwide have a parent who suffers from a substance use disorder</a:t>
            </a:r>
            <a:r>
              <a:rPr lang="en-US" sz="2800" baseline="30000" dirty="0"/>
              <a:t>14</a:t>
            </a:r>
            <a:endParaRPr lang="en-US" sz="2800" dirty="0"/>
          </a:p>
          <a:p>
            <a:r>
              <a:rPr lang="en-US" sz="2800" dirty="0"/>
              <a:t>In 31% of the 5,686 Kentucky foster care placements in 2016, parental substance use was a factor</a:t>
            </a:r>
            <a:r>
              <a:rPr lang="en-US" sz="2800" baseline="30000" dirty="0"/>
              <a:t>14</a:t>
            </a:r>
            <a:endParaRPr lang="en-US" sz="2800" dirty="0"/>
          </a:p>
          <a:p>
            <a:r>
              <a:rPr lang="en-US" sz="2800" dirty="0"/>
              <a:t>Adverse effects are greater when both parents have an SUD, as these disorders</a:t>
            </a:r>
            <a:r>
              <a:rPr lang="en-US" sz="2800" baseline="30000" dirty="0"/>
              <a:t>14</a:t>
            </a:r>
            <a:endParaRPr lang="en-US" sz="2800" dirty="0"/>
          </a:p>
          <a:p>
            <a:r>
              <a:rPr lang="en-US" sz="2800" dirty="0"/>
              <a:t>Traumatic events resulting from parental substance use can cause lifelong  challenges for children lasting into adulthood</a:t>
            </a:r>
            <a:r>
              <a:rPr lang="en-US" sz="2800" baseline="30000" dirty="0"/>
              <a:t>14</a:t>
            </a:r>
            <a:endParaRPr lang="en-US" sz="2800" dirty="0"/>
          </a:p>
          <a:p>
            <a:pPr lvl="1"/>
            <a:r>
              <a:rPr lang="en-US" sz="2400" dirty="0"/>
              <a:t>Education attainment issues</a:t>
            </a:r>
          </a:p>
          <a:p>
            <a:pPr lvl="1"/>
            <a:r>
              <a:rPr lang="en-US" sz="2400" dirty="0"/>
              <a:t>Increase in risky behaviors such as alcohol and drug use</a:t>
            </a:r>
          </a:p>
          <a:p>
            <a:pPr lvl="1"/>
            <a:r>
              <a:rPr lang="en-US" sz="2400" dirty="0"/>
              <a:t>Increase chance of health conditions such as obesity and heart disease</a:t>
            </a:r>
          </a:p>
          <a:p>
            <a:endParaRPr lang="en-US" dirty="0"/>
          </a:p>
        </p:txBody>
      </p:sp>
    </p:spTree>
    <p:extLst>
      <p:ext uri="{BB962C8B-B14F-4D97-AF65-F5344CB8AC3E}">
        <p14:creationId xmlns:p14="http://schemas.microsoft.com/office/powerpoint/2010/main" val="259133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9D29-9F10-48C6-970E-E355BB336034}"/>
              </a:ext>
            </a:extLst>
          </p:cNvPr>
          <p:cNvSpPr>
            <a:spLocks noGrp="1"/>
          </p:cNvSpPr>
          <p:nvPr>
            <p:ph type="title"/>
          </p:nvPr>
        </p:nvSpPr>
        <p:spPr/>
        <p:txBody>
          <a:bodyPr/>
          <a:lstStyle/>
          <a:p>
            <a:r>
              <a:rPr lang="en-US" dirty="0"/>
              <a:t>Impact on Kentucky Children</a:t>
            </a:r>
          </a:p>
        </p:txBody>
      </p:sp>
      <p:sp>
        <p:nvSpPr>
          <p:cNvPr id="3" name="Content Placeholder 2">
            <a:extLst>
              <a:ext uri="{FF2B5EF4-FFF2-40B4-BE49-F238E27FC236}">
                <a16:creationId xmlns:a16="http://schemas.microsoft.com/office/drawing/2014/main" id="{512B3A7C-9EF7-4C9B-A9F8-7EE58B5614B1}"/>
              </a:ext>
            </a:extLst>
          </p:cNvPr>
          <p:cNvSpPr>
            <a:spLocks noGrp="1"/>
          </p:cNvSpPr>
          <p:nvPr>
            <p:ph idx="1"/>
          </p:nvPr>
        </p:nvSpPr>
        <p:spPr>
          <a:xfrm>
            <a:off x="3869268" y="1123836"/>
            <a:ext cx="7315200" cy="4860911"/>
          </a:xfrm>
        </p:spPr>
        <p:txBody>
          <a:bodyPr>
            <a:normAutofit lnSpcReduction="10000"/>
          </a:bodyPr>
          <a:lstStyle/>
          <a:p>
            <a:r>
              <a:rPr lang="en-US" sz="2800" dirty="0"/>
              <a:t>Children of parents with SUDs are at increased risk for: </a:t>
            </a:r>
          </a:p>
          <a:p>
            <a:pPr lvl="1"/>
            <a:r>
              <a:rPr lang="en-US" sz="2400" dirty="0"/>
              <a:t>Abuse or neglect, leading to involvement in the child welfare system;</a:t>
            </a:r>
          </a:p>
          <a:p>
            <a:pPr lvl="1"/>
            <a:r>
              <a:rPr lang="en-US" sz="2400" dirty="0"/>
              <a:t>Physical health problems</a:t>
            </a:r>
          </a:p>
          <a:p>
            <a:pPr lvl="1"/>
            <a:r>
              <a:rPr lang="en-US" sz="2400" dirty="0"/>
              <a:t>Social skill deficits</a:t>
            </a:r>
          </a:p>
          <a:p>
            <a:pPr lvl="1"/>
            <a:r>
              <a:rPr lang="en-US" sz="2400" dirty="0"/>
              <a:t>Emotional or psychiatric problems such as anxiety, depression, or low self- esteem</a:t>
            </a:r>
          </a:p>
          <a:p>
            <a:pPr lvl="1"/>
            <a:r>
              <a:rPr lang="en-US" sz="2400" dirty="0"/>
              <a:t>Behavioral problems such as oppositional behaviors</a:t>
            </a:r>
          </a:p>
          <a:p>
            <a:pPr lvl="1"/>
            <a:r>
              <a:rPr lang="en-US" sz="2400" dirty="0"/>
              <a:t>Academic problems such as lower grade point averages, increased grade retention, or failure to pursue secondary education</a:t>
            </a:r>
            <a:r>
              <a:rPr lang="en-US" sz="2400" baseline="30000" dirty="0"/>
              <a:t>13</a:t>
            </a:r>
            <a:endParaRPr lang="en-US" sz="2400" dirty="0"/>
          </a:p>
          <a:p>
            <a:endParaRPr lang="en-US" dirty="0"/>
          </a:p>
        </p:txBody>
      </p:sp>
    </p:spTree>
    <p:extLst>
      <p:ext uri="{BB962C8B-B14F-4D97-AF65-F5344CB8AC3E}">
        <p14:creationId xmlns:p14="http://schemas.microsoft.com/office/powerpoint/2010/main" val="1056940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A61E-9F6D-4557-AE37-7228862ECFB9}"/>
              </a:ext>
            </a:extLst>
          </p:cNvPr>
          <p:cNvSpPr>
            <a:spLocks noGrp="1"/>
          </p:cNvSpPr>
          <p:nvPr>
            <p:ph type="title"/>
          </p:nvPr>
        </p:nvSpPr>
        <p:spPr/>
        <p:txBody>
          <a:bodyPr/>
          <a:lstStyle/>
          <a:p>
            <a:r>
              <a:rPr lang="en-US" dirty="0"/>
              <a:t>Neonatal Abstinence Syndrome (NAS)</a:t>
            </a:r>
          </a:p>
        </p:txBody>
      </p:sp>
      <p:sp>
        <p:nvSpPr>
          <p:cNvPr id="3" name="Content Placeholder 2">
            <a:extLst>
              <a:ext uri="{FF2B5EF4-FFF2-40B4-BE49-F238E27FC236}">
                <a16:creationId xmlns:a16="http://schemas.microsoft.com/office/drawing/2014/main" id="{C7247111-F2F2-44E9-B841-F1CC9373C3AB}"/>
              </a:ext>
            </a:extLst>
          </p:cNvPr>
          <p:cNvSpPr>
            <a:spLocks noGrp="1"/>
          </p:cNvSpPr>
          <p:nvPr>
            <p:ph idx="1"/>
          </p:nvPr>
        </p:nvSpPr>
        <p:spPr>
          <a:xfrm>
            <a:off x="3869268" y="864107"/>
            <a:ext cx="7315200" cy="5328145"/>
          </a:xfrm>
        </p:spPr>
        <p:txBody>
          <a:bodyPr>
            <a:normAutofit fontScale="92500" lnSpcReduction="10000"/>
          </a:bodyPr>
          <a:lstStyle/>
          <a:p>
            <a:r>
              <a:rPr lang="en-US" sz="2400" dirty="0"/>
              <a:t>Neonatal Abstinence Syndrome (NAS)/Neonatal Opioid Withdrawal Syndrome (NOWS)</a:t>
            </a:r>
          </a:p>
          <a:p>
            <a:r>
              <a:rPr lang="en-US" sz="2400" dirty="0"/>
              <a:t>In 2018, the rate of NAS/NOWS in Kentucky was 26.3 cases per 1,000 hospital births (national average ~7 cases per 1,000 births)</a:t>
            </a:r>
            <a:r>
              <a:rPr lang="en-US" sz="2400" baseline="30000" dirty="0"/>
              <a:t>7</a:t>
            </a:r>
            <a:endParaRPr lang="en-US" sz="2400" dirty="0"/>
          </a:p>
          <a:p>
            <a:r>
              <a:rPr lang="en-US" sz="2400" dirty="0"/>
              <a:t>Prenatal exposure to opioids can lead to lower birthweights, respiratory conditions, feeding difficulties, seizures, and longer hospital stays</a:t>
            </a:r>
            <a:r>
              <a:rPr lang="en-US" sz="2400" baseline="30000" dirty="0"/>
              <a:t>14</a:t>
            </a:r>
            <a:endParaRPr lang="en-US" sz="2400" dirty="0"/>
          </a:p>
          <a:p>
            <a:r>
              <a:rPr lang="en-US" sz="2400" dirty="0"/>
              <a:t>Higher rates of NAS seem to be associated in areas where there are shortages in mental health professionals</a:t>
            </a:r>
            <a:r>
              <a:rPr lang="en-US" sz="2400" baseline="30000" dirty="0"/>
              <a:t>17</a:t>
            </a:r>
            <a:endParaRPr lang="en-US" sz="2400" dirty="0"/>
          </a:p>
          <a:p>
            <a:r>
              <a:rPr lang="en-US" sz="2400" dirty="0"/>
              <a:t>Higher long-term unemployment rates were associated with higher rates of NAS</a:t>
            </a:r>
            <a:r>
              <a:rPr lang="en-US" sz="2400" baseline="30000" dirty="0"/>
              <a:t>17</a:t>
            </a:r>
            <a:endParaRPr lang="en-US" sz="2400" dirty="0"/>
          </a:p>
          <a:p>
            <a:r>
              <a:rPr lang="en-US" sz="2400" dirty="0"/>
              <a:t>A higher proportion of manufacturing jobs in rural counties was associated with higher rates of NAS, which is consistent with prior research finding higher opioid use in counties with more manufacturing</a:t>
            </a:r>
            <a:r>
              <a:rPr lang="en-US" sz="2400" baseline="30000" dirty="0"/>
              <a:t>17</a:t>
            </a:r>
            <a:endParaRPr lang="en-US" sz="2400" dirty="0"/>
          </a:p>
        </p:txBody>
      </p:sp>
    </p:spTree>
    <p:extLst>
      <p:ext uri="{BB962C8B-B14F-4D97-AF65-F5344CB8AC3E}">
        <p14:creationId xmlns:p14="http://schemas.microsoft.com/office/powerpoint/2010/main" val="1706616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DB44-4F92-46E0-A660-14E2FB5AA6F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13B7EDD-3B4B-425F-BD72-78A565801DE6}"/>
              </a:ext>
            </a:extLst>
          </p:cNvPr>
          <p:cNvSpPr>
            <a:spLocks noGrp="1"/>
          </p:cNvSpPr>
          <p:nvPr>
            <p:ph idx="1"/>
          </p:nvPr>
        </p:nvSpPr>
        <p:spPr/>
        <p:txBody>
          <a:bodyPr>
            <a:normAutofit/>
          </a:bodyPr>
          <a:lstStyle/>
          <a:p>
            <a:r>
              <a:rPr lang="en-US" sz="2800" dirty="0"/>
              <a:t>Interventions targeting social determinants are both preventative and necessary for effective individual and family recovery</a:t>
            </a:r>
          </a:p>
          <a:p>
            <a:r>
              <a:rPr lang="en-US" sz="2800" dirty="0"/>
              <a:t>Interventions must be targeted across the lifespan for families impacted by the opioid epidemic</a:t>
            </a:r>
          </a:p>
          <a:p>
            <a:r>
              <a:rPr lang="en-US" sz="2800" dirty="0"/>
              <a:t>COVID-19 may exacerbate impact of opioid crisis and could negate recent improvements seen in opioid use and overdose deaths</a:t>
            </a:r>
          </a:p>
        </p:txBody>
      </p:sp>
    </p:spTree>
    <p:extLst>
      <p:ext uri="{BB962C8B-B14F-4D97-AF65-F5344CB8AC3E}">
        <p14:creationId xmlns:p14="http://schemas.microsoft.com/office/powerpoint/2010/main" val="1468304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6A76-F22F-4E6C-9987-8D288CB8534A}"/>
              </a:ext>
            </a:extLst>
          </p:cNvPr>
          <p:cNvSpPr>
            <a:spLocks noGrp="1"/>
          </p:cNvSpPr>
          <p:nvPr>
            <p:ph type="ctrTitle"/>
          </p:nvPr>
        </p:nvSpPr>
        <p:spPr/>
        <p:txBody>
          <a:bodyPr/>
          <a:lstStyle/>
          <a:p>
            <a:pPr algn="ctr"/>
            <a:r>
              <a:rPr lang="en-US" dirty="0"/>
              <a:t>Breakout Group  Introductions</a:t>
            </a:r>
          </a:p>
        </p:txBody>
      </p:sp>
      <p:sp>
        <p:nvSpPr>
          <p:cNvPr id="3" name="Subtitle 2">
            <a:extLst>
              <a:ext uri="{FF2B5EF4-FFF2-40B4-BE49-F238E27FC236}">
                <a16:creationId xmlns:a16="http://schemas.microsoft.com/office/drawing/2014/main" id="{590B0DB2-D636-4D90-ABA6-0C994C99193F}"/>
              </a:ext>
            </a:extLst>
          </p:cNvPr>
          <p:cNvSpPr>
            <a:spLocks noGrp="1"/>
          </p:cNvSpPr>
          <p:nvPr>
            <p:ph type="subTitle" idx="1"/>
          </p:nvPr>
        </p:nvSpPr>
        <p:spPr>
          <a:xfrm>
            <a:off x="531098" y="4140581"/>
            <a:ext cx="9609758" cy="1219363"/>
          </a:xfrm>
        </p:spPr>
        <p:txBody>
          <a:bodyPr>
            <a:normAutofit fontScale="85000" lnSpcReduction="20000"/>
          </a:bodyPr>
          <a:lstStyle/>
          <a:p>
            <a:pPr algn="l"/>
            <a:r>
              <a:rPr lang="en-US" sz="2400" dirty="0">
                <a:solidFill>
                  <a:schemeClr val="tx1"/>
                </a:solidFill>
              </a:rPr>
              <a:t>After the next slide, Brandon will move you into your breakout groups; please be patient and click to accept the breakout room. After about 10 minutes, the room will close and you’ll reenter the large group.</a:t>
            </a:r>
          </a:p>
          <a:p>
            <a:pPr fontAlgn="base"/>
            <a:r>
              <a:rPr lang="en-US" dirty="0"/>
              <a:t>?</a:t>
            </a:r>
          </a:p>
          <a:p>
            <a:pPr algn="l"/>
            <a:endParaRPr lang="en-US" dirty="0">
              <a:solidFill>
                <a:schemeClr val="tx1"/>
              </a:solidFill>
            </a:endParaRPr>
          </a:p>
        </p:txBody>
      </p:sp>
      <p:sp>
        <p:nvSpPr>
          <p:cNvPr id="4" name="Slide Number Placeholder 3">
            <a:extLst>
              <a:ext uri="{FF2B5EF4-FFF2-40B4-BE49-F238E27FC236}">
                <a16:creationId xmlns:a16="http://schemas.microsoft.com/office/drawing/2014/main" id="{4FD5D55F-A66E-4F52-A959-E4DF49550C80}"/>
              </a:ext>
            </a:extLst>
          </p:cNvPr>
          <p:cNvSpPr>
            <a:spLocks noGrp="1"/>
          </p:cNvSpPr>
          <p:nvPr>
            <p:ph type="sldNum" sz="quarter" idx="12"/>
          </p:nvPr>
        </p:nvSpPr>
        <p:spPr/>
        <p:txBody>
          <a:bodyPr/>
          <a:lstStyle/>
          <a:p>
            <a:fld id="{2D3B59E9-E01E-4C1E-87C1-8F08B3BE2677}" type="slidenum">
              <a:rPr lang="en-US" smtClean="0"/>
              <a:t>46</a:t>
            </a:fld>
            <a:endParaRPr lang="en-US"/>
          </a:p>
        </p:txBody>
      </p:sp>
    </p:spTree>
    <p:extLst>
      <p:ext uri="{BB962C8B-B14F-4D97-AF65-F5344CB8AC3E}">
        <p14:creationId xmlns:p14="http://schemas.microsoft.com/office/powerpoint/2010/main" val="7755409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AE99-AFBF-4A40-ACA6-6E917F30DDCA}"/>
              </a:ext>
            </a:extLst>
          </p:cNvPr>
          <p:cNvSpPr>
            <a:spLocks noGrp="1"/>
          </p:cNvSpPr>
          <p:nvPr>
            <p:ph type="title"/>
          </p:nvPr>
        </p:nvSpPr>
        <p:spPr/>
        <p:txBody>
          <a:bodyPr/>
          <a:lstStyle/>
          <a:p>
            <a:r>
              <a:rPr lang="en-US" dirty="0"/>
              <a:t>Breakout Questions for August 25</a:t>
            </a:r>
          </a:p>
        </p:txBody>
      </p:sp>
      <p:sp>
        <p:nvSpPr>
          <p:cNvPr id="3" name="Content Placeholder 2">
            <a:extLst>
              <a:ext uri="{FF2B5EF4-FFF2-40B4-BE49-F238E27FC236}">
                <a16:creationId xmlns:a16="http://schemas.microsoft.com/office/drawing/2014/main" id="{09602CF7-26AB-434B-95E4-4EB5DBE37880}"/>
              </a:ext>
            </a:extLst>
          </p:cNvPr>
          <p:cNvSpPr>
            <a:spLocks noGrp="1"/>
          </p:cNvSpPr>
          <p:nvPr>
            <p:ph idx="1"/>
          </p:nvPr>
        </p:nvSpPr>
        <p:spPr>
          <a:xfrm>
            <a:off x="394529" y="1488613"/>
            <a:ext cx="9974955" cy="3880773"/>
          </a:xfrm>
        </p:spPr>
        <p:txBody>
          <a:bodyPr vert="horz" lIns="91440" tIns="45720" rIns="91440" bIns="45720" rtlCol="0" anchor="t">
            <a:noAutofit/>
          </a:bodyPr>
          <a:lstStyle/>
          <a:p>
            <a:pPr marL="0" indent="0" fontAlgn="base">
              <a:buNone/>
            </a:pPr>
            <a:r>
              <a:rPr lang="en-US" sz="2400" dirty="0"/>
              <a:t>WRITE THESE QUESTIONS BEFORE THE BREAKOUT BEGINS</a:t>
            </a:r>
          </a:p>
          <a:p>
            <a:pPr marL="0" indent="0" fontAlgn="base">
              <a:buNone/>
            </a:pPr>
            <a:r>
              <a:rPr lang="en-US" sz="2400" dirty="0"/>
              <a:t>1) What experience have you had with children with NAS and their families? ​</a:t>
            </a:r>
          </a:p>
          <a:p>
            <a:pPr marL="0" indent="0" fontAlgn="base">
              <a:buNone/>
            </a:pPr>
            <a:r>
              <a:rPr lang="en-US" sz="2400" dirty="0"/>
              <a:t>2) What is your goal in attending these sessions? ​</a:t>
            </a:r>
          </a:p>
          <a:p>
            <a:pPr marL="0" indent="0" fontAlgn="base">
              <a:buNone/>
            </a:pPr>
            <a:r>
              <a:rPr lang="en-US" sz="2400" dirty="0"/>
              <a:t>3</a:t>
            </a:r>
            <a:r>
              <a:rPr lang="en-US" sz="2400"/>
              <a:t>) What </a:t>
            </a:r>
            <a:r>
              <a:rPr lang="en-US" sz="2400" dirty="0"/>
              <a:t>is one little known fact about you that you are willing to share?</a:t>
            </a:r>
          </a:p>
          <a:p>
            <a:pPr marL="0" indent="0" fontAlgn="base">
              <a:buNone/>
            </a:pPr>
            <a:r>
              <a:rPr lang="en-US" sz="2400" dirty="0"/>
              <a:t>YOU WILL BE BROUGHT BACK TO THE LARGE GROUP AFTER 10 MINUTES</a:t>
            </a:r>
          </a:p>
        </p:txBody>
      </p:sp>
      <p:sp>
        <p:nvSpPr>
          <p:cNvPr id="4" name="Slide Number Placeholder 3">
            <a:extLst>
              <a:ext uri="{FF2B5EF4-FFF2-40B4-BE49-F238E27FC236}">
                <a16:creationId xmlns:a16="http://schemas.microsoft.com/office/drawing/2014/main" id="{2E313090-8BF8-4869-9414-37E554D0D6D7}"/>
              </a:ext>
            </a:extLst>
          </p:cNvPr>
          <p:cNvSpPr>
            <a:spLocks noGrp="1"/>
          </p:cNvSpPr>
          <p:nvPr>
            <p:ph type="sldNum" sz="quarter" idx="12"/>
          </p:nvPr>
        </p:nvSpPr>
        <p:spPr/>
        <p:txBody>
          <a:bodyPr/>
          <a:lstStyle/>
          <a:p>
            <a:fld id="{2D3B59E9-E01E-4C1E-87C1-8F08B3BE2677}" type="slidenum">
              <a:rPr lang="en-US" smtClean="0"/>
              <a:t>47</a:t>
            </a:fld>
            <a:endParaRPr lang="en-US"/>
          </a:p>
        </p:txBody>
      </p:sp>
    </p:spTree>
    <p:extLst>
      <p:ext uri="{BB962C8B-B14F-4D97-AF65-F5344CB8AC3E}">
        <p14:creationId xmlns:p14="http://schemas.microsoft.com/office/powerpoint/2010/main" val="155869746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F596-FF78-413B-9550-88B6A5D5033E}"/>
              </a:ext>
            </a:extLst>
          </p:cNvPr>
          <p:cNvSpPr>
            <a:spLocks noGrp="1"/>
          </p:cNvSpPr>
          <p:nvPr>
            <p:ph type="ctrTitle"/>
          </p:nvPr>
        </p:nvSpPr>
        <p:spPr/>
        <p:txBody>
          <a:bodyPr/>
          <a:lstStyle/>
          <a:p>
            <a:r>
              <a:rPr lang="en-US"/>
              <a:t>Evaluation Procedures</a:t>
            </a:r>
          </a:p>
        </p:txBody>
      </p:sp>
      <p:sp>
        <p:nvSpPr>
          <p:cNvPr id="3" name="Subtitle 2">
            <a:extLst>
              <a:ext uri="{FF2B5EF4-FFF2-40B4-BE49-F238E27FC236}">
                <a16:creationId xmlns:a16="http://schemas.microsoft.com/office/drawing/2014/main" id="{F793A30B-1DD4-4DD6-B819-9A6E37A4ADE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337F551-FB47-48F1-9752-CFE72E25FEE0}"/>
              </a:ext>
            </a:extLst>
          </p:cNvPr>
          <p:cNvSpPr>
            <a:spLocks noGrp="1"/>
          </p:cNvSpPr>
          <p:nvPr>
            <p:ph type="sldNum" sz="quarter" idx="12"/>
          </p:nvPr>
        </p:nvSpPr>
        <p:spPr/>
        <p:txBody>
          <a:bodyPr/>
          <a:lstStyle/>
          <a:p>
            <a:fld id="{2D3B59E9-E01E-4C1E-87C1-8F08B3BE2677}" type="slidenum">
              <a:rPr lang="en-US" smtClean="0"/>
              <a:t>48</a:t>
            </a:fld>
            <a:endParaRPr lang="en-US"/>
          </a:p>
        </p:txBody>
      </p:sp>
    </p:spTree>
    <p:extLst>
      <p:ext uri="{BB962C8B-B14F-4D97-AF65-F5344CB8AC3E}">
        <p14:creationId xmlns:p14="http://schemas.microsoft.com/office/powerpoint/2010/main" val="19713926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E508-0128-48F2-910B-7E125B858074}"/>
              </a:ext>
            </a:extLst>
          </p:cNvPr>
          <p:cNvSpPr>
            <a:spLocks noGrp="1"/>
          </p:cNvSpPr>
          <p:nvPr>
            <p:ph type="title"/>
          </p:nvPr>
        </p:nvSpPr>
        <p:spPr/>
        <p:txBody>
          <a:bodyPr/>
          <a:lstStyle/>
          <a:p>
            <a:r>
              <a:rPr lang="en-US"/>
              <a:t>Evaluation Procedures</a:t>
            </a:r>
          </a:p>
        </p:txBody>
      </p:sp>
      <p:sp>
        <p:nvSpPr>
          <p:cNvPr id="3" name="Content Placeholder 2">
            <a:extLst>
              <a:ext uri="{FF2B5EF4-FFF2-40B4-BE49-F238E27FC236}">
                <a16:creationId xmlns:a16="http://schemas.microsoft.com/office/drawing/2014/main" id="{41522AB7-B89E-4A76-B6F3-C41E7094B585}"/>
              </a:ext>
            </a:extLst>
          </p:cNvPr>
          <p:cNvSpPr>
            <a:spLocks noGrp="1"/>
          </p:cNvSpPr>
          <p:nvPr>
            <p:ph idx="1"/>
          </p:nvPr>
        </p:nvSpPr>
        <p:spPr/>
        <p:txBody>
          <a:bodyPr vert="horz" lIns="91440" tIns="45720" rIns="91440" bIns="45720" rtlCol="0" anchor="t">
            <a:normAutofit/>
          </a:bodyPr>
          <a:lstStyle/>
          <a:p>
            <a:r>
              <a:rPr lang="en-US" sz="2400" dirty="0"/>
              <a:t>For participants: pre-series survey; evaluations after each session and after the series</a:t>
            </a:r>
          </a:p>
          <a:p>
            <a:r>
              <a:rPr lang="en-US" sz="2400" dirty="0"/>
              <a:t>Incentives: drawing after each session; book selection for all participants who attend all sessions; certificate of attendance for attendance at sessions indicated</a:t>
            </a:r>
          </a:p>
          <a:p>
            <a:endParaRPr lang="en-US" dirty="0"/>
          </a:p>
        </p:txBody>
      </p:sp>
      <p:sp>
        <p:nvSpPr>
          <p:cNvPr id="4" name="Slide Number Placeholder 3">
            <a:extLst>
              <a:ext uri="{FF2B5EF4-FFF2-40B4-BE49-F238E27FC236}">
                <a16:creationId xmlns:a16="http://schemas.microsoft.com/office/drawing/2014/main" id="{3E0D3D7B-18DA-4AC6-B016-66153122391F}"/>
              </a:ext>
            </a:extLst>
          </p:cNvPr>
          <p:cNvSpPr>
            <a:spLocks noGrp="1"/>
          </p:cNvSpPr>
          <p:nvPr>
            <p:ph type="sldNum" sz="quarter" idx="12"/>
          </p:nvPr>
        </p:nvSpPr>
        <p:spPr/>
        <p:txBody>
          <a:bodyPr/>
          <a:lstStyle/>
          <a:p>
            <a:fld id="{2D3B59E9-E01E-4C1E-87C1-8F08B3BE2677}" type="slidenum">
              <a:rPr lang="en-US" smtClean="0"/>
              <a:t>49</a:t>
            </a:fld>
            <a:endParaRPr lang="en-US"/>
          </a:p>
        </p:txBody>
      </p:sp>
      <p:pic>
        <p:nvPicPr>
          <p:cNvPr id="5" name="Picture 4" descr="A drawing of a face&#10;&#10;Description automatically generated">
            <a:extLst>
              <a:ext uri="{FF2B5EF4-FFF2-40B4-BE49-F238E27FC236}">
                <a16:creationId xmlns:a16="http://schemas.microsoft.com/office/drawing/2014/main" id="{D0D17AA6-FE16-4132-BA2E-DB55C0CAC30D}"/>
              </a:ext>
            </a:extLst>
          </p:cNvPr>
          <p:cNvPicPr>
            <a:picLocks noChangeAspect="1"/>
          </p:cNvPicPr>
          <p:nvPr/>
        </p:nvPicPr>
        <p:blipFill>
          <a:blip r:embed="rId3"/>
          <a:stretch>
            <a:fillRect/>
          </a:stretch>
        </p:blipFill>
        <p:spPr>
          <a:xfrm>
            <a:off x="6607064" y="5714338"/>
            <a:ext cx="1828800" cy="1114425"/>
          </a:xfrm>
          <a:prstGeom prst="rect">
            <a:avLst/>
          </a:prstGeom>
        </p:spPr>
      </p:pic>
    </p:spTree>
    <p:extLst>
      <p:ext uri="{BB962C8B-B14F-4D97-AF65-F5344CB8AC3E}">
        <p14:creationId xmlns:p14="http://schemas.microsoft.com/office/powerpoint/2010/main" val="4683584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39943-8DBE-4E26-BF47-2CA9941FF199}"/>
              </a:ext>
            </a:extLst>
          </p:cNvPr>
          <p:cNvSpPr>
            <a:spLocks noGrp="1"/>
          </p:cNvSpPr>
          <p:nvPr>
            <p:ph type="title"/>
          </p:nvPr>
        </p:nvSpPr>
        <p:spPr/>
        <p:txBody>
          <a:bodyPr/>
          <a:lstStyle/>
          <a:p>
            <a:r>
              <a:rPr lang="en-US" dirty="0"/>
              <a:t>Series Logistics</a:t>
            </a:r>
          </a:p>
        </p:txBody>
      </p:sp>
      <p:sp>
        <p:nvSpPr>
          <p:cNvPr id="4" name="Slide Number Placeholder 3">
            <a:extLst>
              <a:ext uri="{FF2B5EF4-FFF2-40B4-BE49-F238E27FC236}">
                <a16:creationId xmlns:a16="http://schemas.microsoft.com/office/drawing/2014/main" id="{06AE0517-6BDB-480D-8660-93BB2EF151EC}"/>
              </a:ext>
            </a:extLst>
          </p:cNvPr>
          <p:cNvSpPr>
            <a:spLocks noGrp="1"/>
          </p:cNvSpPr>
          <p:nvPr>
            <p:ph type="sldNum" sz="quarter" idx="12"/>
          </p:nvPr>
        </p:nvSpPr>
        <p:spPr/>
        <p:txBody>
          <a:bodyPr/>
          <a:lstStyle/>
          <a:p>
            <a:fld id="{2D3B59E9-E01E-4C1E-87C1-8F08B3BE2677}" type="slidenum">
              <a:rPr lang="en-US" smtClean="0"/>
              <a:t>5</a:t>
            </a:fld>
            <a:endParaRPr lang="en-US"/>
          </a:p>
        </p:txBody>
      </p:sp>
      <p:pic>
        <p:nvPicPr>
          <p:cNvPr id="7" name="Picture 4" descr="A drawing of a face&#10;&#10;Description automatically generated">
            <a:extLst>
              <a:ext uri="{FF2B5EF4-FFF2-40B4-BE49-F238E27FC236}">
                <a16:creationId xmlns:a16="http://schemas.microsoft.com/office/drawing/2014/main" id="{196E51E2-7392-48D8-955D-78B32A3E47D9}"/>
              </a:ext>
            </a:extLst>
          </p:cNvPr>
          <p:cNvPicPr>
            <a:picLocks noChangeAspect="1"/>
          </p:cNvPicPr>
          <p:nvPr/>
        </p:nvPicPr>
        <p:blipFill>
          <a:blip r:embed="rId3"/>
          <a:stretch>
            <a:fillRect/>
          </a:stretch>
        </p:blipFill>
        <p:spPr>
          <a:xfrm>
            <a:off x="6096000" y="5743575"/>
            <a:ext cx="1828800" cy="1114425"/>
          </a:xfrm>
          <a:prstGeom prst="rect">
            <a:avLst/>
          </a:prstGeom>
        </p:spPr>
      </p:pic>
      <p:pic>
        <p:nvPicPr>
          <p:cNvPr id="8" name="Picture 7">
            <a:extLst>
              <a:ext uri="{FF2B5EF4-FFF2-40B4-BE49-F238E27FC236}">
                <a16:creationId xmlns:a16="http://schemas.microsoft.com/office/drawing/2014/main" id="{CFDA6F6C-BF49-43A0-8BB7-7C8ABC9254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72934"/>
            <a:ext cx="1080370" cy="1185066"/>
          </a:xfrm>
          <a:prstGeom prst="rect">
            <a:avLst/>
          </a:prstGeom>
        </p:spPr>
      </p:pic>
      <p:pic>
        <p:nvPicPr>
          <p:cNvPr id="9" name="Picture 8">
            <a:extLst>
              <a:ext uri="{FF2B5EF4-FFF2-40B4-BE49-F238E27FC236}">
                <a16:creationId xmlns:a16="http://schemas.microsoft.com/office/drawing/2014/main" id="{8E55B6F0-561A-487F-AC73-7F29E781727A}"/>
              </a:ext>
            </a:extLst>
          </p:cNvPr>
          <p:cNvPicPr>
            <a:picLocks noChangeAspect="1"/>
          </p:cNvPicPr>
          <p:nvPr/>
        </p:nvPicPr>
        <p:blipFill>
          <a:blip r:embed="rId5"/>
          <a:stretch>
            <a:fillRect/>
          </a:stretch>
        </p:blipFill>
        <p:spPr>
          <a:xfrm>
            <a:off x="1961212" y="6011862"/>
            <a:ext cx="3468925" cy="713294"/>
          </a:xfrm>
          <a:prstGeom prst="rect">
            <a:avLst/>
          </a:prstGeom>
        </p:spPr>
      </p:pic>
    </p:spTree>
    <p:extLst>
      <p:ext uri="{BB962C8B-B14F-4D97-AF65-F5344CB8AC3E}">
        <p14:creationId xmlns:p14="http://schemas.microsoft.com/office/powerpoint/2010/main" val="14799731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32CF-8284-4AFF-ABDB-C3F65D0D7A5D}"/>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6F2DCC14-C6EB-4720-BA50-A5B33C17EC1D}"/>
              </a:ext>
            </a:extLst>
          </p:cNvPr>
          <p:cNvSpPr>
            <a:spLocks noGrp="1"/>
          </p:cNvSpPr>
          <p:nvPr>
            <p:ph idx="1"/>
          </p:nvPr>
        </p:nvSpPr>
        <p:spPr>
          <a:xfrm>
            <a:off x="316387" y="1719431"/>
            <a:ext cx="9900088" cy="3880773"/>
          </a:xfrm>
        </p:spPr>
        <p:txBody>
          <a:bodyPr vert="horz" lIns="91440" tIns="45720" rIns="91440" bIns="45720" rtlCol="0" anchor="t">
            <a:noAutofit/>
          </a:bodyPr>
          <a:lstStyle/>
          <a:p>
            <a:pPr marL="0" indent="0">
              <a:buNone/>
            </a:pPr>
            <a:r>
              <a:rPr lang="en-US" sz="2400" dirty="0"/>
              <a:t>Contact us with any questions:</a:t>
            </a:r>
          </a:p>
          <a:p>
            <a:r>
              <a:rPr lang="en-US" sz="2400" dirty="0"/>
              <a:t>Content and case presentations: </a:t>
            </a:r>
            <a:r>
              <a:rPr lang="en-US" sz="2400" dirty="0">
                <a:hlinkClick r:id="rId2"/>
              </a:rPr>
              <a:t>caroline.gooden@uky.edu</a:t>
            </a:r>
            <a:r>
              <a:rPr lang="en-US" sz="2400" dirty="0"/>
              <a:t>; </a:t>
            </a:r>
            <a:r>
              <a:rPr lang="en-US" sz="2400" dirty="0">
                <a:hlinkClick r:id="rId3"/>
              </a:rPr>
              <a:t>christine.hausman@uky.edu</a:t>
            </a:r>
            <a:endParaRPr lang="en-US" sz="2400" dirty="0"/>
          </a:p>
          <a:p>
            <a:r>
              <a:rPr lang="en-US" sz="2400" dirty="0"/>
              <a:t>Technology: </a:t>
            </a:r>
            <a:r>
              <a:rPr lang="en-US" sz="2400" dirty="0">
                <a:hlinkClick r:id="rId4"/>
              </a:rPr>
              <a:t>brandon.cannada@uky.edu</a:t>
            </a:r>
            <a:endParaRPr lang="en-US" sz="2400" dirty="0"/>
          </a:p>
          <a:p>
            <a:r>
              <a:rPr lang="en-US" sz="2400" dirty="0"/>
              <a:t>Evaluation and case presentations: </a:t>
            </a:r>
            <a:r>
              <a:rPr lang="en-US" sz="2400" dirty="0">
                <a:hlinkClick r:id="rId5"/>
              </a:rPr>
              <a:t>emily.moseley@uky.edu</a:t>
            </a:r>
            <a:endParaRPr lang="en-US" sz="2400" dirty="0"/>
          </a:p>
          <a:p>
            <a:endParaRPr lang="en-US" sz="2400" dirty="0"/>
          </a:p>
          <a:p>
            <a:r>
              <a:rPr lang="en-US" sz="2400" dirty="0"/>
              <a:t>See you next session, </a:t>
            </a:r>
            <a:r>
              <a:rPr lang="en-US" sz="2400" b="1" dirty="0"/>
              <a:t>September 8 at 2pm! Sharon Hesseltine </a:t>
            </a:r>
          </a:p>
          <a:p>
            <a:pPr marL="0" indent="0">
              <a:buNone/>
            </a:pPr>
            <a:r>
              <a:rPr lang="en-US" sz="2400" b="1" dirty="0"/>
              <a:t>    and Maggie Schroeder, Addiction and Treatment</a:t>
            </a:r>
            <a:endParaRPr lang="en-US" dirty="0"/>
          </a:p>
        </p:txBody>
      </p:sp>
      <p:pic>
        <p:nvPicPr>
          <p:cNvPr id="4" name="Picture 4" descr="A drawing of a face&#10;&#10;Description automatically generated">
            <a:extLst>
              <a:ext uri="{FF2B5EF4-FFF2-40B4-BE49-F238E27FC236}">
                <a16:creationId xmlns:a16="http://schemas.microsoft.com/office/drawing/2014/main" id="{C1F35FA5-C246-49E7-B4AF-90BC42FA5343}"/>
              </a:ext>
            </a:extLst>
          </p:cNvPr>
          <p:cNvPicPr>
            <a:picLocks noChangeAspect="1"/>
          </p:cNvPicPr>
          <p:nvPr/>
        </p:nvPicPr>
        <p:blipFill>
          <a:blip r:embed="rId6"/>
          <a:stretch>
            <a:fillRect/>
          </a:stretch>
        </p:blipFill>
        <p:spPr>
          <a:xfrm>
            <a:off x="6745733" y="5743575"/>
            <a:ext cx="1828800" cy="1114425"/>
          </a:xfrm>
          <a:prstGeom prst="rect">
            <a:avLst/>
          </a:prstGeom>
        </p:spPr>
      </p:pic>
      <p:pic>
        <p:nvPicPr>
          <p:cNvPr id="6" name="Picture 5" descr="A close up of a logo&#10;&#10;Description automatically generated">
            <a:extLst>
              <a:ext uri="{FF2B5EF4-FFF2-40B4-BE49-F238E27FC236}">
                <a16:creationId xmlns:a16="http://schemas.microsoft.com/office/drawing/2014/main" id="{99949DBA-9FC7-48BF-9716-6B3FDE5322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922" y="6023456"/>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5007F05-818A-4F99-88E1-A4C2744E15F1}"/>
              </a:ext>
            </a:extLst>
          </p:cNvPr>
          <p:cNvSpPr>
            <a:spLocks noGrp="1"/>
          </p:cNvSpPr>
          <p:nvPr>
            <p:ph type="sldNum" sz="quarter" idx="12"/>
          </p:nvPr>
        </p:nvSpPr>
        <p:spPr/>
        <p:txBody>
          <a:bodyPr/>
          <a:lstStyle/>
          <a:p>
            <a:fld id="{2D3B59E9-E01E-4C1E-87C1-8F08B3BE2677}" type="slidenum">
              <a:rPr lang="en-US" smtClean="0"/>
              <a:t>50</a:t>
            </a:fld>
            <a:endParaRPr lang="en-US"/>
          </a:p>
        </p:txBody>
      </p:sp>
    </p:spTree>
    <p:extLst>
      <p:ext uri="{BB962C8B-B14F-4D97-AF65-F5344CB8AC3E}">
        <p14:creationId xmlns:p14="http://schemas.microsoft.com/office/powerpoint/2010/main" val="41398360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6F75-E445-4349-9996-2E69CB702BAE}"/>
              </a:ext>
            </a:extLst>
          </p:cNvPr>
          <p:cNvSpPr>
            <a:spLocks noGrp="1"/>
          </p:cNvSpPr>
          <p:nvPr>
            <p:ph type="title"/>
          </p:nvPr>
        </p:nvSpPr>
        <p:spPr>
          <a:xfrm>
            <a:off x="677334" y="609600"/>
            <a:ext cx="8956860" cy="1320800"/>
          </a:xfrm>
        </p:spPr>
        <p:txBody>
          <a:bodyPr>
            <a:normAutofit fontScale="90000"/>
          </a:bodyPr>
          <a:lstStyle/>
          <a:p>
            <a:r>
              <a:rPr lang="en-US" dirty="0"/>
              <a:t> Today's Agenda</a:t>
            </a:r>
            <a:br>
              <a:rPr lang="en-US" dirty="0"/>
            </a:br>
            <a:br>
              <a:rPr lang="en-US" dirty="0"/>
            </a:br>
            <a:endParaRPr lang="en-US" dirty="0"/>
          </a:p>
        </p:txBody>
      </p:sp>
      <p:sp>
        <p:nvSpPr>
          <p:cNvPr id="3" name="Content Placeholder 2">
            <a:extLst>
              <a:ext uri="{FF2B5EF4-FFF2-40B4-BE49-F238E27FC236}">
                <a16:creationId xmlns:a16="http://schemas.microsoft.com/office/drawing/2014/main" id="{0D8B293F-86CB-46BC-94A3-C8602B6BB247}"/>
              </a:ext>
            </a:extLst>
          </p:cNvPr>
          <p:cNvSpPr>
            <a:spLocks noGrp="1"/>
          </p:cNvSpPr>
          <p:nvPr>
            <p:ph idx="1"/>
          </p:nvPr>
        </p:nvSpPr>
        <p:spPr>
          <a:xfrm>
            <a:off x="677334" y="1537641"/>
            <a:ext cx="9671632" cy="4765236"/>
          </a:xfrm>
        </p:spPr>
        <p:txBody>
          <a:bodyPr vert="horz" lIns="91440" tIns="45720" rIns="91440" bIns="45720" rtlCol="0" anchor="t">
            <a:normAutofit/>
          </a:bodyPr>
          <a:lstStyle/>
          <a:p>
            <a:r>
              <a:rPr lang="en-US" sz="2400" dirty="0">
                <a:ea typeface="+mn-lt"/>
                <a:cs typeface="+mn-lt"/>
              </a:rPr>
              <a:t>2:00-2:30 pm Introductions and procedures</a:t>
            </a:r>
          </a:p>
          <a:p>
            <a:r>
              <a:rPr lang="en-US" sz="2400" dirty="0">
                <a:ea typeface="+mn-lt"/>
                <a:cs typeface="+mn-lt"/>
              </a:rPr>
              <a:t>2:30-3:00 pm Social Determinants of Health (Dr. Leslie)</a:t>
            </a:r>
          </a:p>
          <a:p>
            <a:r>
              <a:rPr lang="en-US" sz="2400" dirty="0">
                <a:ea typeface="+mn-lt"/>
                <a:cs typeface="+mn-lt"/>
              </a:rPr>
              <a:t>3:00-3:15 pm Small group breakout sessions for introductions</a:t>
            </a:r>
          </a:p>
          <a:p>
            <a:r>
              <a:rPr lang="en-US" sz="2400" dirty="0">
                <a:ea typeface="+mn-lt"/>
                <a:cs typeface="+mn-lt"/>
              </a:rPr>
              <a:t>3:10-3:28 pm Reconvene large group; questions</a:t>
            </a:r>
          </a:p>
          <a:p>
            <a:r>
              <a:rPr lang="en-US" sz="2400" dirty="0">
                <a:ea typeface="+mn-lt"/>
                <a:cs typeface="+mn-lt"/>
              </a:rPr>
              <a:t>3:28-3:30 pm Session closure and evaluation reminder </a:t>
            </a:r>
            <a:endParaRPr lang="en-US" sz="2400" dirty="0"/>
          </a:p>
        </p:txBody>
      </p:sp>
      <p:pic>
        <p:nvPicPr>
          <p:cNvPr id="4" name="Picture 4" descr="A drawing of a face&#10;&#10;Description automatically generated">
            <a:extLst>
              <a:ext uri="{FF2B5EF4-FFF2-40B4-BE49-F238E27FC236}">
                <a16:creationId xmlns:a16="http://schemas.microsoft.com/office/drawing/2014/main" id="{5EF5BE67-A904-4F30-B9A3-1D9F0B89C1DF}"/>
              </a:ext>
            </a:extLst>
          </p:cNvPr>
          <p:cNvPicPr>
            <a:picLocks noChangeAspect="1"/>
          </p:cNvPicPr>
          <p:nvPr/>
        </p:nvPicPr>
        <p:blipFill>
          <a:blip r:embed="rId3"/>
          <a:stretch>
            <a:fillRect/>
          </a:stretch>
        </p:blipFill>
        <p:spPr>
          <a:xfrm>
            <a:off x="6899295" y="5743575"/>
            <a:ext cx="1828800" cy="1114425"/>
          </a:xfrm>
          <a:prstGeom prst="rect">
            <a:avLst/>
          </a:prstGeom>
        </p:spPr>
      </p:pic>
      <p:pic>
        <p:nvPicPr>
          <p:cNvPr id="6" name="Picture 5" descr="A close up of a logo&#10;&#10;Description automatically generated">
            <a:extLst>
              <a:ext uri="{FF2B5EF4-FFF2-40B4-BE49-F238E27FC236}">
                <a16:creationId xmlns:a16="http://schemas.microsoft.com/office/drawing/2014/main" id="{0CB111D0-7A49-48AA-AC2A-367AFC3704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105" y="6041362"/>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66025578-A827-4B75-B6E6-03007CB31C64}"/>
              </a:ext>
            </a:extLst>
          </p:cNvPr>
          <p:cNvSpPr>
            <a:spLocks noGrp="1"/>
          </p:cNvSpPr>
          <p:nvPr>
            <p:ph type="sldNum" sz="quarter" idx="12"/>
          </p:nvPr>
        </p:nvSpPr>
        <p:spPr/>
        <p:txBody>
          <a:bodyPr/>
          <a:lstStyle/>
          <a:p>
            <a:fld id="{2D3B59E9-E01E-4C1E-87C1-8F08B3BE2677}" type="slidenum">
              <a:rPr lang="en-US" smtClean="0"/>
              <a:t>6</a:t>
            </a:fld>
            <a:endParaRPr lang="en-US"/>
          </a:p>
        </p:txBody>
      </p:sp>
    </p:spTree>
    <p:extLst>
      <p:ext uri="{BB962C8B-B14F-4D97-AF65-F5344CB8AC3E}">
        <p14:creationId xmlns:p14="http://schemas.microsoft.com/office/powerpoint/2010/main" val="163794364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83FD-EBE7-4427-8FFE-ED23E0581CBF}"/>
              </a:ext>
            </a:extLst>
          </p:cNvPr>
          <p:cNvSpPr>
            <a:spLocks noGrp="1"/>
          </p:cNvSpPr>
          <p:nvPr>
            <p:ph type="title"/>
          </p:nvPr>
        </p:nvSpPr>
        <p:spPr>
          <a:xfrm>
            <a:off x="243701" y="541006"/>
            <a:ext cx="9682724" cy="906183"/>
          </a:xfrm>
        </p:spPr>
        <p:txBody>
          <a:bodyPr>
            <a:normAutofit fontScale="90000"/>
          </a:bodyPr>
          <a:lstStyle/>
          <a:p>
            <a:r>
              <a:rPr lang="en-US"/>
              <a:t>Introductions: Small Group Facilitators and</a:t>
            </a:r>
            <a:br>
              <a:rPr lang="en-US"/>
            </a:br>
            <a:r>
              <a:rPr lang="en-US"/>
              <a:t> Co-facilitators</a:t>
            </a:r>
          </a:p>
        </p:txBody>
      </p:sp>
      <p:sp>
        <p:nvSpPr>
          <p:cNvPr id="3" name="Content Placeholder 2">
            <a:extLst>
              <a:ext uri="{FF2B5EF4-FFF2-40B4-BE49-F238E27FC236}">
                <a16:creationId xmlns:a16="http://schemas.microsoft.com/office/drawing/2014/main" id="{4E60622D-45D9-47BE-BA89-AF3EB8D3FC53}"/>
              </a:ext>
            </a:extLst>
          </p:cNvPr>
          <p:cNvSpPr>
            <a:spLocks noGrp="1"/>
          </p:cNvSpPr>
          <p:nvPr>
            <p:ph idx="1"/>
          </p:nvPr>
        </p:nvSpPr>
        <p:spPr>
          <a:xfrm>
            <a:off x="400354" y="1502756"/>
            <a:ext cx="10077516" cy="4022038"/>
          </a:xfrm>
        </p:spPr>
        <p:txBody>
          <a:bodyPr vert="horz" lIns="91440" tIns="45720" rIns="91440" bIns="45720" rtlCol="0" anchor="t">
            <a:noAutofit/>
          </a:bodyPr>
          <a:lstStyle/>
          <a:p>
            <a:pPr marL="0" indent="0">
              <a:buNone/>
            </a:pPr>
            <a:endParaRPr lang="en-US" sz="1600" dirty="0">
              <a:latin typeface="Arial"/>
              <a:cs typeface="Arial"/>
            </a:endParaRPr>
          </a:p>
          <a:p>
            <a:pPr marL="0" indent="0">
              <a:buNone/>
            </a:pPr>
            <a:r>
              <a:rPr lang="en-US" sz="2000" dirty="0">
                <a:latin typeface="Arial"/>
                <a:cs typeface="Arial"/>
              </a:rPr>
              <a:t>Thanks to our facilitators and co-facilitators!</a:t>
            </a:r>
            <a:endParaRPr lang="en-US" sz="2000" dirty="0"/>
          </a:p>
          <a:p>
            <a:r>
              <a:rPr lang="en-US" sz="2000" dirty="0"/>
              <a:t>Sharon Hesseltine with Joy Varney</a:t>
            </a:r>
          </a:p>
          <a:p>
            <a:r>
              <a:rPr lang="en-US" sz="2000" dirty="0"/>
              <a:t>Kate Dean with Bethany Wilson</a:t>
            </a:r>
          </a:p>
          <a:p>
            <a:r>
              <a:rPr lang="en-US" sz="2000" dirty="0"/>
              <a:t>Karen Cottengim with Marie Vice</a:t>
            </a:r>
          </a:p>
          <a:p>
            <a:r>
              <a:rPr lang="en-US" sz="2000" dirty="0"/>
              <a:t>Caroline Gooden with Amanda Metcalf</a:t>
            </a:r>
          </a:p>
          <a:p>
            <a:r>
              <a:rPr lang="en-US" sz="2000" dirty="0"/>
              <a:t>Christine Hausman with Suzanne Ross</a:t>
            </a:r>
          </a:p>
          <a:p>
            <a:r>
              <a:rPr lang="en-US" sz="2000" dirty="0"/>
              <a:t>Emily Moseley with Barb Greene</a:t>
            </a:r>
          </a:p>
          <a:p>
            <a:r>
              <a:rPr lang="en-US" sz="2000" dirty="0"/>
              <a:t>Tonya Jernigan</a:t>
            </a:r>
            <a:endParaRPr lang="en-US" sz="2000" dirty="0">
              <a:latin typeface="Arial"/>
              <a:cs typeface="Arial"/>
            </a:endParaRPr>
          </a:p>
          <a:p>
            <a:pPr lvl="1"/>
            <a:endParaRPr lang="en-US" dirty="0"/>
          </a:p>
        </p:txBody>
      </p:sp>
      <p:pic>
        <p:nvPicPr>
          <p:cNvPr id="4" name="Picture 4" descr="A drawing of a face&#10;&#10;Description automatically generated">
            <a:extLst>
              <a:ext uri="{FF2B5EF4-FFF2-40B4-BE49-F238E27FC236}">
                <a16:creationId xmlns:a16="http://schemas.microsoft.com/office/drawing/2014/main" id="{55A2F1A7-A497-4CDA-98C0-766983C18D74}"/>
              </a:ext>
            </a:extLst>
          </p:cNvPr>
          <p:cNvPicPr>
            <a:picLocks noChangeAspect="1"/>
          </p:cNvPicPr>
          <p:nvPr/>
        </p:nvPicPr>
        <p:blipFill>
          <a:blip r:embed="rId3"/>
          <a:stretch>
            <a:fillRect/>
          </a:stretch>
        </p:blipFill>
        <p:spPr>
          <a:xfrm>
            <a:off x="5738884" y="5646833"/>
            <a:ext cx="1828800" cy="1114425"/>
          </a:xfrm>
          <a:prstGeom prst="rect">
            <a:avLst/>
          </a:prstGeom>
        </p:spPr>
      </p:pic>
      <p:pic>
        <p:nvPicPr>
          <p:cNvPr id="6" name="Picture 5" descr="A close up of a logo&#10;&#10;Description automatically generated">
            <a:extLst>
              <a:ext uri="{FF2B5EF4-FFF2-40B4-BE49-F238E27FC236}">
                <a16:creationId xmlns:a16="http://schemas.microsoft.com/office/drawing/2014/main" id="{A12FE643-1A51-42D2-837C-E11EB9794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729" y="5788394"/>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4581F7D-A754-4D30-9C14-839CD1B2B49E}"/>
              </a:ext>
            </a:extLst>
          </p:cNvPr>
          <p:cNvSpPr>
            <a:spLocks noGrp="1"/>
          </p:cNvSpPr>
          <p:nvPr>
            <p:ph type="sldNum" sz="quarter" idx="12"/>
          </p:nvPr>
        </p:nvSpPr>
        <p:spPr/>
        <p:txBody>
          <a:bodyPr/>
          <a:lstStyle/>
          <a:p>
            <a:fld id="{2D3B59E9-E01E-4C1E-87C1-8F08B3BE2677}" type="slidenum">
              <a:rPr lang="en-US" smtClean="0"/>
              <a:t>7</a:t>
            </a:fld>
            <a:endParaRPr lang="en-US"/>
          </a:p>
        </p:txBody>
      </p:sp>
    </p:spTree>
    <p:extLst>
      <p:ext uri="{BB962C8B-B14F-4D97-AF65-F5344CB8AC3E}">
        <p14:creationId xmlns:p14="http://schemas.microsoft.com/office/powerpoint/2010/main" val="15119808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83FD-EBE7-4427-8FFE-ED23E0581CBF}"/>
              </a:ext>
            </a:extLst>
          </p:cNvPr>
          <p:cNvSpPr>
            <a:spLocks noGrp="1"/>
          </p:cNvSpPr>
          <p:nvPr>
            <p:ph type="title"/>
          </p:nvPr>
        </p:nvSpPr>
        <p:spPr/>
        <p:txBody>
          <a:bodyPr/>
          <a:lstStyle/>
          <a:p>
            <a:r>
              <a:rPr lang="en-US"/>
              <a:t>Introductions: Participants</a:t>
            </a:r>
          </a:p>
        </p:txBody>
      </p:sp>
      <p:sp>
        <p:nvSpPr>
          <p:cNvPr id="3" name="Content Placeholder 2">
            <a:extLst>
              <a:ext uri="{FF2B5EF4-FFF2-40B4-BE49-F238E27FC236}">
                <a16:creationId xmlns:a16="http://schemas.microsoft.com/office/drawing/2014/main" id="{4E60622D-45D9-47BE-BA89-AF3EB8D3FC53}"/>
              </a:ext>
            </a:extLst>
          </p:cNvPr>
          <p:cNvSpPr>
            <a:spLocks noGrp="1"/>
          </p:cNvSpPr>
          <p:nvPr>
            <p:ph idx="1"/>
          </p:nvPr>
        </p:nvSpPr>
        <p:spPr>
          <a:xfrm>
            <a:off x="400354" y="1333206"/>
            <a:ext cx="9757256" cy="4191588"/>
          </a:xfrm>
        </p:spPr>
        <p:txBody>
          <a:bodyPr vert="horz" lIns="91440" tIns="45720" rIns="91440" bIns="45720" rtlCol="0" anchor="t">
            <a:noAutofit/>
          </a:bodyPr>
          <a:lstStyle/>
          <a:p>
            <a:pPr marL="0" indent="0">
              <a:buNone/>
            </a:pPr>
            <a:r>
              <a:rPr lang="en-US" sz="2000" dirty="0">
                <a:latin typeface="Arial"/>
                <a:cs typeface="Arial"/>
              </a:rPr>
              <a:t>Thanks to our participants!</a:t>
            </a:r>
          </a:p>
          <a:p>
            <a:r>
              <a:rPr lang="en-US" sz="2000" dirty="0">
                <a:latin typeface="Arial"/>
                <a:cs typeface="Arial"/>
              </a:rPr>
              <a:t>You will introduce yourselves and meet your colleagues during the breakout sessions.</a:t>
            </a:r>
          </a:p>
          <a:p>
            <a:pPr marL="0" indent="0">
              <a:buNone/>
            </a:pPr>
            <a:endParaRPr lang="en-US" sz="2000" dirty="0">
              <a:latin typeface="Arial"/>
              <a:cs typeface="Arial"/>
            </a:endParaRPr>
          </a:p>
          <a:p>
            <a:r>
              <a:rPr lang="en-US" sz="2000" dirty="0">
                <a:latin typeface="Arial"/>
                <a:cs typeface="Arial"/>
              </a:rPr>
              <a:t>It truly takes a village to address the opioid epidemic in KY. This training series would not be possible without each one of you!</a:t>
            </a:r>
            <a:endParaRPr lang="en-US" sz="2000" dirty="0"/>
          </a:p>
          <a:p>
            <a:endParaRPr lang="en-US" sz="1600" dirty="0">
              <a:latin typeface="Arial"/>
              <a:cs typeface="Arial"/>
            </a:endParaRPr>
          </a:p>
          <a:p>
            <a:pPr lvl="1"/>
            <a:endParaRPr lang="en-US" dirty="0"/>
          </a:p>
        </p:txBody>
      </p:sp>
      <p:pic>
        <p:nvPicPr>
          <p:cNvPr id="4" name="Picture 4" descr="A drawing of a face&#10;&#10;Description automatically generated">
            <a:extLst>
              <a:ext uri="{FF2B5EF4-FFF2-40B4-BE49-F238E27FC236}">
                <a16:creationId xmlns:a16="http://schemas.microsoft.com/office/drawing/2014/main" id="{55A2F1A7-A497-4CDA-98C0-766983C18D74}"/>
              </a:ext>
            </a:extLst>
          </p:cNvPr>
          <p:cNvPicPr>
            <a:picLocks noChangeAspect="1"/>
          </p:cNvPicPr>
          <p:nvPr/>
        </p:nvPicPr>
        <p:blipFill>
          <a:blip r:embed="rId2"/>
          <a:stretch>
            <a:fillRect/>
          </a:stretch>
        </p:blipFill>
        <p:spPr>
          <a:xfrm>
            <a:off x="5738884" y="5646833"/>
            <a:ext cx="1828800" cy="1114425"/>
          </a:xfrm>
          <a:prstGeom prst="rect">
            <a:avLst/>
          </a:prstGeom>
        </p:spPr>
      </p:pic>
      <p:pic>
        <p:nvPicPr>
          <p:cNvPr id="6" name="Picture 5" descr="A close up of a logo&#10;&#10;Description automatically generated">
            <a:extLst>
              <a:ext uri="{FF2B5EF4-FFF2-40B4-BE49-F238E27FC236}">
                <a16:creationId xmlns:a16="http://schemas.microsoft.com/office/drawing/2014/main" id="{A12FE643-1A51-42D2-837C-E11EB9794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729" y="5788394"/>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4581F7D-A754-4D30-9C14-839CD1B2B49E}"/>
              </a:ext>
            </a:extLst>
          </p:cNvPr>
          <p:cNvSpPr>
            <a:spLocks noGrp="1"/>
          </p:cNvSpPr>
          <p:nvPr>
            <p:ph type="sldNum" sz="quarter" idx="12"/>
          </p:nvPr>
        </p:nvSpPr>
        <p:spPr/>
        <p:txBody>
          <a:bodyPr/>
          <a:lstStyle/>
          <a:p>
            <a:fld id="{2D3B59E9-E01E-4C1E-87C1-8F08B3BE2677}" type="slidenum">
              <a:rPr lang="en-US" smtClean="0"/>
              <a:t>8</a:t>
            </a:fld>
            <a:endParaRPr lang="en-US"/>
          </a:p>
        </p:txBody>
      </p:sp>
    </p:spTree>
    <p:extLst>
      <p:ext uri="{BB962C8B-B14F-4D97-AF65-F5344CB8AC3E}">
        <p14:creationId xmlns:p14="http://schemas.microsoft.com/office/powerpoint/2010/main" val="214847689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48FC-CEE5-4649-800A-DD6E5F7986B0}"/>
              </a:ext>
            </a:extLst>
          </p:cNvPr>
          <p:cNvSpPr>
            <a:spLocks noGrp="1"/>
          </p:cNvSpPr>
          <p:nvPr>
            <p:ph type="ctrTitle"/>
          </p:nvPr>
        </p:nvSpPr>
        <p:spPr/>
        <p:txBody>
          <a:bodyPr/>
          <a:lstStyle/>
          <a:p>
            <a:r>
              <a:rPr lang="en-US"/>
              <a:t>Zoom procedures </a:t>
            </a:r>
          </a:p>
        </p:txBody>
      </p:sp>
      <p:sp>
        <p:nvSpPr>
          <p:cNvPr id="4" name="Slide Number Placeholder 3">
            <a:extLst>
              <a:ext uri="{FF2B5EF4-FFF2-40B4-BE49-F238E27FC236}">
                <a16:creationId xmlns:a16="http://schemas.microsoft.com/office/drawing/2014/main" id="{EF35EA5B-50A5-4DD9-ACF4-734C79DB4DF3}"/>
              </a:ext>
            </a:extLst>
          </p:cNvPr>
          <p:cNvSpPr>
            <a:spLocks noGrp="1"/>
          </p:cNvSpPr>
          <p:nvPr>
            <p:ph type="sldNum" sz="quarter" idx="12"/>
          </p:nvPr>
        </p:nvSpPr>
        <p:spPr/>
        <p:txBody>
          <a:bodyPr/>
          <a:lstStyle/>
          <a:p>
            <a:fld id="{2D3B59E9-E01E-4C1E-87C1-8F08B3BE2677}" type="slidenum">
              <a:rPr lang="en-US" smtClean="0"/>
              <a:t>9</a:t>
            </a:fld>
            <a:endParaRPr lang="en-US"/>
          </a:p>
        </p:txBody>
      </p:sp>
    </p:spTree>
    <p:extLst>
      <p:ext uri="{BB962C8B-B14F-4D97-AF65-F5344CB8AC3E}">
        <p14:creationId xmlns:p14="http://schemas.microsoft.com/office/powerpoint/2010/main" val="352808651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Frame">
  <a:themeElements>
    <a:clrScheme name="Custom 42">
      <a:dk1>
        <a:sysClr val="windowText" lastClr="000000"/>
      </a:dk1>
      <a:lt1>
        <a:sysClr val="window" lastClr="FFFFFF"/>
      </a:lt1>
      <a:dk2>
        <a:srgbClr val="44546A"/>
      </a:dk2>
      <a:lt2>
        <a:srgbClr val="E7E6E6"/>
      </a:lt2>
      <a:accent1>
        <a:srgbClr val="2992FA"/>
      </a:accent1>
      <a:accent2>
        <a:srgbClr val="034A90"/>
      </a:accent2>
      <a:accent3>
        <a:srgbClr val="A5A5A5"/>
      </a:accent3>
      <a:accent4>
        <a:srgbClr val="FFC000"/>
      </a:accent4>
      <a:accent5>
        <a:srgbClr val="4472C4"/>
      </a:accent5>
      <a:accent6>
        <a:srgbClr val="70AD47"/>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7A8616F49C214EBF48B3B3A5040748" ma:contentTypeVersion="10" ma:contentTypeDescription="Create a new document." ma:contentTypeScope="" ma:versionID="0680a8219e37f74bfe1888e9586e08a5">
  <xsd:schema xmlns:xsd="http://www.w3.org/2001/XMLSchema" xmlns:xs="http://www.w3.org/2001/XMLSchema" xmlns:p="http://schemas.microsoft.com/office/2006/metadata/properties" xmlns:ns2="bac928cc-b4c5-4aa0-91c6-070a9d3f3412" xmlns:ns3="c1f88acd-0c25-41d2-ae93-87255261f4ff" targetNamespace="http://schemas.microsoft.com/office/2006/metadata/properties" ma:root="true" ma:fieldsID="442652a12627b726aa7e1ea23dfb6f70" ns2:_="" ns3:_="">
    <xsd:import namespace="bac928cc-b4c5-4aa0-91c6-070a9d3f3412"/>
    <xsd:import namespace="c1f88acd-0c25-41d2-ae93-87255261f4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28cc-b4c5-4aa0-91c6-070a9d3f34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f88acd-0c25-41d2-ae93-87255261f4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90B76F-005A-43C9-B5F0-D399CBA05D83}">
  <ds:schemaRefs>
    <ds:schemaRef ds:uri="http://purl.org/dc/terms/"/>
    <ds:schemaRef ds:uri="http://www.w3.org/XML/1998/namespace"/>
    <ds:schemaRef ds:uri="c1f88acd-0c25-41d2-ae93-87255261f4ff"/>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bac928cc-b4c5-4aa0-91c6-070a9d3f3412"/>
    <ds:schemaRef ds:uri="http://schemas.microsoft.com/office/2006/metadata/properties"/>
  </ds:schemaRefs>
</ds:datastoreItem>
</file>

<file path=customXml/itemProps2.xml><?xml version="1.0" encoding="utf-8"?>
<ds:datastoreItem xmlns:ds="http://schemas.openxmlformats.org/officeDocument/2006/customXml" ds:itemID="{CA9CEDD6-4F53-470E-9E42-44832FFF70D0}">
  <ds:schemaRefs>
    <ds:schemaRef ds:uri="http://schemas.microsoft.com/sharepoint/v3/contenttype/forms"/>
  </ds:schemaRefs>
</ds:datastoreItem>
</file>

<file path=customXml/itemProps3.xml><?xml version="1.0" encoding="utf-8"?>
<ds:datastoreItem xmlns:ds="http://schemas.openxmlformats.org/officeDocument/2006/customXml" ds:itemID="{42187B8F-B7BD-4FD7-9DF5-DA9FAC9DF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28cc-b4c5-4aa0-91c6-070a9d3f3412"/>
    <ds:schemaRef ds:uri="c1f88acd-0c25-41d2-ae93-87255261f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TotalTime>
  <Words>3120</Words>
  <Application>Microsoft Office PowerPoint</Application>
  <PresentationFormat>Widescreen</PresentationFormat>
  <Paragraphs>408</Paragraphs>
  <Slides>50</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Arial</vt:lpstr>
      <vt:lpstr>Calibri</vt:lpstr>
      <vt:lpstr>Corbel</vt:lpstr>
      <vt:lpstr>Trebuchet MS</vt:lpstr>
      <vt:lpstr>Wingdings 2</vt:lpstr>
      <vt:lpstr>Wingdings 3</vt:lpstr>
      <vt:lpstr>Facet</vt:lpstr>
      <vt:lpstr>Frame</vt:lpstr>
      <vt:lpstr>WELCOME</vt:lpstr>
      <vt:lpstr>Introductions and Thanks!</vt:lpstr>
      <vt:lpstr>Introductions: Team KY and Partners</vt:lpstr>
      <vt:lpstr>Introductions: Topics and Speakers</vt:lpstr>
      <vt:lpstr>Series Logistics</vt:lpstr>
      <vt:lpstr> Today's Agenda  </vt:lpstr>
      <vt:lpstr>Introductions: Small Group Facilitators and  Co-facilitators</vt:lpstr>
      <vt:lpstr>Introductions: Participants</vt:lpstr>
      <vt:lpstr>Zoom procedures </vt:lpstr>
      <vt:lpstr>Rename Your Zoom Profile </vt:lpstr>
      <vt:lpstr>How to “Raise Your Hand” </vt:lpstr>
      <vt:lpstr>Resource Materials </vt:lpstr>
      <vt:lpstr>Other Zoom Questions?</vt:lpstr>
      <vt:lpstr>Session Logistics</vt:lpstr>
      <vt:lpstr>For Participants</vt:lpstr>
      <vt:lpstr>Case Presentations</vt:lpstr>
      <vt:lpstr>Team KY SCOPE Case Study Form (required; see resource folder for full form)</vt:lpstr>
      <vt:lpstr>KY PPT Template for Case Presenters (optional; see resource folder for full PPT)</vt:lpstr>
      <vt:lpstr>Take Care of Yourself</vt:lpstr>
      <vt:lpstr>Please Protect Confidentiality </vt:lpstr>
      <vt:lpstr>Session Schedule Starting Sept 8 </vt:lpstr>
      <vt:lpstr>ECHO SCOPE procedures,   credits, incentives </vt:lpstr>
      <vt:lpstr>Important Considerations </vt:lpstr>
      <vt:lpstr>Recording and Close Captioning</vt:lpstr>
      <vt:lpstr>Participation </vt:lpstr>
      <vt:lpstr>Getting Credit For Attendance </vt:lpstr>
      <vt:lpstr>Social Determinants of Health</vt:lpstr>
      <vt:lpstr>The Opioid Crisis and Social Determinants of Health</vt:lpstr>
      <vt:lpstr>Overview of Session</vt:lpstr>
      <vt:lpstr>Opioid Epidemic Overview</vt:lpstr>
      <vt:lpstr>PowerPoint Presentation</vt:lpstr>
      <vt:lpstr>Three Phases of the Opioid Epidemic</vt:lpstr>
      <vt:lpstr>Three Phases of the Opioid Epidemic</vt:lpstr>
      <vt:lpstr>Three Phases of the Opioid Epidemic</vt:lpstr>
      <vt:lpstr>Current State of the Opioid Epidemic</vt:lpstr>
      <vt:lpstr>PowerPoint Presentation</vt:lpstr>
      <vt:lpstr>Social Health Determinants of Opioid Use Disorders</vt:lpstr>
      <vt:lpstr>Economic Stability and Education</vt:lpstr>
      <vt:lpstr>Social and Community Context</vt:lpstr>
      <vt:lpstr>Healthcare and Treatment</vt:lpstr>
      <vt:lpstr>Impact of COVID-19 on Social Determinants?</vt:lpstr>
      <vt:lpstr>Impact on Kentucky Children</vt:lpstr>
      <vt:lpstr>Impact on Kentucky Children</vt:lpstr>
      <vt:lpstr>Neonatal Abstinence Syndrome (NAS)</vt:lpstr>
      <vt:lpstr>Conclusion</vt:lpstr>
      <vt:lpstr>Breakout Group  Introductions</vt:lpstr>
      <vt:lpstr>Breakout Questions for August 25</vt:lpstr>
      <vt:lpstr>Evaluation Procedures</vt:lpstr>
      <vt:lpstr>Evaluation Procedures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Weber, Stephanie (Steph)</dc:creator>
  <cp:lastModifiedBy>Gooden, Caroline J.</cp:lastModifiedBy>
  <cp:revision>259</cp:revision>
  <dcterms:created xsi:type="dcterms:W3CDTF">2020-08-05T13:00:35Z</dcterms:created>
  <dcterms:modified xsi:type="dcterms:W3CDTF">2020-08-25T11:41:49Z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0x010100067A8616F49C214EBF48B3B3A5040748</vt:lpwstr>
  </property>
</Properties>
</file>