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3" r:id="rId1"/>
  </p:sldMasterIdLst>
  <p:notesMasterIdLst>
    <p:notesMasterId r:id="rId40"/>
  </p:notesMasterIdLst>
  <p:sldIdLst>
    <p:sldId id="256" r:id="rId2"/>
    <p:sldId id="292" r:id="rId3"/>
    <p:sldId id="402" r:id="rId4"/>
    <p:sldId id="430" r:id="rId5"/>
    <p:sldId id="431" r:id="rId6"/>
    <p:sldId id="432" r:id="rId7"/>
    <p:sldId id="433" r:id="rId8"/>
    <p:sldId id="435" r:id="rId9"/>
    <p:sldId id="436" r:id="rId10"/>
    <p:sldId id="437" r:id="rId11"/>
    <p:sldId id="439" r:id="rId12"/>
    <p:sldId id="441" r:id="rId13"/>
    <p:sldId id="442" r:id="rId14"/>
    <p:sldId id="443" r:id="rId15"/>
    <p:sldId id="444" r:id="rId16"/>
    <p:sldId id="445" r:id="rId17"/>
    <p:sldId id="438" r:id="rId18"/>
    <p:sldId id="296" r:id="rId19"/>
    <p:sldId id="297" r:id="rId20"/>
    <p:sldId id="407" r:id="rId21"/>
    <p:sldId id="410" r:id="rId22"/>
    <p:sldId id="446" r:id="rId23"/>
    <p:sldId id="448" r:id="rId24"/>
    <p:sldId id="411" r:id="rId25"/>
    <p:sldId id="412" r:id="rId26"/>
    <p:sldId id="449" r:id="rId27"/>
    <p:sldId id="285" r:id="rId28"/>
    <p:sldId id="450" r:id="rId29"/>
    <p:sldId id="454" r:id="rId30"/>
    <p:sldId id="451" r:id="rId31"/>
    <p:sldId id="270" r:id="rId32"/>
    <p:sldId id="413" r:id="rId33"/>
    <p:sldId id="268" r:id="rId34"/>
    <p:sldId id="418" r:id="rId35"/>
    <p:sldId id="408" r:id="rId36"/>
    <p:sldId id="281" r:id="rId37"/>
    <p:sldId id="420" r:id="rId38"/>
    <p:sldId id="29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E16"/>
    <a:srgbClr val="851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689"/>
    <p:restoredTop sz="94663"/>
  </p:normalViewPr>
  <p:slideViewPr>
    <p:cSldViewPr snapToGrid="0" snapToObjects="1">
      <p:cViewPr varScale="1">
        <p:scale>
          <a:sx n="87" d="100"/>
          <a:sy n="87" d="100"/>
        </p:scale>
        <p:origin x="200" y="8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1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8.png"/><Relationship Id="rId7" Type="http://schemas.openxmlformats.org/officeDocument/2006/relationships/image" Target="../media/image5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27.svg"/><Relationship Id="rId4" Type="http://schemas.openxmlformats.org/officeDocument/2006/relationships/image" Target="../media/image69.svg"/><Relationship Id="rId9" Type="http://schemas.openxmlformats.org/officeDocument/2006/relationships/image" Target="../media/image26.png"/></Relationships>
</file>

<file path=ppt/diagrams/_rels/data1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ata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ata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8.png"/><Relationship Id="rId7" Type="http://schemas.openxmlformats.org/officeDocument/2006/relationships/image" Target="../media/image5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27.svg"/><Relationship Id="rId4" Type="http://schemas.openxmlformats.org/officeDocument/2006/relationships/image" Target="../media/image69.svg"/><Relationship Id="rId9" Type="http://schemas.openxmlformats.org/officeDocument/2006/relationships/image" Target="../media/image26.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F1361D0-1FFF-44B3-ABFF-098CEEF96511}" type="doc">
      <dgm:prSet loTypeId="urn:microsoft.com/office/officeart/2018/2/layout/IconCircleList" loCatId="icon" qsTypeId="urn:microsoft.com/office/officeart/2005/8/quickstyle/simple1" qsCatId="simple" csTypeId="urn:microsoft.com/office/officeart/2018/5/colors/Iconchunking_neutralbg_accent4_2" csCatId="accent4" phldr="1"/>
      <dgm:spPr/>
      <dgm:t>
        <a:bodyPr/>
        <a:lstStyle/>
        <a:p>
          <a:endParaRPr lang="en-US"/>
        </a:p>
      </dgm:t>
    </dgm:pt>
    <dgm:pt modelId="{3E71DB01-7E61-4BCA-820A-57294E38CB3F}">
      <dgm:prSet/>
      <dgm:spPr/>
      <dgm:t>
        <a:bodyPr/>
        <a:lstStyle/>
        <a:p>
          <a:r>
            <a:rPr lang="en-US" dirty="0"/>
            <a:t>Build relationships of trust and respect between medical providers and advocacy community.</a:t>
          </a:r>
        </a:p>
      </dgm:t>
    </dgm:pt>
    <dgm:pt modelId="{908BE96E-93BA-4F40-A0D3-D97FACA1A763}" type="parTrans" cxnId="{456BAA31-6721-41C6-84E8-C29FCCB5AB1B}">
      <dgm:prSet/>
      <dgm:spPr/>
      <dgm:t>
        <a:bodyPr/>
        <a:lstStyle/>
        <a:p>
          <a:endParaRPr lang="en-US"/>
        </a:p>
      </dgm:t>
    </dgm:pt>
    <dgm:pt modelId="{FA72FC86-26FB-499C-8734-C9691E0C1486}" type="sibTrans" cxnId="{456BAA31-6721-41C6-84E8-C29FCCB5AB1B}">
      <dgm:prSet/>
      <dgm:spPr/>
      <dgm:t>
        <a:bodyPr/>
        <a:lstStyle/>
        <a:p>
          <a:endParaRPr lang="en-US"/>
        </a:p>
      </dgm:t>
    </dgm:pt>
    <dgm:pt modelId="{3BC18222-BC26-451D-A3DC-BD79773C8B28}">
      <dgm:prSet/>
      <dgm:spPr/>
      <dgm:t>
        <a:bodyPr/>
        <a:lstStyle/>
        <a:p>
          <a:r>
            <a:rPr lang="en-US"/>
            <a:t>Convey professionalism and credibility of local organization.</a:t>
          </a:r>
        </a:p>
      </dgm:t>
    </dgm:pt>
    <dgm:pt modelId="{E66CD66E-3C21-46BC-86E4-ADA8686E4F58}" type="parTrans" cxnId="{3F5D3F8B-E89A-40DF-AC3A-C465B11E72BE}">
      <dgm:prSet/>
      <dgm:spPr/>
      <dgm:t>
        <a:bodyPr/>
        <a:lstStyle/>
        <a:p>
          <a:endParaRPr lang="en-US"/>
        </a:p>
      </dgm:t>
    </dgm:pt>
    <dgm:pt modelId="{73646A23-7833-4EF3-9455-8997F024E677}" type="sibTrans" cxnId="{3F5D3F8B-E89A-40DF-AC3A-C465B11E72BE}">
      <dgm:prSet/>
      <dgm:spPr/>
      <dgm:t>
        <a:bodyPr/>
        <a:lstStyle/>
        <a:p>
          <a:endParaRPr lang="en-US"/>
        </a:p>
      </dgm:t>
    </dgm:pt>
    <dgm:pt modelId="{F0340D12-ED8A-4590-A020-00908CC24E68}">
      <dgm:prSet/>
      <dgm:spPr/>
      <dgm:t>
        <a:bodyPr/>
        <a:lstStyle/>
        <a:p>
          <a:r>
            <a:rPr lang="en-US" dirty="0"/>
            <a:t>Provide presentations and distribute up-to-date information about genetic conditions.</a:t>
          </a:r>
        </a:p>
      </dgm:t>
    </dgm:pt>
    <dgm:pt modelId="{F3EBD1BD-4150-4903-801D-B2C9D2D5D9E3}" type="parTrans" cxnId="{7D1EB629-0B82-484A-A0DC-AA223BC2F2FE}">
      <dgm:prSet/>
      <dgm:spPr/>
      <dgm:t>
        <a:bodyPr/>
        <a:lstStyle/>
        <a:p>
          <a:endParaRPr lang="en-US"/>
        </a:p>
      </dgm:t>
    </dgm:pt>
    <dgm:pt modelId="{098B7CE0-E021-4590-AC49-82411B86F6BF}" type="sibTrans" cxnId="{7D1EB629-0B82-484A-A0DC-AA223BC2F2FE}">
      <dgm:prSet/>
      <dgm:spPr/>
      <dgm:t>
        <a:bodyPr/>
        <a:lstStyle/>
        <a:p>
          <a:endParaRPr lang="en-US"/>
        </a:p>
      </dgm:t>
    </dgm:pt>
    <dgm:pt modelId="{7DC54880-6959-4184-A3E3-BBDE8BCAC51D}">
      <dgm:prSet/>
      <dgm:spPr/>
      <dgm:t>
        <a:bodyPr/>
        <a:lstStyle/>
        <a:p>
          <a:r>
            <a:rPr lang="en-US"/>
            <a:t>Track materials distributed.</a:t>
          </a:r>
        </a:p>
      </dgm:t>
    </dgm:pt>
    <dgm:pt modelId="{7FE2F305-30C4-4A8F-9E6D-996BF89726CA}" type="parTrans" cxnId="{22351957-CA54-43F1-B298-911FE9442ED7}">
      <dgm:prSet/>
      <dgm:spPr/>
      <dgm:t>
        <a:bodyPr/>
        <a:lstStyle/>
        <a:p>
          <a:endParaRPr lang="en-US"/>
        </a:p>
      </dgm:t>
    </dgm:pt>
    <dgm:pt modelId="{85ABE4F7-3D4F-4F70-A72B-19B91D671EDF}" type="sibTrans" cxnId="{22351957-CA54-43F1-B298-911FE9442ED7}">
      <dgm:prSet/>
      <dgm:spPr/>
      <dgm:t>
        <a:bodyPr/>
        <a:lstStyle/>
        <a:p>
          <a:endParaRPr lang="en-US"/>
        </a:p>
      </dgm:t>
    </dgm:pt>
    <dgm:pt modelId="{7B4A81AA-8AFB-4804-B284-2ECCB885A698}" type="pres">
      <dgm:prSet presAssocID="{BF1361D0-1FFF-44B3-ABFF-098CEEF96511}" presName="root" presStyleCnt="0">
        <dgm:presLayoutVars>
          <dgm:dir/>
          <dgm:resizeHandles val="exact"/>
        </dgm:presLayoutVars>
      </dgm:prSet>
      <dgm:spPr/>
    </dgm:pt>
    <dgm:pt modelId="{BBE3113F-B773-473A-BC58-F164A79FC014}" type="pres">
      <dgm:prSet presAssocID="{BF1361D0-1FFF-44B3-ABFF-098CEEF96511}" presName="container" presStyleCnt="0">
        <dgm:presLayoutVars>
          <dgm:dir/>
          <dgm:resizeHandles val="exact"/>
        </dgm:presLayoutVars>
      </dgm:prSet>
      <dgm:spPr/>
    </dgm:pt>
    <dgm:pt modelId="{5D5D4A84-EB43-4A89-B7C4-13CD0E9CE83B}" type="pres">
      <dgm:prSet presAssocID="{3E71DB01-7E61-4BCA-820A-57294E38CB3F}" presName="compNode" presStyleCnt="0"/>
      <dgm:spPr/>
    </dgm:pt>
    <dgm:pt modelId="{BC3465E7-80EC-4912-A587-EA3453B4DF0A}" type="pres">
      <dgm:prSet presAssocID="{3E71DB01-7E61-4BCA-820A-57294E38CB3F}" presName="iconBgRect" presStyleLbl="bgShp" presStyleIdx="0" presStyleCnt="4"/>
      <dgm:spPr/>
    </dgm:pt>
    <dgm:pt modelId="{E83D9CD6-F413-4348-ABC5-A9F3908EED95}" type="pres">
      <dgm:prSet presAssocID="{3E71DB01-7E61-4BCA-820A-57294E38CB3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1217D68F-854E-4DD3-BC9E-DFAE88F65426}" type="pres">
      <dgm:prSet presAssocID="{3E71DB01-7E61-4BCA-820A-57294E38CB3F}" presName="spaceRect" presStyleCnt="0"/>
      <dgm:spPr/>
    </dgm:pt>
    <dgm:pt modelId="{94C1C083-893E-4B35-A1A9-F4859C0EF408}" type="pres">
      <dgm:prSet presAssocID="{3E71DB01-7E61-4BCA-820A-57294E38CB3F}" presName="textRect" presStyleLbl="revTx" presStyleIdx="0" presStyleCnt="4">
        <dgm:presLayoutVars>
          <dgm:chMax val="1"/>
          <dgm:chPref val="1"/>
        </dgm:presLayoutVars>
      </dgm:prSet>
      <dgm:spPr/>
    </dgm:pt>
    <dgm:pt modelId="{255185DA-C22C-470F-85E6-B1AC725C4511}" type="pres">
      <dgm:prSet presAssocID="{FA72FC86-26FB-499C-8734-C9691E0C1486}" presName="sibTrans" presStyleLbl="sibTrans2D1" presStyleIdx="0" presStyleCnt="0"/>
      <dgm:spPr/>
    </dgm:pt>
    <dgm:pt modelId="{94346AF2-7026-40D5-96B4-E6854B39DA88}" type="pres">
      <dgm:prSet presAssocID="{3BC18222-BC26-451D-A3DC-BD79773C8B28}" presName="compNode" presStyleCnt="0"/>
      <dgm:spPr/>
    </dgm:pt>
    <dgm:pt modelId="{19122A84-E35C-47BF-9071-1A0678F89212}" type="pres">
      <dgm:prSet presAssocID="{3BC18222-BC26-451D-A3DC-BD79773C8B28}" presName="iconBgRect" presStyleLbl="bgShp" presStyleIdx="1" presStyleCnt="4"/>
      <dgm:spPr/>
    </dgm:pt>
    <dgm:pt modelId="{B1544EA4-6101-46BA-9AAD-4E3A4FEA4D4E}" type="pres">
      <dgm:prSet presAssocID="{3BC18222-BC26-451D-A3DC-BD79773C8B2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C47152A3-A252-4F62-9AB1-B2B1ECA4FE73}" type="pres">
      <dgm:prSet presAssocID="{3BC18222-BC26-451D-A3DC-BD79773C8B28}" presName="spaceRect" presStyleCnt="0"/>
      <dgm:spPr/>
    </dgm:pt>
    <dgm:pt modelId="{4A805F10-0670-41BC-A473-6904B29F6436}" type="pres">
      <dgm:prSet presAssocID="{3BC18222-BC26-451D-A3DC-BD79773C8B28}" presName="textRect" presStyleLbl="revTx" presStyleIdx="1" presStyleCnt="4">
        <dgm:presLayoutVars>
          <dgm:chMax val="1"/>
          <dgm:chPref val="1"/>
        </dgm:presLayoutVars>
      </dgm:prSet>
      <dgm:spPr/>
    </dgm:pt>
    <dgm:pt modelId="{6F973018-DE1E-40EC-AC96-9B6E3830A64E}" type="pres">
      <dgm:prSet presAssocID="{73646A23-7833-4EF3-9455-8997F024E677}" presName="sibTrans" presStyleLbl="sibTrans2D1" presStyleIdx="0" presStyleCnt="0"/>
      <dgm:spPr/>
    </dgm:pt>
    <dgm:pt modelId="{50A24B17-D8CA-4FC0-9848-134D0C65E944}" type="pres">
      <dgm:prSet presAssocID="{F0340D12-ED8A-4590-A020-00908CC24E68}" presName="compNode" presStyleCnt="0"/>
      <dgm:spPr/>
    </dgm:pt>
    <dgm:pt modelId="{3F28F133-4FF5-4E3F-B407-DCFCCB53D951}" type="pres">
      <dgm:prSet presAssocID="{F0340D12-ED8A-4590-A020-00908CC24E68}" presName="iconBgRect" presStyleLbl="bgShp" presStyleIdx="2" presStyleCnt="4"/>
      <dgm:spPr/>
    </dgm:pt>
    <dgm:pt modelId="{09B39A6E-E08A-4CD8-933D-B7AADDEC4DF6}" type="pres">
      <dgm:prSet presAssocID="{F0340D12-ED8A-4590-A020-00908CC24E6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C7B8221B-D4FB-45D7-A046-0081D98A6F8C}" type="pres">
      <dgm:prSet presAssocID="{F0340D12-ED8A-4590-A020-00908CC24E68}" presName="spaceRect" presStyleCnt="0"/>
      <dgm:spPr/>
    </dgm:pt>
    <dgm:pt modelId="{A5BEFC9F-32EE-4191-B4FD-CBB5C650C754}" type="pres">
      <dgm:prSet presAssocID="{F0340D12-ED8A-4590-A020-00908CC24E68}" presName="textRect" presStyleLbl="revTx" presStyleIdx="2" presStyleCnt="4">
        <dgm:presLayoutVars>
          <dgm:chMax val="1"/>
          <dgm:chPref val="1"/>
        </dgm:presLayoutVars>
      </dgm:prSet>
      <dgm:spPr/>
    </dgm:pt>
    <dgm:pt modelId="{4FE8A3B6-894D-4E80-823B-B47AC4655C34}" type="pres">
      <dgm:prSet presAssocID="{098B7CE0-E021-4590-AC49-82411B86F6BF}" presName="sibTrans" presStyleLbl="sibTrans2D1" presStyleIdx="0" presStyleCnt="0"/>
      <dgm:spPr/>
    </dgm:pt>
    <dgm:pt modelId="{59DEBD4D-EA69-4EC1-93E4-42AF6786EAB9}" type="pres">
      <dgm:prSet presAssocID="{7DC54880-6959-4184-A3E3-BBDE8BCAC51D}" presName="compNode" presStyleCnt="0"/>
      <dgm:spPr/>
    </dgm:pt>
    <dgm:pt modelId="{41ECEC2C-C213-47F3-9E18-AD9DC9FAB758}" type="pres">
      <dgm:prSet presAssocID="{7DC54880-6959-4184-A3E3-BBDE8BCAC51D}" presName="iconBgRect" presStyleLbl="bgShp" presStyleIdx="3" presStyleCnt="4"/>
      <dgm:spPr/>
    </dgm:pt>
    <dgm:pt modelId="{5E4B2F5A-E588-49F7-969C-0E3118EA39CE}" type="pres">
      <dgm:prSet presAssocID="{7DC54880-6959-4184-A3E3-BBDE8BCAC51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rainTracks"/>
        </a:ext>
      </dgm:extLst>
    </dgm:pt>
    <dgm:pt modelId="{808B638B-D5F3-4F22-9BEB-F33C7B18DB2B}" type="pres">
      <dgm:prSet presAssocID="{7DC54880-6959-4184-A3E3-BBDE8BCAC51D}" presName="spaceRect" presStyleCnt="0"/>
      <dgm:spPr/>
    </dgm:pt>
    <dgm:pt modelId="{77B73C86-2E1E-4F11-AB27-9F9AEDD21A97}" type="pres">
      <dgm:prSet presAssocID="{7DC54880-6959-4184-A3E3-BBDE8BCAC51D}" presName="textRect" presStyleLbl="revTx" presStyleIdx="3" presStyleCnt="4">
        <dgm:presLayoutVars>
          <dgm:chMax val="1"/>
          <dgm:chPref val="1"/>
        </dgm:presLayoutVars>
      </dgm:prSet>
      <dgm:spPr/>
    </dgm:pt>
  </dgm:ptLst>
  <dgm:cxnLst>
    <dgm:cxn modelId="{7D1EB629-0B82-484A-A0DC-AA223BC2F2FE}" srcId="{BF1361D0-1FFF-44B3-ABFF-098CEEF96511}" destId="{F0340D12-ED8A-4590-A020-00908CC24E68}" srcOrd="2" destOrd="0" parTransId="{F3EBD1BD-4150-4903-801D-B2C9D2D5D9E3}" sibTransId="{098B7CE0-E021-4590-AC49-82411B86F6BF}"/>
    <dgm:cxn modelId="{456BAA31-6721-41C6-84E8-C29FCCB5AB1B}" srcId="{BF1361D0-1FFF-44B3-ABFF-098CEEF96511}" destId="{3E71DB01-7E61-4BCA-820A-57294E38CB3F}" srcOrd="0" destOrd="0" parTransId="{908BE96E-93BA-4F40-A0D3-D97FACA1A763}" sibTransId="{FA72FC86-26FB-499C-8734-C9691E0C1486}"/>
    <dgm:cxn modelId="{FB0FE531-5FA7-5341-A941-F698C919680C}" type="presOf" srcId="{FA72FC86-26FB-499C-8734-C9691E0C1486}" destId="{255185DA-C22C-470F-85E6-B1AC725C4511}" srcOrd="0" destOrd="0" presId="urn:microsoft.com/office/officeart/2018/2/layout/IconCircleList"/>
    <dgm:cxn modelId="{22351957-CA54-43F1-B298-911FE9442ED7}" srcId="{BF1361D0-1FFF-44B3-ABFF-098CEEF96511}" destId="{7DC54880-6959-4184-A3E3-BBDE8BCAC51D}" srcOrd="3" destOrd="0" parTransId="{7FE2F305-30C4-4A8F-9E6D-996BF89726CA}" sibTransId="{85ABE4F7-3D4F-4F70-A72B-19B91D671EDF}"/>
    <dgm:cxn modelId="{B5CB3960-DFC3-634E-9B9C-B493DE3A52ED}" type="presOf" srcId="{73646A23-7833-4EF3-9455-8997F024E677}" destId="{6F973018-DE1E-40EC-AC96-9B6E3830A64E}" srcOrd="0" destOrd="0" presId="urn:microsoft.com/office/officeart/2018/2/layout/IconCircleList"/>
    <dgm:cxn modelId="{3F5D3F8B-E89A-40DF-AC3A-C465B11E72BE}" srcId="{BF1361D0-1FFF-44B3-ABFF-098CEEF96511}" destId="{3BC18222-BC26-451D-A3DC-BD79773C8B28}" srcOrd="1" destOrd="0" parTransId="{E66CD66E-3C21-46BC-86E4-ADA8686E4F58}" sibTransId="{73646A23-7833-4EF3-9455-8997F024E677}"/>
    <dgm:cxn modelId="{E1B7CC8C-6520-8046-93B0-C38EDE1AD83F}" type="presOf" srcId="{098B7CE0-E021-4590-AC49-82411B86F6BF}" destId="{4FE8A3B6-894D-4E80-823B-B47AC4655C34}" srcOrd="0" destOrd="0" presId="urn:microsoft.com/office/officeart/2018/2/layout/IconCircleList"/>
    <dgm:cxn modelId="{B1E3C68D-A0AB-AA4C-9DAB-CC898BD88BC0}" type="presOf" srcId="{3E71DB01-7E61-4BCA-820A-57294E38CB3F}" destId="{94C1C083-893E-4B35-A1A9-F4859C0EF408}" srcOrd="0" destOrd="0" presId="urn:microsoft.com/office/officeart/2018/2/layout/IconCircleList"/>
    <dgm:cxn modelId="{4C673C95-4601-1849-8782-6119F3885F9D}" type="presOf" srcId="{7DC54880-6959-4184-A3E3-BBDE8BCAC51D}" destId="{77B73C86-2E1E-4F11-AB27-9F9AEDD21A97}" srcOrd="0" destOrd="0" presId="urn:microsoft.com/office/officeart/2018/2/layout/IconCircleList"/>
    <dgm:cxn modelId="{3CF81DBD-6E66-AE48-84FB-A6D0DA72FC95}" type="presOf" srcId="{3BC18222-BC26-451D-A3DC-BD79773C8B28}" destId="{4A805F10-0670-41BC-A473-6904B29F6436}" srcOrd="0" destOrd="0" presId="urn:microsoft.com/office/officeart/2018/2/layout/IconCircleList"/>
    <dgm:cxn modelId="{06E4C3D1-F772-BC4B-A518-520B0059A9A4}" type="presOf" srcId="{BF1361D0-1FFF-44B3-ABFF-098CEEF96511}" destId="{7B4A81AA-8AFB-4804-B284-2ECCB885A698}" srcOrd="0" destOrd="0" presId="urn:microsoft.com/office/officeart/2018/2/layout/IconCircleList"/>
    <dgm:cxn modelId="{36662DD6-CACF-2442-A0C1-D8F7ECED914C}" type="presOf" srcId="{F0340D12-ED8A-4590-A020-00908CC24E68}" destId="{A5BEFC9F-32EE-4191-B4FD-CBB5C650C754}" srcOrd="0" destOrd="0" presId="urn:microsoft.com/office/officeart/2018/2/layout/IconCircleList"/>
    <dgm:cxn modelId="{2657F320-110F-524D-9D13-809AC9F5DC8D}" type="presParOf" srcId="{7B4A81AA-8AFB-4804-B284-2ECCB885A698}" destId="{BBE3113F-B773-473A-BC58-F164A79FC014}" srcOrd="0" destOrd="0" presId="urn:microsoft.com/office/officeart/2018/2/layout/IconCircleList"/>
    <dgm:cxn modelId="{8A84D371-F47D-554A-AA8D-62AC3CC86615}" type="presParOf" srcId="{BBE3113F-B773-473A-BC58-F164A79FC014}" destId="{5D5D4A84-EB43-4A89-B7C4-13CD0E9CE83B}" srcOrd="0" destOrd="0" presId="urn:microsoft.com/office/officeart/2018/2/layout/IconCircleList"/>
    <dgm:cxn modelId="{1E208171-AD2C-3640-A29D-2B178B8D9D90}" type="presParOf" srcId="{5D5D4A84-EB43-4A89-B7C4-13CD0E9CE83B}" destId="{BC3465E7-80EC-4912-A587-EA3453B4DF0A}" srcOrd="0" destOrd="0" presId="urn:microsoft.com/office/officeart/2018/2/layout/IconCircleList"/>
    <dgm:cxn modelId="{6436D389-A33A-264D-94A7-877541D216E6}" type="presParOf" srcId="{5D5D4A84-EB43-4A89-B7C4-13CD0E9CE83B}" destId="{E83D9CD6-F413-4348-ABC5-A9F3908EED95}" srcOrd="1" destOrd="0" presId="urn:microsoft.com/office/officeart/2018/2/layout/IconCircleList"/>
    <dgm:cxn modelId="{84F4EE4A-B51F-1245-84D6-9D7740D61D02}" type="presParOf" srcId="{5D5D4A84-EB43-4A89-B7C4-13CD0E9CE83B}" destId="{1217D68F-854E-4DD3-BC9E-DFAE88F65426}" srcOrd="2" destOrd="0" presId="urn:microsoft.com/office/officeart/2018/2/layout/IconCircleList"/>
    <dgm:cxn modelId="{5D724BCA-5368-0044-A26A-249639ECFCF5}" type="presParOf" srcId="{5D5D4A84-EB43-4A89-B7C4-13CD0E9CE83B}" destId="{94C1C083-893E-4B35-A1A9-F4859C0EF408}" srcOrd="3" destOrd="0" presId="urn:microsoft.com/office/officeart/2018/2/layout/IconCircleList"/>
    <dgm:cxn modelId="{C6497005-775E-E44B-8A84-15E933DBB40C}" type="presParOf" srcId="{BBE3113F-B773-473A-BC58-F164A79FC014}" destId="{255185DA-C22C-470F-85E6-B1AC725C4511}" srcOrd="1" destOrd="0" presId="urn:microsoft.com/office/officeart/2018/2/layout/IconCircleList"/>
    <dgm:cxn modelId="{F18FA294-1A6C-8644-81E3-33144392F5DE}" type="presParOf" srcId="{BBE3113F-B773-473A-BC58-F164A79FC014}" destId="{94346AF2-7026-40D5-96B4-E6854B39DA88}" srcOrd="2" destOrd="0" presId="urn:microsoft.com/office/officeart/2018/2/layout/IconCircleList"/>
    <dgm:cxn modelId="{8B0733F6-2D8C-BD42-BD2B-A1B18485A1F3}" type="presParOf" srcId="{94346AF2-7026-40D5-96B4-E6854B39DA88}" destId="{19122A84-E35C-47BF-9071-1A0678F89212}" srcOrd="0" destOrd="0" presId="urn:microsoft.com/office/officeart/2018/2/layout/IconCircleList"/>
    <dgm:cxn modelId="{0D6B33D8-9B15-7646-AB23-AF6A23FC25DD}" type="presParOf" srcId="{94346AF2-7026-40D5-96B4-E6854B39DA88}" destId="{B1544EA4-6101-46BA-9AAD-4E3A4FEA4D4E}" srcOrd="1" destOrd="0" presId="urn:microsoft.com/office/officeart/2018/2/layout/IconCircleList"/>
    <dgm:cxn modelId="{CA559CF0-46EE-2F48-B8BA-83C9351C7FB0}" type="presParOf" srcId="{94346AF2-7026-40D5-96B4-E6854B39DA88}" destId="{C47152A3-A252-4F62-9AB1-B2B1ECA4FE73}" srcOrd="2" destOrd="0" presId="urn:microsoft.com/office/officeart/2018/2/layout/IconCircleList"/>
    <dgm:cxn modelId="{B8A5A547-626E-8745-92C5-527BD6CF70A3}" type="presParOf" srcId="{94346AF2-7026-40D5-96B4-E6854B39DA88}" destId="{4A805F10-0670-41BC-A473-6904B29F6436}" srcOrd="3" destOrd="0" presId="urn:microsoft.com/office/officeart/2018/2/layout/IconCircleList"/>
    <dgm:cxn modelId="{211E1B4A-3361-674B-B271-2F3025ECB5EA}" type="presParOf" srcId="{BBE3113F-B773-473A-BC58-F164A79FC014}" destId="{6F973018-DE1E-40EC-AC96-9B6E3830A64E}" srcOrd="3" destOrd="0" presId="urn:microsoft.com/office/officeart/2018/2/layout/IconCircleList"/>
    <dgm:cxn modelId="{4235463E-A83B-A644-9D55-66C37946BB93}" type="presParOf" srcId="{BBE3113F-B773-473A-BC58-F164A79FC014}" destId="{50A24B17-D8CA-4FC0-9848-134D0C65E944}" srcOrd="4" destOrd="0" presId="urn:microsoft.com/office/officeart/2018/2/layout/IconCircleList"/>
    <dgm:cxn modelId="{629B0BBB-E5EC-EA48-BF09-B6509365D7E4}" type="presParOf" srcId="{50A24B17-D8CA-4FC0-9848-134D0C65E944}" destId="{3F28F133-4FF5-4E3F-B407-DCFCCB53D951}" srcOrd="0" destOrd="0" presId="urn:microsoft.com/office/officeart/2018/2/layout/IconCircleList"/>
    <dgm:cxn modelId="{23D1AD9E-D85F-1846-A746-A1DDDF3B09FB}" type="presParOf" srcId="{50A24B17-D8CA-4FC0-9848-134D0C65E944}" destId="{09B39A6E-E08A-4CD8-933D-B7AADDEC4DF6}" srcOrd="1" destOrd="0" presId="urn:microsoft.com/office/officeart/2018/2/layout/IconCircleList"/>
    <dgm:cxn modelId="{11E380B1-7667-284A-B439-9C69C5F3B079}" type="presParOf" srcId="{50A24B17-D8CA-4FC0-9848-134D0C65E944}" destId="{C7B8221B-D4FB-45D7-A046-0081D98A6F8C}" srcOrd="2" destOrd="0" presId="urn:microsoft.com/office/officeart/2018/2/layout/IconCircleList"/>
    <dgm:cxn modelId="{3FD5E22B-062B-9945-A957-4B5702D42ECB}" type="presParOf" srcId="{50A24B17-D8CA-4FC0-9848-134D0C65E944}" destId="{A5BEFC9F-32EE-4191-B4FD-CBB5C650C754}" srcOrd="3" destOrd="0" presId="urn:microsoft.com/office/officeart/2018/2/layout/IconCircleList"/>
    <dgm:cxn modelId="{0CEFDC17-13AD-1A43-9B6D-C5F6019545B5}" type="presParOf" srcId="{BBE3113F-B773-473A-BC58-F164A79FC014}" destId="{4FE8A3B6-894D-4E80-823B-B47AC4655C34}" srcOrd="5" destOrd="0" presId="urn:microsoft.com/office/officeart/2018/2/layout/IconCircleList"/>
    <dgm:cxn modelId="{275DF2DA-D4E2-044E-97B6-39ADC5F3A12A}" type="presParOf" srcId="{BBE3113F-B773-473A-BC58-F164A79FC014}" destId="{59DEBD4D-EA69-4EC1-93E4-42AF6786EAB9}" srcOrd="6" destOrd="0" presId="urn:microsoft.com/office/officeart/2018/2/layout/IconCircleList"/>
    <dgm:cxn modelId="{61055877-B008-8748-82F3-9E643A9083C4}" type="presParOf" srcId="{59DEBD4D-EA69-4EC1-93E4-42AF6786EAB9}" destId="{41ECEC2C-C213-47F3-9E18-AD9DC9FAB758}" srcOrd="0" destOrd="0" presId="urn:microsoft.com/office/officeart/2018/2/layout/IconCircleList"/>
    <dgm:cxn modelId="{9DAE4462-D208-9E44-AEDA-D18560A25008}" type="presParOf" srcId="{59DEBD4D-EA69-4EC1-93E4-42AF6786EAB9}" destId="{5E4B2F5A-E588-49F7-969C-0E3118EA39CE}" srcOrd="1" destOrd="0" presId="urn:microsoft.com/office/officeart/2018/2/layout/IconCircleList"/>
    <dgm:cxn modelId="{3F5F927D-061E-1247-A905-B7C2C5DE0DA5}" type="presParOf" srcId="{59DEBD4D-EA69-4EC1-93E4-42AF6786EAB9}" destId="{808B638B-D5F3-4F22-9BEB-F33C7B18DB2B}" srcOrd="2" destOrd="0" presId="urn:microsoft.com/office/officeart/2018/2/layout/IconCircleList"/>
    <dgm:cxn modelId="{2340F726-465A-E944-929C-CAF29DD7E341}" type="presParOf" srcId="{59DEBD4D-EA69-4EC1-93E4-42AF6786EAB9}" destId="{77B73C86-2E1E-4F11-AB27-9F9AEDD21A9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380ACA-EDDF-46B7-A737-693787D8992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1D80FDB-BF88-4B8B-A5C8-99542836A53C}">
      <dgm:prSet/>
      <dgm:spPr/>
      <dgm:t>
        <a:bodyPr/>
        <a:lstStyle/>
        <a:p>
          <a:pPr>
            <a:lnSpc>
              <a:spcPct val="100000"/>
            </a:lnSpc>
          </a:pPr>
          <a:r>
            <a:rPr lang="en-US" dirty="0"/>
            <a:t>Set up a presentation for the entire office. “Lunch and Learn” or breakfast an option. See Lettercase Lunch and Learn template.</a:t>
          </a:r>
        </a:p>
      </dgm:t>
    </dgm:pt>
    <dgm:pt modelId="{9B049513-254D-4F8A-81D5-826BF9A67A75}" type="parTrans" cxnId="{29104757-8561-48A2-8EE3-C0990F58EC04}">
      <dgm:prSet/>
      <dgm:spPr/>
      <dgm:t>
        <a:bodyPr/>
        <a:lstStyle/>
        <a:p>
          <a:endParaRPr lang="en-US"/>
        </a:p>
      </dgm:t>
    </dgm:pt>
    <dgm:pt modelId="{4760C9AD-5B33-44A8-9FFE-E221CC139AB3}" type="sibTrans" cxnId="{29104757-8561-48A2-8EE3-C0990F58EC04}">
      <dgm:prSet/>
      <dgm:spPr/>
      <dgm:t>
        <a:bodyPr/>
        <a:lstStyle/>
        <a:p>
          <a:endParaRPr lang="en-US"/>
        </a:p>
      </dgm:t>
    </dgm:pt>
    <dgm:pt modelId="{FD04C8E1-4188-4518-832C-7334821A695E}">
      <dgm:prSet/>
      <dgm:spPr/>
      <dgm:t>
        <a:bodyPr/>
        <a:lstStyle/>
        <a:p>
          <a:pPr>
            <a:lnSpc>
              <a:spcPct val="100000"/>
            </a:lnSpc>
          </a:pPr>
          <a:r>
            <a:rPr lang="en-US"/>
            <a:t>Make introductions when changing volunteers.</a:t>
          </a:r>
        </a:p>
      </dgm:t>
    </dgm:pt>
    <dgm:pt modelId="{A15F979B-4AA4-430B-B42B-3B1B1B6718E7}" type="parTrans" cxnId="{890AD99F-2D51-4CC0-802D-90441F2DD274}">
      <dgm:prSet/>
      <dgm:spPr/>
      <dgm:t>
        <a:bodyPr/>
        <a:lstStyle/>
        <a:p>
          <a:endParaRPr lang="en-US"/>
        </a:p>
      </dgm:t>
    </dgm:pt>
    <dgm:pt modelId="{83440A07-B543-4CCB-9E2F-A39C33F25EB0}" type="sibTrans" cxnId="{890AD99F-2D51-4CC0-802D-90441F2DD274}">
      <dgm:prSet/>
      <dgm:spPr/>
      <dgm:t>
        <a:bodyPr/>
        <a:lstStyle/>
        <a:p>
          <a:endParaRPr lang="en-US"/>
        </a:p>
      </dgm:t>
    </dgm:pt>
    <dgm:pt modelId="{038B90B3-8475-4728-A336-FCB9881F0B79}">
      <dgm:prSet/>
      <dgm:spPr/>
      <dgm:t>
        <a:bodyPr/>
        <a:lstStyle/>
        <a:p>
          <a:pPr>
            <a:lnSpc>
              <a:spcPct val="100000"/>
            </a:lnSpc>
          </a:pPr>
          <a:r>
            <a:rPr lang="en-US"/>
            <a:t>Ask about other colleagues who might be interested in getting more information.</a:t>
          </a:r>
        </a:p>
      </dgm:t>
    </dgm:pt>
    <dgm:pt modelId="{FBAD23B5-1B97-457A-B5E0-4C6C5D3410D7}" type="parTrans" cxnId="{2B0C975B-0F51-4B6B-B106-74FAA2E31905}">
      <dgm:prSet/>
      <dgm:spPr/>
      <dgm:t>
        <a:bodyPr/>
        <a:lstStyle/>
        <a:p>
          <a:endParaRPr lang="en-US"/>
        </a:p>
      </dgm:t>
    </dgm:pt>
    <dgm:pt modelId="{2B594C63-15CC-42B1-BEDC-594A1ADAD4C5}" type="sibTrans" cxnId="{2B0C975B-0F51-4B6B-B106-74FAA2E31905}">
      <dgm:prSet/>
      <dgm:spPr/>
      <dgm:t>
        <a:bodyPr/>
        <a:lstStyle/>
        <a:p>
          <a:endParaRPr lang="en-US"/>
        </a:p>
      </dgm:t>
    </dgm:pt>
    <dgm:pt modelId="{87BC6DA6-DD30-4747-AD7D-E87C9124C409}">
      <dgm:prSet/>
      <dgm:spPr/>
      <dgm:t>
        <a:bodyPr/>
        <a:lstStyle/>
        <a:p>
          <a:pPr>
            <a:lnSpc>
              <a:spcPct val="100000"/>
            </a:lnSpc>
          </a:pPr>
          <a:r>
            <a:rPr lang="en-US" dirty="0"/>
            <a:t>Make sure that all emails/phone numbers are ALWAYS covered with backup in case of illness, travel, </a:t>
          </a:r>
          <a:r>
            <a:rPr lang="en-US" dirty="0" err="1"/>
            <a:t>etc</a:t>
          </a:r>
          <a:r>
            <a:rPr lang="en-US" dirty="0"/>
            <a:t>,</a:t>
          </a:r>
        </a:p>
      </dgm:t>
    </dgm:pt>
    <dgm:pt modelId="{51C8382E-F195-2A4D-80CC-D79DAF34D289}" type="parTrans" cxnId="{9F69E9C4-E8B5-6B4F-B99D-81DC8B36BF7C}">
      <dgm:prSet/>
      <dgm:spPr/>
      <dgm:t>
        <a:bodyPr/>
        <a:lstStyle/>
        <a:p>
          <a:endParaRPr lang="en-US"/>
        </a:p>
      </dgm:t>
    </dgm:pt>
    <dgm:pt modelId="{B9DEE95D-8340-AE47-BA52-4BA1D9C21CBC}" type="sibTrans" cxnId="{9F69E9C4-E8B5-6B4F-B99D-81DC8B36BF7C}">
      <dgm:prSet/>
      <dgm:spPr/>
      <dgm:t>
        <a:bodyPr/>
        <a:lstStyle/>
        <a:p>
          <a:endParaRPr lang="en-US"/>
        </a:p>
      </dgm:t>
    </dgm:pt>
    <dgm:pt modelId="{A882BD02-5F3C-8046-B48F-2E4560D4F4E3}">
      <dgm:prSet/>
      <dgm:spPr/>
      <dgm:t>
        <a:bodyPr/>
        <a:lstStyle/>
        <a:p>
          <a:pPr>
            <a:lnSpc>
              <a:spcPct val="100000"/>
            </a:lnSpc>
          </a:pPr>
          <a:r>
            <a:rPr lang="en-US" dirty="0"/>
            <a:t>Ongoing support for Prenatal Outreach Reps.</a:t>
          </a:r>
        </a:p>
      </dgm:t>
    </dgm:pt>
    <dgm:pt modelId="{518E5233-2056-D14B-A959-93D1A3A40B14}" type="parTrans" cxnId="{0EA1424F-395B-7641-BD03-E7748CBE10FE}">
      <dgm:prSet/>
      <dgm:spPr/>
      <dgm:t>
        <a:bodyPr/>
        <a:lstStyle/>
        <a:p>
          <a:endParaRPr lang="en-US"/>
        </a:p>
      </dgm:t>
    </dgm:pt>
    <dgm:pt modelId="{CB3D965E-B184-3245-BEED-C9AF978BCF88}" type="sibTrans" cxnId="{0EA1424F-395B-7641-BD03-E7748CBE10FE}">
      <dgm:prSet/>
      <dgm:spPr/>
      <dgm:t>
        <a:bodyPr/>
        <a:lstStyle/>
        <a:p>
          <a:endParaRPr lang="en-US"/>
        </a:p>
      </dgm:t>
    </dgm:pt>
    <dgm:pt modelId="{E472F8C9-1542-4842-AAC9-72B5155E71A9}" type="pres">
      <dgm:prSet presAssocID="{45380ACA-EDDF-46B7-A737-693787D89926}" presName="root" presStyleCnt="0">
        <dgm:presLayoutVars>
          <dgm:dir/>
          <dgm:resizeHandles val="exact"/>
        </dgm:presLayoutVars>
      </dgm:prSet>
      <dgm:spPr/>
    </dgm:pt>
    <dgm:pt modelId="{1512A645-8C0E-4282-84BA-E89592E0339A}" type="pres">
      <dgm:prSet presAssocID="{21D80FDB-BF88-4B8B-A5C8-99542836A53C}" presName="compNode" presStyleCnt="0"/>
      <dgm:spPr/>
    </dgm:pt>
    <dgm:pt modelId="{605458EF-F6D8-4E16-A1E3-39004398B258}" type="pres">
      <dgm:prSet presAssocID="{21D80FDB-BF88-4B8B-A5C8-99542836A53C}" presName="bgRect" presStyleLbl="bgShp" presStyleIdx="0" presStyleCnt="5"/>
      <dgm:spPr/>
    </dgm:pt>
    <dgm:pt modelId="{4FC08A89-B0D7-4F6D-8568-8C5F987D15D9}" type="pres">
      <dgm:prSet presAssocID="{21D80FDB-BF88-4B8B-A5C8-99542836A53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iter"/>
        </a:ext>
      </dgm:extLst>
    </dgm:pt>
    <dgm:pt modelId="{E2318588-20AC-43FE-A2A7-603E31DD5F61}" type="pres">
      <dgm:prSet presAssocID="{21D80FDB-BF88-4B8B-A5C8-99542836A53C}" presName="spaceRect" presStyleCnt="0"/>
      <dgm:spPr/>
    </dgm:pt>
    <dgm:pt modelId="{D48E5B65-E214-41EA-97D1-27ABEC953C09}" type="pres">
      <dgm:prSet presAssocID="{21D80FDB-BF88-4B8B-A5C8-99542836A53C}" presName="parTx" presStyleLbl="revTx" presStyleIdx="0" presStyleCnt="5">
        <dgm:presLayoutVars>
          <dgm:chMax val="0"/>
          <dgm:chPref val="0"/>
        </dgm:presLayoutVars>
      </dgm:prSet>
      <dgm:spPr/>
    </dgm:pt>
    <dgm:pt modelId="{058E3428-C611-4ECE-A10A-283D55F16099}" type="pres">
      <dgm:prSet presAssocID="{4760C9AD-5B33-44A8-9FFE-E221CC139AB3}" presName="sibTrans" presStyleCnt="0"/>
      <dgm:spPr/>
    </dgm:pt>
    <dgm:pt modelId="{917C5CFF-866A-4B85-BA36-0D562E47D4F4}" type="pres">
      <dgm:prSet presAssocID="{FD04C8E1-4188-4518-832C-7334821A695E}" presName="compNode" presStyleCnt="0"/>
      <dgm:spPr/>
    </dgm:pt>
    <dgm:pt modelId="{BBFD289B-5A24-47A2-A05D-ABC8CD580A26}" type="pres">
      <dgm:prSet presAssocID="{FD04C8E1-4188-4518-832C-7334821A695E}" presName="bgRect" presStyleLbl="bgShp" presStyleIdx="1" presStyleCnt="5"/>
      <dgm:spPr/>
    </dgm:pt>
    <dgm:pt modelId="{D4F79B03-D5A1-4DE0-BFB2-E2D66B96EAD2}" type="pres">
      <dgm:prSet presAssocID="{FD04C8E1-4188-4518-832C-7334821A695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DD49F0E2-B4B7-4CA5-B056-05F419765EF6}" type="pres">
      <dgm:prSet presAssocID="{FD04C8E1-4188-4518-832C-7334821A695E}" presName="spaceRect" presStyleCnt="0"/>
      <dgm:spPr/>
    </dgm:pt>
    <dgm:pt modelId="{40BDCF72-8A5B-4B8D-B575-EF63A7C3E388}" type="pres">
      <dgm:prSet presAssocID="{FD04C8E1-4188-4518-832C-7334821A695E}" presName="parTx" presStyleLbl="revTx" presStyleIdx="1" presStyleCnt="5">
        <dgm:presLayoutVars>
          <dgm:chMax val="0"/>
          <dgm:chPref val="0"/>
        </dgm:presLayoutVars>
      </dgm:prSet>
      <dgm:spPr/>
    </dgm:pt>
    <dgm:pt modelId="{CB9DEA1B-FD99-4F00-BC4C-3CDF89CEF03C}" type="pres">
      <dgm:prSet presAssocID="{83440A07-B543-4CCB-9E2F-A39C33F25EB0}" presName="sibTrans" presStyleCnt="0"/>
      <dgm:spPr/>
    </dgm:pt>
    <dgm:pt modelId="{D3688DE7-0E4E-4742-9377-4450FB38E810}" type="pres">
      <dgm:prSet presAssocID="{038B90B3-8475-4728-A336-FCB9881F0B79}" presName="compNode" presStyleCnt="0"/>
      <dgm:spPr/>
    </dgm:pt>
    <dgm:pt modelId="{08A5DD5A-8EAC-4B3D-91F8-8BEB9ECC207D}" type="pres">
      <dgm:prSet presAssocID="{038B90B3-8475-4728-A336-FCB9881F0B79}" presName="bgRect" presStyleLbl="bgShp" presStyleIdx="2" presStyleCnt="5"/>
      <dgm:spPr/>
    </dgm:pt>
    <dgm:pt modelId="{2544E667-B33A-4774-886F-319A1D8573EA}" type="pres">
      <dgm:prSet presAssocID="{038B90B3-8475-4728-A336-FCB9881F0B7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9F34770D-2EFC-494C-997C-B2F67FD1FCDC}" type="pres">
      <dgm:prSet presAssocID="{038B90B3-8475-4728-A336-FCB9881F0B79}" presName="spaceRect" presStyleCnt="0"/>
      <dgm:spPr/>
    </dgm:pt>
    <dgm:pt modelId="{68661D53-D833-4CFE-8E48-E7E79B9AC2A0}" type="pres">
      <dgm:prSet presAssocID="{038B90B3-8475-4728-A336-FCB9881F0B79}" presName="parTx" presStyleLbl="revTx" presStyleIdx="2" presStyleCnt="5">
        <dgm:presLayoutVars>
          <dgm:chMax val="0"/>
          <dgm:chPref val="0"/>
        </dgm:presLayoutVars>
      </dgm:prSet>
      <dgm:spPr/>
    </dgm:pt>
    <dgm:pt modelId="{BB4CAEBA-BEFD-4E9A-B1BD-4FB988DA5A87}" type="pres">
      <dgm:prSet presAssocID="{2B594C63-15CC-42B1-BEDC-594A1ADAD4C5}" presName="sibTrans" presStyleCnt="0"/>
      <dgm:spPr/>
    </dgm:pt>
    <dgm:pt modelId="{6C78F57F-E2D6-437B-803A-2AF1F8E3A174}" type="pres">
      <dgm:prSet presAssocID="{87BC6DA6-DD30-4747-AD7D-E87C9124C409}" presName="compNode" presStyleCnt="0"/>
      <dgm:spPr/>
    </dgm:pt>
    <dgm:pt modelId="{6AE40D93-F485-4646-B55E-293B2658F2D5}" type="pres">
      <dgm:prSet presAssocID="{87BC6DA6-DD30-4747-AD7D-E87C9124C409}" presName="bgRect" presStyleLbl="bgShp" presStyleIdx="3" presStyleCnt="5"/>
      <dgm:spPr>
        <a:solidFill>
          <a:schemeClr val="tx2"/>
        </a:solidFill>
      </dgm:spPr>
    </dgm:pt>
    <dgm:pt modelId="{A92F9E45-7FD7-4E55-B706-5981161FC84B}" type="pres">
      <dgm:prSet presAssocID="{87BC6DA6-DD30-4747-AD7D-E87C9124C40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aker Phone"/>
        </a:ext>
      </dgm:extLst>
    </dgm:pt>
    <dgm:pt modelId="{DAF037D5-9C56-45FB-86C3-6F1BB6A8FE87}" type="pres">
      <dgm:prSet presAssocID="{87BC6DA6-DD30-4747-AD7D-E87C9124C409}" presName="spaceRect" presStyleCnt="0"/>
      <dgm:spPr/>
    </dgm:pt>
    <dgm:pt modelId="{3BBD6F85-2F0C-4E18-97BA-002ED2EEED6E}" type="pres">
      <dgm:prSet presAssocID="{87BC6DA6-DD30-4747-AD7D-E87C9124C409}" presName="parTx" presStyleLbl="revTx" presStyleIdx="3" presStyleCnt="5">
        <dgm:presLayoutVars>
          <dgm:chMax val="0"/>
          <dgm:chPref val="0"/>
        </dgm:presLayoutVars>
      </dgm:prSet>
      <dgm:spPr/>
    </dgm:pt>
    <dgm:pt modelId="{FCE09E39-4E2D-416A-BC8A-5E6090F42260}" type="pres">
      <dgm:prSet presAssocID="{B9DEE95D-8340-AE47-BA52-4BA1D9C21CBC}" presName="sibTrans" presStyleCnt="0"/>
      <dgm:spPr/>
    </dgm:pt>
    <dgm:pt modelId="{85C8CA08-BE94-4DB7-90E2-A8D92DB235D5}" type="pres">
      <dgm:prSet presAssocID="{A882BD02-5F3C-8046-B48F-2E4560D4F4E3}" presName="compNode" presStyleCnt="0"/>
      <dgm:spPr/>
    </dgm:pt>
    <dgm:pt modelId="{7D594A0A-1111-41C3-B4A2-5391CB2B745D}" type="pres">
      <dgm:prSet presAssocID="{A882BD02-5F3C-8046-B48F-2E4560D4F4E3}" presName="bgRect" presStyleLbl="bgShp" presStyleIdx="4" presStyleCnt="5"/>
      <dgm:spPr/>
    </dgm:pt>
    <dgm:pt modelId="{642A7DB1-E273-492F-B545-C78D73F39D61}" type="pres">
      <dgm:prSet presAssocID="{A882BD02-5F3C-8046-B48F-2E4560D4F4E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all center"/>
        </a:ext>
      </dgm:extLst>
    </dgm:pt>
    <dgm:pt modelId="{5783C416-FEF0-4FAF-8959-6F9AD048F8E3}" type="pres">
      <dgm:prSet presAssocID="{A882BD02-5F3C-8046-B48F-2E4560D4F4E3}" presName="spaceRect" presStyleCnt="0"/>
      <dgm:spPr/>
    </dgm:pt>
    <dgm:pt modelId="{DB4F6B0F-0E99-4597-9601-512979A79FAD}" type="pres">
      <dgm:prSet presAssocID="{A882BD02-5F3C-8046-B48F-2E4560D4F4E3}" presName="parTx" presStyleLbl="revTx" presStyleIdx="4" presStyleCnt="5">
        <dgm:presLayoutVars>
          <dgm:chMax val="0"/>
          <dgm:chPref val="0"/>
        </dgm:presLayoutVars>
      </dgm:prSet>
      <dgm:spPr/>
    </dgm:pt>
  </dgm:ptLst>
  <dgm:cxnLst>
    <dgm:cxn modelId="{A75C6003-2A4B-5D42-9EBE-132990D8CAC8}" type="presOf" srcId="{A882BD02-5F3C-8046-B48F-2E4560D4F4E3}" destId="{DB4F6B0F-0E99-4597-9601-512979A79FAD}" srcOrd="0" destOrd="0" presId="urn:microsoft.com/office/officeart/2018/2/layout/IconVerticalSolidList"/>
    <dgm:cxn modelId="{0EA1424F-395B-7641-BD03-E7748CBE10FE}" srcId="{45380ACA-EDDF-46B7-A737-693787D89926}" destId="{A882BD02-5F3C-8046-B48F-2E4560D4F4E3}" srcOrd="4" destOrd="0" parTransId="{518E5233-2056-D14B-A959-93D1A3A40B14}" sibTransId="{CB3D965E-B184-3245-BEED-C9AF978BCF88}"/>
    <dgm:cxn modelId="{C22D5F50-1332-7E45-BE76-80B3B81E1478}" type="presOf" srcId="{21D80FDB-BF88-4B8B-A5C8-99542836A53C}" destId="{D48E5B65-E214-41EA-97D1-27ABEC953C09}" srcOrd="0" destOrd="0" presId="urn:microsoft.com/office/officeart/2018/2/layout/IconVerticalSolidList"/>
    <dgm:cxn modelId="{29104757-8561-48A2-8EE3-C0990F58EC04}" srcId="{45380ACA-EDDF-46B7-A737-693787D89926}" destId="{21D80FDB-BF88-4B8B-A5C8-99542836A53C}" srcOrd="0" destOrd="0" parTransId="{9B049513-254D-4F8A-81D5-826BF9A67A75}" sibTransId="{4760C9AD-5B33-44A8-9FFE-E221CC139AB3}"/>
    <dgm:cxn modelId="{2B0C975B-0F51-4B6B-B106-74FAA2E31905}" srcId="{45380ACA-EDDF-46B7-A737-693787D89926}" destId="{038B90B3-8475-4728-A336-FCB9881F0B79}" srcOrd="2" destOrd="0" parTransId="{FBAD23B5-1B97-457A-B5E0-4C6C5D3410D7}" sibTransId="{2B594C63-15CC-42B1-BEDC-594A1ADAD4C5}"/>
    <dgm:cxn modelId="{890AD99F-2D51-4CC0-802D-90441F2DD274}" srcId="{45380ACA-EDDF-46B7-A737-693787D89926}" destId="{FD04C8E1-4188-4518-832C-7334821A695E}" srcOrd="1" destOrd="0" parTransId="{A15F979B-4AA4-430B-B42B-3B1B1B6718E7}" sibTransId="{83440A07-B543-4CCB-9E2F-A39C33F25EB0}"/>
    <dgm:cxn modelId="{9F69E9C4-E8B5-6B4F-B99D-81DC8B36BF7C}" srcId="{45380ACA-EDDF-46B7-A737-693787D89926}" destId="{87BC6DA6-DD30-4747-AD7D-E87C9124C409}" srcOrd="3" destOrd="0" parTransId="{51C8382E-F195-2A4D-80CC-D79DAF34D289}" sibTransId="{B9DEE95D-8340-AE47-BA52-4BA1D9C21CBC}"/>
    <dgm:cxn modelId="{938912C6-E45D-8849-976E-ED9C2EEFA6DB}" type="presOf" srcId="{FD04C8E1-4188-4518-832C-7334821A695E}" destId="{40BDCF72-8A5B-4B8D-B575-EF63A7C3E388}" srcOrd="0" destOrd="0" presId="urn:microsoft.com/office/officeart/2018/2/layout/IconVerticalSolidList"/>
    <dgm:cxn modelId="{A9F8D3CD-72DD-F247-AB44-093A52CD77B6}" type="presOf" srcId="{87BC6DA6-DD30-4747-AD7D-E87C9124C409}" destId="{3BBD6F85-2F0C-4E18-97BA-002ED2EEED6E}" srcOrd="0" destOrd="0" presId="urn:microsoft.com/office/officeart/2018/2/layout/IconVerticalSolidList"/>
    <dgm:cxn modelId="{952974D6-F9AA-7A41-8428-67A19C6F1F92}" type="presOf" srcId="{038B90B3-8475-4728-A336-FCB9881F0B79}" destId="{68661D53-D833-4CFE-8E48-E7E79B9AC2A0}" srcOrd="0" destOrd="0" presId="urn:microsoft.com/office/officeart/2018/2/layout/IconVerticalSolidList"/>
    <dgm:cxn modelId="{E9EB2BF0-C687-5B45-92C1-7422D4B9BEBB}" type="presOf" srcId="{45380ACA-EDDF-46B7-A737-693787D89926}" destId="{E472F8C9-1542-4842-AAC9-72B5155E71A9}" srcOrd="0" destOrd="0" presId="urn:microsoft.com/office/officeart/2018/2/layout/IconVerticalSolidList"/>
    <dgm:cxn modelId="{039D978B-BA05-FB4B-8D8B-67604936D39F}" type="presParOf" srcId="{E472F8C9-1542-4842-AAC9-72B5155E71A9}" destId="{1512A645-8C0E-4282-84BA-E89592E0339A}" srcOrd="0" destOrd="0" presId="urn:microsoft.com/office/officeart/2018/2/layout/IconVerticalSolidList"/>
    <dgm:cxn modelId="{81E833AD-3CD4-7749-BA44-BAA8EB66057D}" type="presParOf" srcId="{1512A645-8C0E-4282-84BA-E89592E0339A}" destId="{605458EF-F6D8-4E16-A1E3-39004398B258}" srcOrd="0" destOrd="0" presId="urn:microsoft.com/office/officeart/2018/2/layout/IconVerticalSolidList"/>
    <dgm:cxn modelId="{2035F8CB-7B58-A442-9D3D-FD2B14A3E646}" type="presParOf" srcId="{1512A645-8C0E-4282-84BA-E89592E0339A}" destId="{4FC08A89-B0D7-4F6D-8568-8C5F987D15D9}" srcOrd="1" destOrd="0" presId="urn:microsoft.com/office/officeart/2018/2/layout/IconVerticalSolidList"/>
    <dgm:cxn modelId="{36FECC0A-A1A0-514F-B3A7-EF33E345BC3C}" type="presParOf" srcId="{1512A645-8C0E-4282-84BA-E89592E0339A}" destId="{E2318588-20AC-43FE-A2A7-603E31DD5F61}" srcOrd="2" destOrd="0" presId="urn:microsoft.com/office/officeart/2018/2/layout/IconVerticalSolidList"/>
    <dgm:cxn modelId="{AF4E6EDD-DE5F-8B4A-8F2C-78CA5589D8A0}" type="presParOf" srcId="{1512A645-8C0E-4282-84BA-E89592E0339A}" destId="{D48E5B65-E214-41EA-97D1-27ABEC953C09}" srcOrd="3" destOrd="0" presId="urn:microsoft.com/office/officeart/2018/2/layout/IconVerticalSolidList"/>
    <dgm:cxn modelId="{0B09A5A1-59DE-AD42-8F0C-12A19C71BC55}" type="presParOf" srcId="{E472F8C9-1542-4842-AAC9-72B5155E71A9}" destId="{058E3428-C611-4ECE-A10A-283D55F16099}" srcOrd="1" destOrd="0" presId="urn:microsoft.com/office/officeart/2018/2/layout/IconVerticalSolidList"/>
    <dgm:cxn modelId="{9E6C9801-9B71-6C42-B604-C5AC4C9E47B3}" type="presParOf" srcId="{E472F8C9-1542-4842-AAC9-72B5155E71A9}" destId="{917C5CFF-866A-4B85-BA36-0D562E47D4F4}" srcOrd="2" destOrd="0" presId="urn:microsoft.com/office/officeart/2018/2/layout/IconVerticalSolidList"/>
    <dgm:cxn modelId="{3601CA1D-B499-4241-9609-4FDB1C642D8F}" type="presParOf" srcId="{917C5CFF-866A-4B85-BA36-0D562E47D4F4}" destId="{BBFD289B-5A24-47A2-A05D-ABC8CD580A26}" srcOrd="0" destOrd="0" presId="urn:microsoft.com/office/officeart/2018/2/layout/IconVerticalSolidList"/>
    <dgm:cxn modelId="{DF8F2C15-2490-7042-8ADF-7CA735B73A0C}" type="presParOf" srcId="{917C5CFF-866A-4B85-BA36-0D562E47D4F4}" destId="{D4F79B03-D5A1-4DE0-BFB2-E2D66B96EAD2}" srcOrd="1" destOrd="0" presId="urn:microsoft.com/office/officeart/2018/2/layout/IconVerticalSolidList"/>
    <dgm:cxn modelId="{63386863-FB5F-A64C-BF10-02AD937D0DDD}" type="presParOf" srcId="{917C5CFF-866A-4B85-BA36-0D562E47D4F4}" destId="{DD49F0E2-B4B7-4CA5-B056-05F419765EF6}" srcOrd="2" destOrd="0" presId="urn:microsoft.com/office/officeart/2018/2/layout/IconVerticalSolidList"/>
    <dgm:cxn modelId="{9BA26B2E-84CA-AF46-977D-684E21D644D4}" type="presParOf" srcId="{917C5CFF-866A-4B85-BA36-0D562E47D4F4}" destId="{40BDCF72-8A5B-4B8D-B575-EF63A7C3E388}" srcOrd="3" destOrd="0" presId="urn:microsoft.com/office/officeart/2018/2/layout/IconVerticalSolidList"/>
    <dgm:cxn modelId="{4B971EFA-F2F5-2348-9361-4D0D02050249}" type="presParOf" srcId="{E472F8C9-1542-4842-AAC9-72B5155E71A9}" destId="{CB9DEA1B-FD99-4F00-BC4C-3CDF89CEF03C}" srcOrd="3" destOrd="0" presId="urn:microsoft.com/office/officeart/2018/2/layout/IconVerticalSolidList"/>
    <dgm:cxn modelId="{EE2C274D-D135-6C45-BBA9-BF4DC913A741}" type="presParOf" srcId="{E472F8C9-1542-4842-AAC9-72B5155E71A9}" destId="{D3688DE7-0E4E-4742-9377-4450FB38E810}" srcOrd="4" destOrd="0" presId="urn:microsoft.com/office/officeart/2018/2/layout/IconVerticalSolidList"/>
    <dgm:cxn modelId="{6D081E8D-7F9E-B34F-A6A5-AB3C64F67745}" type="presParOf" srcId="{D3688DE7-0E4E-4742-9377-4450FB38E810}" destId="{08A5DD5A-8EAC-4B3D-91F8-8BEB9ECC207D}" srcOrd="0" destOrd="0" presId="urn:microsoft.com/office/officeart/2018/2/layout/IconVerticalSolidList"/>
    <dgm:cxn modelId="{02B0081B-0EA4-2545-912C-A0310D69B735}" type="presParOf" srcId="{D3688DE7-0E4E-4742-9377-4450FB38E810}" destId="{2544E667-B33A-4774-886F-319A1D8573EA}" srcOrd="1" destOrd="0" presId="urn:microsoft.com/office/officeart/2018/2/layout/IconVerticalSolidList"/>
    <dgm:cxn modelId="{824CCCD0-A42E-4A40-B02F-C6934916797E}" type="presParOf" srcId="{D3688DE7-0E4E-4742-9377-4450FB38E810}" destId="{9F34770D-2EFC-494C-997C-B2F67FD1FCDC}" srcOrd="2" destOrd="0" presId="urn:microsoft.com/office/officeart/2018/2/layout/IconVerticalSolidList"/>
    <dgm:cxn modelId="{3AC2A2CC-B73C-9D4D-B949-365C66D46BEE}" type="presParOf" srcId="{D3688DE7-0E4E-4742-9377-4450FB38E810}" destId="{68661D53-D833-4CFE-8E48-E7E79B9AC2A0}" srcOrd="3" destOrd="0" presId="urn:microsoft.com/office/officeart/2018/2/layout/IconVerticalSolidList"/>
    <dgm:cxn modelId="{2D232081-AF31-E94E-8DE8-8A03606B1237}" type="presParOf" srcId="{E472F8C9-1542-4842-AAC9-72B5155E71A9}" destId="{BB4CAEBA-BEFD-4E9A-B1BD-4FB988DA5A87}" srcOrd="5" destOrd="0" presId="urn:microsoft.com/office/officeart/2018/2/layout/IconVerticalSolidList"/>
    <dgm:cxn modelId="{EFBD7206-C164-B34A-847A-228DDE4F045A}" type="presParOf" srcId="{E472F8C9-1542-4842-AAC9-72B5155E71A9}" destId="{6C78F57F-E2D6-437B-803A-2AF1F8E3A174}" srcOrd="6" destOrd="0" presId="urn:microsoft.com/office/officeart/2018/2/layout/IconVerticalSolidList"/>
    <dgm:cxn modelId="{21BBDE26-C7C6-964C-9D0A-C9709A246C57}" type="presParOf" srcId="{6C78F57F-E2D6-437B-803A-2AF1F8E3A174}" destId="{6AE40D93-F485-4646-B55E-293B2658F2D5}" srcOrd="0" destOrd="0" presId="urn:microsoft.com/office/officeart/2018/2/layout/IconVerticalSolidList"/>
    <dgm:cxn modelId="{A41A6D3E-7513-2F43-A2E9-28C0A10A3CFF}" type="presParOf" srcId="{6C78F57F-E2D6-437B-803A-2AF1F8E3A174}" destId="{A92F9E45-7FD7-4E55-B706-5981161FC84B}" srcOrd="1" destOrd="0" presId="urn:microsoft.com/office/officeart/2018/2/layout/IconVerticalSolidList"/>
    <dgm:cxn modelId="{805D3A7F-C9B7-D64C-8B45-B9279C053AF0}" type="presParOf" srcId="{6C78F57F-E2D6-437B-803A-2AF1F8E3A174}" destId="{DAF037D5-9C56-45FB-86C3-6F1BB6A8FE87}" srcOrd="2" destOrd="0" presId="urn:microsoft.com/office/officeart/2018/2/layout/IconVerticalSolidList"/>
    <dgm:cxn modelId="{5B8632FA-733F-3E4E-BDAD-3D9BB0B796D6}" type="presParOf" srcId="{6C78F57F-E2D6-437B-803A-2AF1F8E3A174}" destId="{3BBD6F85-2F0C-4E18-97BA-002ED2EEED6E}" srcOrd="3" destOrd="0" presId="urn:microsoft.com/office/officeart/2018/2/layout/IconVerticalSolidList"/>
    <dgm:cxn modelId="{1D3AD28B-FFBB-3742-95A3-A011D6B00661}" type="presParOf" srcId="{E472F8C9-1542-4842-AAC9-72B5155E71A9}" destId="{FCE09E39-4E2D-416A-BC8A-5E6090F42260}" srcOrd="7" destOrd="0" presId="urn:microsoft.com/office/officeart/2018/2/layout/IconVerticalSolidList"/>
    <dgm:cxn modelId="{D17234BC-6800-E74E-BDDF-35F1150660A5}" type="presParOf" srcId="{E472F8C9-1542-4842-AAC9-72B5155E71A9}" destId="{85C8CA08-BE94-4DB7-90E2-A8D92DB235D5}" srcOrd="8" destOrd="0" presId="urn:microsoft.com/office/officeart/2018/2/layout/IconVerticalSolidList"/>
    <dgm:cxn modelId="{96716E56-F63D-5549-856E-04711452F345}" type="presParOf" srcId="{85C8CA08-BE94-4DB7-90E2-A8D92DB235D5}" destId="{7D594A0A-1111-41C3-B4A2-5391CB2B745D}" srcOrd="0" destOrd="0" presId="urn:microsoft.com/office/officeart/2018/2/layout/IconVerticalSolidList"/>
    <dgm:cxn modelId="{6C1B9B06-5DFF-FD4F-A286-7539309E0C13}" type="presParOf" srcId="{85C8CA08-BE94-4DB7-90E2-A8D92DB235D5}" destId="{642A7DB1-E273-492F-B545-C78D73F39D61}" srcOrd="1" destOrd="0" presId="urn:microsoft.com/office/officeart/2018/2/layout/IconVerticalSolidList"/>
    <dgm:cxn modelId="{5F1505A4-E576-4843-8E5C-DCDFAEC467B6}" type="presParOf" srcId="{85C8CA08-BE94-4DB7-90E2-A8D92DB235D5}" destId="{5783C416-FEF0-4FAF-8959-6F9AD048F8E3}" srcOrd="2" destOrd="0" presId="urn:microsoft.com/office/officeart/2018/2/layout/IconVerticalSolidList"/>
    <dgm:cxn modelId="{5479ABDE-25A2-FC4C-82CA-47B895D13036}" type="presParOf" srcId="{85C8CA08-BE94-4DB7-90E2-A8D92DB235D5}" destId="{DB4F6B0F-0E99-4597-9601-512979A79F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29B5B3-CC3C-495F-A994-B30FF86E223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70F5DD7-C31B-4C8C-839A-39FB60F46924}">
      <dgm:prSet/>
      <dgm:spPr/>
      <dgm:t>
        <a:bodyPr/>
        <a:lstStyle/>
        <a:p>
          <a:r>
            <a:rPr lang="en-US"/>
            <a:t>Ask your professional advisors or medical professionals involved with your organization where to begin.</a:t>
          </a:r>
        </a:p>
      </dgm:t>
    </dgm:pt>
    <dgm:pt modelId="{3ED0DF85-EF5F-4D9B-8FAC-54449E3BB991}" type="parTrans" cxnId="{9BFC3A4B-9A69-4BA0-ADB1-80FB9EB0D1E7}">
      <dgm:prSet/>
      <dgm:spPr/>
      <dgm:t>
        <a:bodyPr/>
        <a:lstStyle/>
        <a:p>
          <a:endParaRPr lang="en-US"/>
        </a:p>
      </dgm:t>
    </dgm:pt>
    <dgm:pt modelId="{96CFEC91-363E-40A4-AFE0-3AADEA7427BD}" type="sibTrans" cxnId="{9BFC3A4B-9A69-4BA0-ADB1-80FB9EB0D1E7}">
      <dgm:prSet/>
      <dgm:spPr/>
      <dgm:t>
        <a:bodyPr/>
        <a:lstStyle/>
        <a:p>
          <a:endParaRPr lang="en-US"/>
        </a:p>
      </dgm:t>
    </dgm:pt>
    <dgm:pt modelId="{9F57DC6F-0900-46AA-9E1E-343E549E2CA6}">
      <dgm:prSet/>
      <dgm:spPr/>
      <dgm:t>
        <a:bodyPr/>
        <a:lstStyle/>
        <a:p>
          <a:r>
            <a:rPr lang="en-US"/>
            <a:t>Approach medical professionals whom your volunteers know personally.</a:t>
          </a:r>
        </a:p>
      </dgm:t>
    </dgm:pt>
    <dgm:pt modelId="{0243BCAD-4E04-47E3-AFE9-9A22F3A3B15D}" type="parTrans" cxnId="{6DB1F375-38B1-4F2C-A55C-82AF02481F49}">
      <dgm:prSet/>
      <dgm:spPr/>
      <dgm:t>
        <a:bodyPr/>
        <a:lstStyle/>
        <a:p>
          <a:endParaRPr lang="en-US"/>
        </a:p>
      </dgm:t>
    </dgm:pt>
    <dgm:pt modelId="{C5C4735C-E716-46A0-B71D-63EB6A68A7FF}" type="sibTrans" cxnId="{6DB1F375-38B1-4F2C-A55C-82AF02481F49}">
      <dgm:prSet/>
      <dgm:spPr/>
      <dgm:t>
        <a:bodyPr/>
        <a:lstStyle/>
        <a:p>
          <a:endParaRPr lang="en-US"/>
        </a:p>
      </dgm:t>
    </dgm:pt>
    <dgm:pt modelId="{678D8EC2-269B-4E49-909C-5ADEA1C22F00}">
      <dgm:prSet/>
      <dgm:spPr/>
      <dgm:t>
        <a:bodyPr/>
        <a:lstStyle/>
        <a:p>
          <a:r>
            <a:rPr lang="en-US"/>
            <a:t>Look at the websites of the professional organizations for different medical specialties. Show the “Find a Genetic Counselor” tool at NSGC.org.</a:t>
          </a:r>
        </a:p>
      </dgm:t>
    </dgm:pt>
    <dgm:pt modelId="{9A7BF012-C64F-4031-850B-88210D312547}" type="parTrans" cxnId="{55F55156-5893-4003-8901-D1E2DEE5E0C3}">
      <dgm:prSet/>
      <dgm:spPr/>
      <dgm:t>
        <a:bodyPr/>
        <a:lstStyle/>
        <a:p>
          <a:endParaRPr lang="en-US"/>
        </a:p>
      </dgm:t>
    </dgm:pt>
    <dgm:pt modelId="{F68E6380-F436-402A-9020-884C517B5137}" type="sibTrans" cxnId="{55F55156-5893-4003-8901-D1E2DEE5E0C3}">
      <dgm:prSet/>
      <dgm:spPr/>
      <dgm:t>
        <a:bodyPr/>
        <a:lstStyle/>
        <a:p>
          <a:endParaRPr lang="en-US"/>
        </a:p>
      </dgm:t>
    </dgm:pt>
    <dgm:pt modelId="{A47B83C0-ADBF-47D6-80DD-EA6C8DA9D430}">
      <dgm:prSet/>
      <dgm:spPr/>
      <dgm:t>
        <a:bodyPr/>
        <a:lstStyle/>
        <a:p>
          <a:r>
            <a:rPr lang="en-US"/>
            <a:t>Assign an intern to do online searches for different medical professionals in your area.</a:t>
          </a:r>
        </a:p>
      </dgm:t>
    </dgm:pt>
    <dgm:pt modelId="{44970E84-FEC6-4CBF-9F1A-342193336345}" type="parTrans" cxnId="{CF69622F-CFDA-49F9-B334-1ED44FBC1965}">
      <dgm:prSet/>
      <dgm:spPr/>
      <dgm:t>
        <a:bodyPr/>
        <a:lstStyle/>
        <a:p>
          <a:endParaRPr lang="en-US"/>
        </a:p>
      </dgm:t>
    </dgm:pt>
    <dgm:pt modelId="{9FD39504-99C3-4818-BEC0-DBA1FF2B9D42}" type="sibTrans" cxnId="{CF69622F-CFDA-49F9-B334-1ED44FBC1965}">
      <dgm:prSet/>
      <dgm:spPr/>
      <dgm:t>
        <a:bodyPr/>
        <a:lstStyle/>
        <a:p>
          <a:endParaRPr lang="en-US"/>
        </a:p>
      </dgm:t>
    </dgm:pt>
    <dgm:pt modelId="{482BA112-EBFE-4184-9C72-808A1C09CDB9}">
      <dgm:prSet/>
      <dgm:spPr/>
      <dgm:t>
        <a:bodyPr/>
        <a:lstStyle/>
        <a:p>
          <a:r>
            <a:rPr lang="en-US"/>
            <a:t>Partner with a local LEND or UCEDD program. Go to aucd.org.</a:t>
          </a:r>
        </a:p>
      </dgm:t>
    </dgm:pt>
    <dgm:pt modelId="{D9E7243F-51D3-4714-B1EF-8B315809056A}" type="parTrans" cxnId="{7F5055F4-CD63-4F93-8A71-B6C1BA171825}">
      <dgm:prSet/>
      <dgm:spPr/>
      <dgm:t>
        <a:bodyPr/>
        <a:lstStyle/>
        <a:p>
          <a:endParaRPr lang="en-US"/>
        </a:p>
      </dgm:t>
    </dgm:pt>
    <dgm:pt modelId="{75594A87-D8C2-4814-A8DE-C578FDEE040D}" type="sibTrans" cxnId="{7F5055F4-CD63-4F93-8A71-B6C1BA171825}">
      <dgm:prSet/>
      <dgm:spPr/>
      <dgm:t>
        <a:bodyPr/>
        <a:lstStyle/>
        <a:p>
          <a:endParaRPr lang="en-US"/>
        </a:p>
      </dgm:t>
    </dgm:pt>
    <dgm:pt modelId="{826CA707-ED06-439F-8ED4-6A2CE14EC07B}" type="pres">
      <dgm:prSet presAssocID="{1829B5B3-CC3C-495F-A994-B30FF86E223C}" presName="root" presStyleCnt="0">
        <dgm:presLayoutVars>
          <dgm:dir/>
          <dgm:resizeHandles val="exact"/>
        </dgm:presLayoutVars>
      </dgm:prSet>
      <dgm:spPr/>
    </dgm:pt>
    <dgm:pt modelId="{B9DD3BDD-4C2E-4118-94D1-B00E075D7796}" type="pres">
      <dgm:prSet presAssocID="{C70F5DD7-C31B-4C8C-839A-39FB60F46924}" presName="compNode" presStyleCnt="0"/>
      <dgm:spPr/>
    </dgm:pt>
    <dgm:pt modelId="{54AC39B5-2419-4869-831A-A8E4E6BAF1F5}" type="pres">
      <dgm:prSet presAssocID="{C70F5DD7-C31B-4C8C-839A-39FB60F46924}" presName="bgRect" presStyleLbl="bgShp" presStyleIdx="0" presStyleCnt="5"/>
      <dgm:spPr/>
    </dgm:pt>
    <dgm:pt modelId="{3D9048B7-ED0A-4D50-AEAC-2BEE0CF1CC4E}" type="pres">
      <dgm:prSet presAssocID="{C70F5DD7-C31B-4C8C-839A-39FB60F4692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3DC433C9-2EAE-4BA2-86F6-57C79578564A}" type="pres">
      <dgm:prSet presAssocID="{C70F5DD7-C31B-4C8C-839A-39FB60F46924}" presName="spaceRect" presStyleCnt="0"/>
      <dgm:spPr/>
    </dgm:pt>
    <dgm:pt modelId="{4885867F-CCFC-49E7-910E-2C37E2FE6092}" type="pres">
      <dgm:prSet presAssocID="{C70F5DD7-C31B-4C8C-839A-39FB60F46924}" presName="parTx" presStyleLbl="revTx" presStyleIdx="0" presStyleCnt="5">
        <dgm:presLayoutVars>
          <dgm:chMax val="0"/>
          <dgm:chPref val="0"/>
        </dgm:presLayoutVars>
      </dgm:prSet>
      <dgm:spPr/>
    </dgm:pt>
    <dgm:pt modelId="{45B4B77B-FA06-4C70-B522-2ACF50C14303}" type="pres">
      <dgm:prSet presAssocID="{96CFEC91-363E-40A4-AFE0-3AADEA7427BD}" presName="sibTrans" presStyleCnt="0"/>
      <dgm:spPr/>
    </dgm:pt>
    <dgm:pt modelId="{EA2507BE-9CB9-4F7D-8799-6EFFF1794AFC}" type="pres">
      <dgm:prSet presAssocID="{9F57DC6F-0900-46AA-9E1E-343E549E2CA6}" presName="compNode" presStyleCnt="0"/>
      <dgm:spPr/>
    </dgm:pt>
    <dgm:pt modelId="{F15852A5-C825-4209-823C-FC4F714429E7}" type="pres">
      <dgm:prSet presAssocID="{9F57DC6F-0900-46AA-9E1E-343E549E2CA6}" presName="bgRect" presStyleLbl="bgShp" presStyleIdx="1" presStyleCnt="5"/>
      <dgm:spPr/>
    </dgm:pt>
    <dgm:pt modelId="{65C01CB8-3EBD-4AEB-B29D-8FC6FB7BF611}" type="pres">
      <dgm:prSet presAssocID="{9F57DC6F-0900-46AA-9E1E-343E549E2CA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46F9DBA2-B349-4AC9-AF22-726556600B7E}" type="pres">
      <dgm:prSet presAssocID="{9F57DC6F-0900-46AA-9E1E-343E549E2CA6}" presName="spaceRect" presStyleCnt="0"/>
      <dgm:spPr/>
    </dgm:pt>
    <dgm:pt modelId="{29DC39D6-8BDC-4397-A73D-681CD40E876C}" type="pres">
      <dgm:prSet presAssocID="{9F57DC6F-0900-46AA-9E1E-343E549E2CA6}" presName="parTx" presStyleLbl="revTx" presStyleIdx="1" presStyleCnt="5">
        <dgm:presLayoutVars>
          <dgm:chMax val="0"/>
          <dgm:chPref val="0"/>
        </dgm:presLayoutVars>
      </dgm:prSet>
      <dgm:spPr/>
    </dgm:pt>
    <dgm:pt modelId="{CDD39937-047E-409F-8986-94686A56B796}" type="pres">
      <dgm:prSet presAssocID="{C5C4735C-E716-46A0-B71D-63EB6A68A7FF}" presName="sibTrans" presStyleCnt="0"/>
      <dgm:spPr/>
    </dgm:pt>
    <dgm:pt modelId="{B4EB6903-B2EB-447F-A699-DC03607A2CA5}" type="pres">
      <dgm:prSet presAssocID="{678D8EC2-269B-4E49-909C-5ADEA1C22F00}" presName="compNode" presStyleCnt="0"/>
      <dgm:spPr/>
    </dgm:pt>
    <dgm:pt modelId="{5DDF3F28-DE64-4CF0-A6A6-D5AE0C4C3A14}" type="pres">
      <dgm:prSet presAssocID="{678D8EC2-269B-4E49-909C-5ADEA1C22F00}" presName="bgRect" presStyleLbl="bgShp" presStyleIdx="2" presStyleCnt="5"/>
      <dgm:spPr/>
    </dgm:pt>
    <dgm:pt modelId="{C694E0BD-93D8-4709-AFE5-0A76F1A44146}" type="pres">
      <dgm:prSet presAssocID="{678D8EC2-269B-4E49-909C-5ADEA1C22F0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4759E79E-E1CF-4159-AE4C-48E625136447}" type="pres">
      <dgm:prSet presAssocID="{678D8EC2-269B-4E49-909C-5ADEA1C22F00}" presName="spaceRect" presStyleCnt="0"/>
      <dgm:spPr/>
    </dgm:pt>
    <dgm:pt modelId="{2BE119CD-4838-4257-9472-37DB640031F0}" type="pres">
      <dgm:prSet presAssocID="{678D8EC2-269B-4E49-909C-5ADEA1C22F00}" presName="parTx" presStyleLbl="revTx" presStyleIdx="2" presStyleCnt="5">
        <dgm:presLayoutVars>
          <dgm:chMax val="0"/>
          <dgm:chPref val="0"/>
        </dgm:presLayoutVars>
      </dgm:prSet>
      <dgm:spPr/>
    </dgm:pt>
    <dgm:pt modelId="{F4E61157-3277-447A-97D9-C738D31EEACC}" type="pres">
      <dgm:prSet presAssocID="{F68E6380-F436-402A-9020-884C517B5137}" presName="sibTrans" presStyleCnt="0"/>
      <dgm:spPr/>
    </dgm:pt>
    <dgm:pt modelId="{89078A37-34A3-4490-9A4E-E068731DE90A}" type="pres">
      <dgm:prSet presAssocID="{A47B83C0-ADBF-47D6-80DD-EA6C8DA9D430}" presName="compNode" presStyleCnt="0"/>
      <dgm:spPr/>
    </dgm:pt>
    <dgm:pt modelId="{6905D9C4-32A7-4E44-9913-0F258B2C76DB}" type="pres">
      <dgm:prSet presAssocID="{A47B83C0-ADBF-47D6-80DD-EA6C8DA9D430}" presName="bgRect" presStyleLbl="bgShp" presStyleIdx="3" presStyleCnt="5"/>
      <dgm:spPr/>
    </dgm:pt>
    <dgm:pt modelId="{5FF85F22-0B73-4291-BC22-5E567D5972ED}" type="pres">
      <dgm:prSet presAssocID="{A47B83C0-ADBF-47D6-80DD-EA6C8DA9D43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E7CFACA1-820A-4DBC-A98B-55164A5C2836}" type="pres">
      <dgm:prSet presAssocID="{A47B83C0-ADBF-47D6-80DD-EA6C8DA9D430}" presName="spaceRect" presStyleCnt="0"/>
      <dgm:spPr/>
    </dgm:pt>
    <dgm:pt modelId="{BF52B1B9-8A29-4AF2-BF5E-16062A94BC34}" type="pres">
      <dgm:prSet presAssocID="{A47B83C0-ADBF-47D6-80DD-EA6C8DA9D430}" presName="parTx" presStyleLbl="revTx" presStyleIdx="3" presStyleCnt="5">
        <dgm:presLayoutVars>
          <dgm:chMax val="0"/>
          <dgm:chPref val="0"/>
        </dgm:presLayoutVars>
      </dgm:prSet>
      <dgm:spPr/>
    </dgm:pt>
    <dgm:pt modelId="{507A9F90-8E96-44B1-8FF5-2FE787F8B968}" type="pres">
      <dgm:prSet presAssocID="{9FD39504-99C3-4818-BEC0-DBA1FF2B9D42}" presName="sibTrans" presStyleCnt="0"/>
      <dgm:spPr/>
    </dgm:pt>
    <dgm:pt modelId="{B3C50555-0641-46FE-8001-FBD24EA9C463}" type="pres">
      <dgm:prSet presAssocID="{482BA112-EBFE-4184-9C72-808A1C09CDB9}" presName="compNode" presStyleCnt="0"/>
      <dgm:spPr/>
    </dgm:pt>
    <dgm:pt modelId="{4B0B945B-A4C8-4746-8B35-ED856BCCD04B}" type="pres">
      <dgm:prSet presAssocID="{482BA112-EBFE-4184-9C72-808A1C09CDB9}" presName="bgRect" presStyleLbl="bgShp" presStyleIdx="4" presStyleCnt="5"/>
      <dgm:spPr/>
    </dgm:pt>
    <dgm:pt modelId="{95FA65AB-90B6-4355-8C17-7426FD2EDB01}" type="pres">
      <dgm:prSet presAssocID="{482BA112-EBFE-4184-9C72-808A1C09CDB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itcoin"/>
        </a:ext>
      </dgm:extLst>
    </dgm:pt>
    <dgm:pt modelId="{4680C3CD-6B51-4B4F-938C-0105F3B41700}" type="pres">
      <dgm:prSet presAssocID="{482BA112-EBFE-4184-9C72-808A1C09CDB9}" presName="spaceRect" presStyleCnt="0"/>
      <dgm:spPr/>
    </dgm:pt>
    <dgm:pt modelId="{10D1493E-576F-4D2C-8570-7B835A4D464D}" type="pres">
      <dgm:prSet presAssocID="{482BA112-EBFE-4184-9C72-808A1C09CDB9}" presName="parTx" presStyleLbl="revTx" presStyleIdx="4" presStyleCnt="5">
        <dgm:presLayoutVars>
          <dgm:chMax val="0"/>
          <dgm:chPref val="0"/>
        </dgm:presLayoutVars>
      </dgm:prSet>
      <dgm:spPr/>
    </dgm:pt>
  </dgm:ptLst>
  <dgm:cxnLst>
    <dgm:cxn modelId="{C1A29629-E5B5-4B9C-92BC-9C928597169D}" type="presOf" srcId="{A47B83C0-ADBF-47D6-80DD-EA6C8DA9D430}" destId="{BF52B1B9-8A29-4AF2-BF5E-16062A94BC34}" srcOrd="0" destOrd="0" presId="urn:microsoft.com/office/officeart/2018/2/layout/IconVerticalSolidList"/>
    <dgm:cxn modelId="{CF69622F-CFDA-49F9-B334-1ED44FBC1965}" srcId="{1829B5B3-CC3C-495F-A994-B30FF86E223C}" destId="{A47B83C0-ADBF-47D6-80DD-EA6C8DA9D430}" srcOrd="3" destOrd="0" parTransId="{44970E84-FEC6-4CBF-9F1A-342193336345}" sibTransId="{9FD39504-99C3-4818-BEC0-DBA1FF2B9D42}"/>
    <dgm:cxn modelId="{9BFC3A4B-9A69-4BA0-ADB1-80FB9EB0D1E7}" srcId="{1829B5B3-CC3C-495F-A994-B30FF86E223C}" destId="{C70F5DD7-C31B-4C8C-839A-39FB60F46924}" srcOrd="0" destOrd="0" parTransId="{3ED0DF85-EF5F-4D9B-8FAC-54449E3BB991}" sibTransId="{96CFEC91-363E-40A4-AFE0-3AADEA7427BD}"/>
    <dgm:cxn modelId="{55F55156-5893-4003-8901-D1E2DEE5E0C3}" srcId="{1829B5B3-CC3C-495F-A994-B30FF86E223C}" destId="{678D8EC2-269B-4E49-909C-5ADEA1C22F00}" srcOrd="2" destOrd="0" parTransId="{9A7BF012-C64F-4031-850B-88210D312547}" sibTransId="{F68E6380-F436-402A-9020-884C517B5137}"/>
    <dgm:cxn modelId="{6DB1F375-38B1-4F2C-A55C-82AF02481F49}" srcId="{1829B5B3-CC3C-495F-A994-B30FF86E223C}" destId="{9F57DC6F-0900-46AA-9E1E-343E549E2CA6}" srcOrd="1" destOrd="0" parTransId="{0243BCAD-4E04-47E3-AFE9-9A22F3A3B15D}" sibTransId="{C5C4735C-E716-46A0-B71D-63EB6A68A7FF}"/>
    <dgm:cxn modelId="{7EB3687B-49B4-4006-835F-B8676BB5AB75}" type="presOf" srcId="{482BA112-EBFE-4184-9C72-808A1C09CDB9}" destId="{10D1493E-576F-4D2C-8570-7B835A4D464D}" srcOrd="0" destOrd="0" presId="urn:microsoft.com/office/officeart/2018/2/layout/IconVerticalSolidList"/>
    <dgm:cxn modelId="{BE0F4683-B530-4AE7-8B27-6CBDE438D6FD}" type="presOf" srcId="{9F57DC6F-0900-46AA-9E1E-343E549E2CA6}" destId="{29DC39D6-8BDC-4397-A73D-681CD40E876C}" srcOrd="0" destOrd="0" presId="urn:microsoft.com/office/officeart/2018/2/layout/IconVerticalSolidList"/>
    <dgm:cxn modelId="{8B11A6A7-ACF6-457D-8786-664354E5F1F6}" type="presOf" srcId="{C70F5DD7-C31B-4C8C-839A-39FB60F46924}" destId="{4885867F-CCFC-49E7-910E-2C37E2FE6092}" srcOrd="0" destOrd="0" presId="urn:microsoft.com/office/officeart/2018/2/layout/IconVerticalSolidList"/>
    <dgm:cxn modelId="{1A9107C1-8B36-4631-8FE1-7CBC3CD0B728}" type="presOf" srcId="{1829B5B3-CC3C-495F-A994-B30FF86E223C}" destId="{826CA707-ED06-439F-8ED4-6A2CE14EC07B}" srcOrd="0" destOrd="0" presId="urn:microsoft.com/office/officeart/2018/2/layout/IconVerticalSolidList"/>
    <dgm:cxn modelId="{09AEAFEA-747E-42A8-822A-835EB0354CC6}" type="presOf" srcId="{678D8EC2-269B-4E49-909C-5ADEA1C22F00}" destId="{2BE119CD-4838-4257-9472-37DB640031F0}" srcOrd="0" destOrd="0" presId="urn:microsoft.com/office/officeart/2018/2/layout/IconVerticalSolidList"/>
    <dgm:cxn modelId="{7F5055F4-CD63-4F93-8A71-B6C1BA171825}" srcId="{1829B5B3-CC3C-495F-A994-B30FF86E223C}" destId="{482BA112-EBFE-4184-9C72-808A1C09CDB9}" srcOrd="4" destOrd="0" parTransId="{D9E7243F-51D3-4714-B1EF-8B315809056A}" sibTransId="{75594A87-D8C2-4814-A8DE-C578FDEE040D}"/>
    <dgm:cxn modelId="{F32F8BC2-8D97-463E-BA4D-892953250EF0}" type="presParOf" srcId="{826CA707-ED06-439F-8ED4-6A2CE14EC07B}" destId="{B9DD3BDD-4C2E-4118-94D1-B00E075D7796}" srcOrd="0" destOrd="0" presId="urn:microsoft.com/office/officeart/2018/2/layout/IconVerticalSolidList"/>
    <dgm:cxn modelId="{2252E833-E50F-4BF9-9E6F-7E9125AB3199}" type="presParOf" srcId="{B9DD3BDD-4C2E-4118-94D1-B00E075D7796}" destId="{54AC39B5-2419-4869-831A-A8E4E6BAF1F5}" srcOrd="0" destOrd="0" presId="urn:microsoft.com/office/officeart/2018/2/layout/IconVerticalSolidList"/>
    <dgm:cxn modelId="{D56B8A69-6914-4A75-9316-D0313815C18E}" type="presParOf" srcId="{B9DD3BDD-4C2E-4118-94D1-B00E075D7796}" destId="{3D9048B7-ED0A-4D50-AEAC-2BEE0CF1CC4E}" srcOrd="1" destOrd="0" presId="urn:microsoft.com/office/officeart/2018/2/layout/IconVerticalSolidList"/>
    <dgm:cxn modelId="{321F1AB4-4995-4699-8A1D-41620D9597E4}" type="presParOf" srcId="{B9DD3BDD-4C2E-4118-94D1-B00E075D7796}" destId="{3DC433C9-2EAE-4BA2-86F6-57C79578564A}" srcOrd="2" destOrd="0" presId="urn:microsoft.com/office/officeart/2018/2/layout/IconVerticalSolidList"/>
    <dgm:cxn modelId="{FBD56CF5-53EA-4BA4-BE06-E50D0BCA580D}" type="presParOf" srcId="{B9DD3BDD-4C2E-4118-94D1-B00E075D7796}" destId="{4885867F-CCFC-49E7-910E-2C37E2FE6092}" srcOrd="3" destOrd="0" presId="urn:microsoft.com/office/officeart/2018/2/layout/IconVerticalSolidList"/>
    <dgm:cxn modelId="{A23C8450-DE7D-43D0-9B63-AC94C47E358B}" type="presParOf" srcId="{826CA707-ED06-439F-8ED4-6A2CE14EC07B}" destId="{45B4B77B-FA06-4C70-B522-2ACF50C14303}" srcOrd="1" destOrd="0" presId="urn:microsoft.com/office/officeart/2018/2/layout/IconVerticalSolidList"/>
    <dgm:cxn modelId="{003FFE8F-76E2-43A2-87B7-B9E25A24161A}" type="presParOf" srcId="{826CA707-ED06-439F-8ED4-6A2CE14EC07B}" destId="{EA2507BE-9CB9-4F7D-8799-6EFFF1794AFC}" srcOrd="2" destOrd="0" presId="urn:microsoft.com/office/officeart/2018/2/layout/IconVerticalSolidList"/>
    <dgm:cxn modelId="{086BAF2C-AA71-4AEB-A751-CB1B63CB5127}" type="presParOf" srcId="{EA2507BE-9CB9-4F7D-8799-6EFFF1794AFC}" destId="{F15852A5-C825-4209-823C-FC4F714429E7}" srcOrd="0" destOrd="0" presId="urn:microsoft.com/office/officeart/2018/2/layout/IconVerticalSolidList"/>
    <dgm:cxn modelId="{91DFD282-FA1D-46FD-A630-2CF9AA40CFA4}" type="presParOf" srcId="{EA2507BE-9CB9-4F7D-8799-6EFFF1794AFC}" destId="{65C01CB8-3EBD-4AEB-B29D-8FC6FB7BF611}" srcOrd="1" destOrd="0" presId="urn:microsoft.com/office/officeart/2018/2/layout/IconVerticalSolidList"/>
    <dgm:cxn modelId="{5D430A79-6553-4695-8FFD-F588528F374D}" type="presParOf" srcId="{EA2507BE-9CB9-4F7D-8799-6EFFF1794AFC}" destId="{46F9DBA2-B349-4AC9-AF22-726556600B7E}" srcOrd="2" destOrd="0" presId="urn:microsoft.com/office/officeart/2018/2/layout/IconVerticalSolidList"/>
    <dgm:cxn modelId="{1829D446-A65F-4485-AB79-C782E86A7D35}" type="presParOf" srcId="{EA2507BE-9CB9-4F7D-8799-6EFFF1794AFC}" destId="{29DC39D6-8BDC-4397-A73D-681CD40E876C}" srcOrd="3" destOrd="0" presId="urn:microsoft.com/office/officeart/2018/2/layout/IconVerticalSolidList"/>
    <dgm:cxn modelId="{86671DEE-2B80-4FBB-826F-ABEC674F7BD0}" type="presParOf" srcId="{826CA707-ED06-439F-8ED4-6A2CE14EC07B}" destId="{CDD39937-047E-409F-8986-94686A56B796}" srcOrd="3" destOrd="0" presId="urn:microsoft.com/office/officeart/2018/2/layout/IconVerticalSolidList"/>
    <dgm:cxn modelId="{29B4CDA0-ED73-4565-AC8D-A0CB63FAFF35}" type="presParOf" srcId="{826CA707-ED06-439F-8ED4-6A2CE14EC07B}" destId="{B4EB6903-B2EB-447F-A699-DC03607A2CA5}" srcOrd="4" destOrd="0" presId="urn:microsoft.com/office/officeart/2018/2/layout/IconVerticalSolidList"/>
    <dgm:cxn modelId="{5251C781-21AE-4189-A929-0EB87F86A902}" type="presParOf" srcId="{B4EB6903-B2EB-447F-A699-DC03607A2CA5}" destId="{5DDF3F28-DE64-4CF0-A6A6-D5AE0C4C3A14}" srcOrd="0" destOrd="0" presId="urn:microsoft.com/office/officeart/2018/2/layout/IconVerticalSolidList"/>
    <dgm:cxn modelId="{45989684-69A1-4F03-946E-83F4C137E355}" type="presParOf" srcId="{B4EB6903-B2EB-447F-A699-DC03607A2CA5}" destId="{C694E0BD-93D8-4709-AFE5-0A76F1A44146}" srcOrd="1" destOrd="0" presId="urn:microsoft.com/office/officeart/2018/2/layout/IconVerticalSolidList"/>
    <dgm:cxn modelId="{BE4D7F02-D821-488D-8E7C-407390E610D7}" type="presParOf" srcId="{B4EB6903-B2EB-447F-A699-DC03607A2CA5}" destId="{4759E79E-E1CF-4159-AE4C-48E625136447}" srcOrd="2" destOrd="0" presId="urn:microsoft.com/office/officeart/2018/2/layout/IconVerticalSolidList"/>
    <dgm:cxn modelId="{329BBC91-0599-460C-B659-7399340EB28E}" type="presParOf" srcId="{B4EB6903-B2EB-447F-A699-DC03607A2CA5}" destId="{2BE119CD-4838-4257-9472-37DB640031F0}" srcOrd="3" destOrd="0" presId="urn:microsoft.com/office/officeart/2018/2/layout/IconVerticalSolidList"/>
    <dgm:cxn modelId="{FA224D58-0484-40B0-B8C6-94F245316454}" type="presParOf" srcId="{826CA707-ED06-439F-8ED4-6A2CE14EC07B}" destId="{F4E61157-3277-447A-97D9-C738D31EEACC}" srcOrd="5" destOrd="0" presId="urn:microsoft.com/office/officeart/2018/2/layout/IconVerticalSolidList"/>
    <dgm:cxn modelId="{F968A2C5-626A-4F90-986D-151AD4DF852D}" type="presParOf" srcId="{826CA707-ED06-439F-8ED4-6A2CE14EC07B}" destId="{89078A37-34A3-4490-9A4E-E068731DE90A}" srcOrd="6" destOrd="0" presId="urn:microsoft.com/office/officeart/2018/2/layout/IconVerticalSolidList"/>
    <dgm:cxn modelId="{834ED4DD-53CE-4EB1-B913-70AB21429BC5}" type="presParOf" srcId="{89078A37-34A3-4490-9A4E-E068731DE90A}" destId="{6905D9C4-32A7-4E44-9913-0F258B2C76DB}" srcOrd="0" destOrd="0" presId="urn:microsoft.com/office/officeart/2018/2/layout/IconVerticalSolidList"/>
    <dgm:cxn modelId="{7B8BFD13-3985-470D-886B-F20794964010}" type="presParOf" srcId="{89078A37-34A3-4490-9A4E-E068731DE90A}" destId="{5FF85F22-0B73-4291-BC22-5E567D5972ED}" srcOrd="1" destOrd="0" presId="urn:microsoft.com/office/officeart/2018/2/layout/IconVerticalSolidList"/>
    <dgm:cxn modelId="{BBD43A66-BC30-4367-954D-E7B2836DC3EF}" type="presParOf" srcId="{89078A37-34A3-4490-9A4E-E068731DE90A}" destId="{E7CFACA1-820A-4DBC-A98B-55164A5C2836}" srcOrd="2" destOrd="0" presId="urn:microsoft.com/office/officeart/2018/2/layout/IconVerticalSolidList"/>
    <dgm:cxn modelId="{F4095AE0-D045-4407-A8C3-9023D0711DED}" type="presParOf" srcId="{89078A37-34A3-4490-9A4E-E068731DE90A}" destId="{BF52B1B9-8A29-4AF2-BF5E-16062A94BC34}" srcOrd="3" destOrd="0" presId="urn:microsoft.com/office/officeart/2018/2/layout/IconVerticalSolidList"/>
    <dgm:cxn modelId="{1F0C33D1-5A46-4D3F-9070-9D9327E67400}" type="presParOf" srcId="{826CA707-ED06-439F-8ED4-6A2CE14EC07B}" destId="{507A9F90-8E96-44B1-8FF5-2FE787F8B968}" srcOrd="7" destOrd="0" presId="urn:microsoft.com/office/officeart/2018/2/layout/IconVerticalSolidList"/>
    <dgm:cxn modelId="{499D7FA8-69A8-4CFC-8C2E-BD92327ADF58}" type="presParOf" srcId="{826CA707-ED06-439F-8ED4-6A2CE14EC07B}" destId="{B3C50555-0641-46FE-8001-FBD24EA9C463}" srcOrd="8" destOrd="0" presId="urn:microsoft.com/office/officeart/2018/2/layout/IconVerticalSolidList"/>
    <dgm:cxn modelId="{1C8ED382-076D-4F69-AE41-78C32D9D7620}" type="presParOf" srcId="{B3C50555-0641-46FE-8001-FBD24EA9C463}" destId="{4B0B945B-A4C8-4746-8B35-ED856BCCD04B}" srcOrd="0" destOrd="0" presId="urn:microsoft.com/office/officeart/2018/2/layout/IconVerticalSolidList"/>
    <dgm:cxn modelId="{A18D5954-4DB6-4C8E-837C-1CEAD0F85D05}" type="presParOf" srcId="{B3C50555-0641-46FE-8001-FBD24EA9C463}" destId="{95FA65AB-90B6-4355-8C17-7426FD2EDB01}" srcOrd="1" destOrd="0" presId="urn:microsoft.com/office/officeart/2018/2/layout/IconVerticalSolidList"/>
    <dgm:cxn modelId="{13F17E12-428A-4DEB-B5F5-B4FAFFE2EFC6}" type="presParOf" srcId="{B3C50555-0641-46FE-8001-FBD24EA9C463}" destId="{4680C3CD-6B51-4B4F-938C-0105F3B41700}" srcOrd="2" destOrd="0" presId="urn:microsoft.com/office/officeart/2018/2/layout/IconVerticalSolidList"/>
    <dgm:cxn modelId="{6E89914E-307F-429B-B0FB-92DF5B089E3E}" type="presParOf" srcId="{B3C50555-0641-46FE-8001-FBD24EA9C463}" destId="{10D1493E-576F-4D2C-8570-7B835A4D46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B871B1-7DEB-44C3-9524-B1F1A6DFF1B9}"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DB05D1B-9AB9-4C48-AE86-20C6A5EE4B7F}">
      <dgm:prSet/>
      <dgm:spPr/>
      <dgm:t>
        <a:bodyPr/>
        <a:lstStyle/>
        <a:p>
          <a:r>
            <a:rPr lang="en-US"/>
            <a:t>Key to credibility with health care professionals  </a:t>
          </a:r>
        </a:p>
      </dgm:t>
    </dgm:pt>
    <dgm:pt modelId="{35B62850-4616-401B-B94E-38ADD447E457}" type="parTrans" cxnId="{73172ABE-B9B8-4949-8546-EA563F92DB86}">
      <dgm:prSet/>
      <dgm:spPr/>
      <dgm:t>
        <a:bodyPr/>
        <a:lstStyle/>
        <a:p>
          <a:endParaRPr lang="en-US"/>
        </a:p>
      </dgm:t>
    </dgm:pt>
    <dgm:pt modelId="{1E6E4AD2-4B7A-4A11-81FF-253C4705FE85}" type="sibTrans" cxnId="{73172ABE-B9B8-4949-8546-EA563F92DB86}">
      <dgm:prSet/>
      <dgm:spPr/>
      <dgm:t>
        <a:bodyPr/>
        <a:lstStyle/>
        <a:p>
          <a:endParaRPr lang="en-US"/>
        </a:p>
      </dgm:t>
    </dgm:pt>
    <dgm:pt modelId="{280BF0CF-B433-465E-9FB9-37C165BFC62D}">
      <dgm:prSet/>
      <dgm:spPr/>
      <dgm:t>
        <a:bodyPr/>
        <a:lstStyle/>
        <a:p>
          <a:r>
            <a:rPr lang="en-US"/>
            <a:t>Consistent standards for volunteers  </a:t>
          </a:r>
        </a:p>
      </dgm:t>
    </dgm:pt>
    <dgm:pt modelId="{22D216E2-A745-46B0-8E25-D230708466C4}" type="parTrans" cxnId="{804573E1-F2CC-4824-970B-EB72A2BEA7A4}">
      <dgm:prSet/>
      <dgm:spPr/>
      <dgm:t>
        <a:bodyPr/>
        <a:lstStyle/>
        <a:p>
          <a:endParaRPr lang="en-US"/>
        </a:p>
      </dgm:t>
    </dgm:pt>
    <dgm:pt modelId="{C681AA4F-DD04-49C1-8028-5FB1B63AD7B3}" type="sibTrans" cxnId="{804573E1-F2CC-4824-970B-EB72A2BEA7A4}">
      <dgm:prSet/>
      <dgm:spPr/>
      <dgm:t>
        <a:bodyPr/>
        <a:lstStyle/>
        <a:p>
          <a:endParaRPr lang="en-US"/>
        </a:p>
      </dgm:t>
    </dgm:pt>
    <dgm:pt modelId="{7FB08DC5-4226-4344-A1A1-7814EC50A00B}">
      <dgm:prSet/>
      <dgm:spPr/>
      <dgm:t>
        <a:bodyPr/>
        <a:lstStyle/>
        <a:p>
          <a:r>
            <a:rPr lang="en-US"/>
            <a:t>Allows different opportunities for volunteer parents where they will be the best fit  </a:t>
          </a:r>
        </a:p>
      </dgm:t>
    </dgm:pt>
    <dgm:pt modelId="{6625FECC-882C-4834-82C6-FD6026CE760E}" type="parTrans" cxnId="{B1C8120D-6D79-4230-86E6-8879E88FA4BF}">
      <dgm:prSet/>
      <dgm:spPr/>
      <dgm:t>
        <a:bodyPr/>
        <a:lstStyle/>
        <a:p>
          <a:endParaRPr lang="en-US"/>
        </a:p>
      </dgm:t>
    </dgm:pt>
    <dgm:pt modelId="{FBC26EA8-1B90-4FEA-A13C-2E1476E9A92B}" type="sibTrans" cxnId="{B1C8120D-6D79-4230-86E6-8879E88FA4BF}">
      <dgm:prSet/>
      <dgm:spPr/>
      <dgm:t>
        <a:bodyPr/>
        <a:lstStyle/>
        <a:p>
          <a:endParaRPr lang="en-US"/>
        </a:p>
      </dgm:t>
    </dgm:pt>
    <dgm:pt modelId="{3B0E3151-C18C-49EA-8454-95EB6C39525D}">
      <dgm:prSet/>
      <dgm:spPr/>
      <dgm:t>
        <a:bodyPr/>
        <a:lstStyle/>
        <a:p>
          <a:r>
            <a:rPr lang="en-US"/>
            <a:t>Importance of specialized prenatal training  </a:t>
          </a:r>
        </a:p>
      </dgm:t>
    </dgm:pt>
    <dgm:pt modelId="{E4762D8F-3937-41A2-965B-89C342AAD47C}" type="parTrans" cxnId="{3042DF8E-8F09-42B5-82A6-4614A116726D}">
      <dgm:prSet/>
      <dgm:spPr/>
      <dgm:t>
        <a:bodyPr/>
        <a:lstStyle/>
        <a:p>
          <a:endParaRPr lang="en-US"/>
        </a:p>
      </dgm:t>
    </dgm:pt>
    <dgm:pt modelId="{634A934D-C11D-4BD6-A421-A38C7A59C73C}" type="sibTrans" cxnId="{3042DF8E-8F09-42B5-82A6-4614A116726D}">
      <dgm:prSet/>
      <dgm:spPr/>
      <dgm:t>
        <a:bodyPr/>
        <a:lstStyle/>
        <a:p>
          <a:endParaRPr lang="en-US"/>
        </a:p>
      </dgm:t>
    </dgm:pt>
    <dgm:pt modelId="{A1AA8D05-D0D1-4C44-87B5-BF9F19ACB612}">
      <dgm:prSet/>
      <dgm:spPr/>
      <dgm:t>
        <a:bodyPr/>
        <a:lstStyle/>
        <a:p>
          <a:r>
            <a:rPr lang="en-US"/>
            <a:t>Grants </a:t>
          </a:r>
        </a:p>
      </dgm:t>
    </dgm:pt>
    <dgm:pt modelId="{896F08CD-6A33-45F6-9BE9-BB21143A3139}" type="parTrans" cxnId="{CFAFCDBB-B2BE-4E50-B513-FD381F0F86F5}">
      <dgm:prSet/>
      <dgm:spPr/>
      <dgm:t>
        <a:bodyPr/>
        <a:lstStyle/>
        <a:p>
          <a:endParaRPr lang="en-US"/>
        </a:p>
      </dgm:t>
    </dgm:pt>
    <dgm:pt modelId="{A8D032E7-8E46-4C79-82BD-153AE7C3992B}" type="sibTrans" cxnId="{CFAFCDBB-B2BE-4E50-B513-FD381F0F86F5}">
      <dgm:prSet/>
      <dgm:spPr/>
      <dgm:t>
        <a:bodyPr/>
        <a:lstStyle/>
        <a:p>
          <a:endParaRPr lang="en-US"/>
        </a:p>
      </dgm:t>
    </dgm:pt>
    <dgm:pt modelId="{69DA1C53-86E7-0842-AF32-C16AA4A9A835}" type="pres">
      <dgm:prSet presAssocID="{10B871B1-7DEB-44C3-9524-B1F1A6DFF1B9}" presName="linear" presStyleCnt="0">
        <dgm:presLayoutVars>
          <dgm:animLvl val="lvl"/>
          <dgm:resizeHandles val="exact"/>
        </dgm:presLayoutVars>
      </dgm:prSet>
      <dgm:spPr/>
    </dgm:pt>
    <dgm:pt modelId="{1BB8DCA7-8E93-DA47-A2EC-E32E9848FF76}" type="pres">
      <dgm:prSet presAssocID="{4DB05D1B-9AB9-4C48-AE86-20C6A5EE4B7F}" presName="parentText" presStyleLbl="node1" presStyleIdx="0" presStyleCnt="5">
        <dgm:presLayoutVars>
          <dgm:chMax val="0"/>
          <dgm:bulletEnabled val="1"/>
        </dgm:presLayoutVars>
      </dgm:prSet>
      <dgm:spPr/>
    </dgm:pt>
    <dgm:pt modelId="{A6C8C810-27AC-A740-9E41-A5E75ED3C7BA}" type="pres">
      <dgm:prSet presAssocID="{1E6E4AD2-4B7A-4A11-81FF-253C4705FE85}" presName="spacer" presStyleCnt="0"/>
      <dgm:spPr/>
    </dgm:pt>
    <dgm:pt modelId="{36191D28-BC90-DB43-832F-009B434EE67E}" type="pres">
      <dgm:prSet presAssocID="{280BF0CF-B433-465E-9FB9-37C165BFC62D}" presName="parentText" presStyleLbl="node1" presStyleIdx="1" presStyleCnt="5">
        <dgm:presLayoutVars>
          <dgm:chMax val="0"/>
          <dgm:bulletEnabled val="1"/>
        </dgm:presLayoutVars>
      </dgm:prSet>
      <dgm:spPr/>
    </dgm:pt>
    <dgm:pt modelId="{766C056F-8D01-1D4A-A703-583A53A88D65}" type="pres">
      <dgm:prSet presAssocID="{C681AA4F-DD04-49C1-8028-5FB1B63AD7B3}" presName="spacer" presStyleCnt="0"/>
      <dgm:spPr/>
    </dgm:pt>
    <dgm:pt modelId="{2F5A4D39-D0C4-8645-BACB-B31D76F9D7C5}" type="pres">
      <dgm:prSet presAssocID="{7FB08DC5-4226-4344-A1A1-7814EC50A00B}" presName="parentText" presStyleLbl="node1" presStyleIdx="2" presStyleCnt="5">
        <dgm:presLayoutVars>
          <dgm:chMax val="0"/>
          <dgm:bulletEnabled val="1"/>
        </dgm:presLayoutVars>
      </dgm:prSet>
      <dgm:spPr/>
    </dgm:pt>
    <dgm:pt modelId="{071005C8-9AD5-CA4F-B104-F78B37266101}" type="pres">
      <dgm:prSet presAssocID="{FBC26EA8-1B90-4FEA-A13C-2E1476E9A92B}" presName="spacer" presStyleCnt="0"/>
      <dgm:spPr/>
    </dgm:pt>
    <dgm:pt modelId="{60CABC6F-4CC5-4942-A4F1-D6DD4F52DB75}" type="pres">
      <dgm:prSet presAssocID="{3B0E3151-C18C-49EA-8454-95EB6C39525D}" presName="parentText" presStyleLbl="node1" presStyleIdx="3" presStyleCnt="5">
        <dgm:presLayoutVars>
          <dgm:chMax val="0"/>
          <dgm:bulletEnabled val="1"/>
        </dgm:presLayoutVars>
      </dgm:prSet>
      <dgm:spPr/>
    </dgm:pt>
    <dgm:pt modelId="{B45F65DB-644A-3C43-A147-2C976888CFC7}" type="pres">
      <dgm:prSet presAssocID="{634A934D-C11D-4BD6-A421-A38C7A59C73C}" presName="spacer" presStyleCnt="0"/>
      <dgm:spPr/>
    </dgm:pt>
    <dgm:pt modelId="{948002E8-2921-EA46-93CB-085C3E655AB5}" type="pres">
      <dgm:prSet presAssocID="{A1AA8D05-D0D1-4C44-87B5-BF9F19ACB612}" presName="parentText" presStyleLbl="node1" presStyleIdx="4" presStyleCnt="5">
        <dgm:presLayoutVars>
          <dgm:chMax val="0"/>
          <dgm:bulletEnabled val="1"/>
        </dgm:presLayoutVars>
      </dgm:prSet>
      <dgm:spPr/>
    </dgm:pt>
  </dgm:ptLst>
  <dgm:cxnLst>
    <dgm:cxn modelId="{B1C8120D-6D79-4230-86E6-8879E88FA4BF}" srcId="{10B871B1-7DEB-44C3-9524-B1F1A6DFF1B9}" destId="{7FB08DC5-4226-4344-A1A1-7814EC50A00B}" srcOrd="2" destOrd="0" parTransId="{6625FECC-882C-4834-82C6-FD6026CE760E}" sibTransId="{FBC26EA8-1B90-4FEA-A13C-2E1476E9A92B}"/>
    <dgm:cxn modelId="{FBA29510-132D-6C4B-935E-B1CB6A5AB0B8}" type="presOf" srcId="{A1AA8D05-D0D1-4C44-87B5-BF9F19ACB612}" destId="{948002E8-2921-EA46-93CB-085C3E655AB5}" srcOrd="0" destOrd="0" presId="urn:microsoft.com/office/officeart/2005/8/layout/vList2"/>
    <dgm:cxn modelId="{5B85CC66-1AA6-EC4D-8AF0-B828AB2AE43F}" type="presOf" srcId="{10B871B1-7DEB-44C3-9524-B1F1A6DFF1B9}" destId="{69DA1C53-86E7-0842-AF32-C16AA4A9A835}" srcOrd="0" destOrd="0" presId="urn:microsoft.com/office/officeart/2005/8/layout/vList2"/>
    <dgm:cxn modelId="{9E84FD89-7278-614D-B61D-3D0DB26A7AB8}" type="presOf" srcId="{3B0E3151-C18C-49EA-8454-95EB6C39525D}" destId="{60CABC6F-4CC5-4942-A4F1-D6DD4F52DB75}" srcOrd="0" destOrd="0" presId="urn:microsoft.com/office/officeart/2005/8/layout/vList2"/>
    <dgm:cxn modelId="{3042DF8E-8F09-42B5-82A6-4614A116726D}" srcId="{10B871B1-7DEB-44C3-9524-B1F1A6DFF1B9}" destId="{3B0E3151-C18C-49EA-8454-95EB6C39525D}" srcOrd="3" destOrd="0" parTransId="{E4762D8F-3937-41A2-965B-89C342AAD47C}" sibTransId="{634A934D-C11D-4BD6-A421-A38C7A59C73C}"/>
    <dgm:cxn modelId="{28220594-43B4-2B47-BC27-8F99E419BDBD}" type="presOf" srcId="{7FB08DC5-4226-4344-A1A1-7814EC50A00B}" destId="{2F5A4D39-D0C4-8645-BACB-B31D76F9D7C5}" srcOrd="0" destOrd="0" presId="urn:microsoft.com/office/officeart/2005/8/layout/vList2"/>
    <dgm:cxn modelId="{9F367AA6-0E33-0147-BF74-B38D53111627}" type="presOf" srcId="{4DB05D1B-9AB9-4C48-AE86-20C6A5EE4B7F}" destId="{1BB8DCA7-8E93-DA47-A2EC-E32E9848FF76}" srcOrd="0" destOrd="0" presId="urn:microsoft.com/office/officeart/2005/8/layout/vList2"/>
    <dgm:cxn modelId="{CFAFCDBB-B2BE-4E50-B513-FD381F0F86F5}" srcId="{10B871B1-7DEB-44C3-9524-B1F1A6DFF1B9}" destId="{A1AA8D05-D0D1-4C44-87B5-BF9F19ACB612}" srcOrd="4" destOrd="0" parTransId="{896F08CD-6A33-45F6-9BE9-BB21143A3139}" sibTransId="{A8D032E7-8E46-4C79-82BD-153AE7C3992B}"/>
    <dgm:cxn modelId="{F115F3BB-9350-0445-811E-7AA6972033BE}" type="presOf" srcId="{280BF0CF-B433-465E-9FB9-37C165BFC62D}" destId="{36191D28-BC90-DB43-832F-009B434EE67E}" srcOrd="0" destOrd="0" presId="urn:microsoft.com/office/officeart/2005/8/layout/vList2"/>
    <dgm:cxn modelId="{73172ABE-B9B8-4949-8546-EA563F92DB86}" srcId="{10B871B1-7DEB-44C3-9524-B1F1A6DFF1B9}" destId="{4DB05D1B-9AB9-4C48-AE86-20C6A5EE4B7F}" srcOrd="0" destOrd="0" parTransId="{35B62850-4616-401B-B94E-38ADD447E457}" sibTransId="{1E6E4AD2-4B7A-4A11-81FF-253C4705FE85}"/>
    <dgm:cxn modelId="{804573E1-F2CC-4824-970B-EB72A2BEA7A4}" srcId="{10B871B1-7DEB-44C3-9524-B1F1A6DFF1B9}" destId="{280BF0CF-B433-465E-9FB9-37C165BFC62D}" srcOrd="1" destOrd="0" parTransId="{22D216E2-A745-46B0-8E25-D230708466C4}" sibTransId="{C681AA4F-DD04-49C1-8028-5FB1B63AD7B3}"/>
    <dgm:cxn modelId="{BBB79FB8-F4ED-7042-8746-E336DB6433E8}" type="presParOf" srcId="{69DA1C53-86E7-0842-AF32-C16AA4A9A835}" destId="{1BB8DCA7-8E93-DA47-A2EC-E32E9848FF76}" srcOrd="0" destOrd="0" presId="urn:microsoft.com/office/officeart/2005/8/layout/vList2"/>
    <dgm:cxn modelId="{43029110-6F42-124E-8B65-ACB0B8871A89}" type="presParOf" srcId="{69DA1C53-86E7-0842-AF32-C16AA4A9A835}" destId="{A6C8C810-27AC-A740-9E41-A5E75ED3C7BA}" srcOrd="1" destOrd="0" presId="urn:microsoft.com/office/officeart/2005/8/layout/vList2"/>
    <dgm:cxn modelId="{CCF23807-C866-434A-B05D-5D5BB1EA9B6E}" type="presParOf" srcId="{69DA1C53-86E7-0842-AF32-C16AA4A9A835}" destId="{36191D28-BC90-DB43-832F-009B434EE67E}" srcOrd="2" destOrd="0" presId="urn:microsoft.com/office/officeart/2005/8/layout/vList2"/>
    <dgm:cxn modelId="{DB4522C7-9A6C-CD4D-905A-64524E311864}" type="presParOf" srcId="{69DA1C53-86E7-0842-AF32-C16AA4A9A835}" destId="{766C056F-8D01-1D4A-A703-583A53A88D65}" srcOrd="3" destOrd="0" presId="urn:microsoft.com/office/officeart/2005/8/layout/vList2"/>
    <dgm:cxn modelId="{9B30A733-0AB0-874F-9A39-CD40403C5D9D}" type="presParOf" srcId="{69DA1C53-86E7-0842-AF32-C16AA4A9A835}" destId="{2F5A4D39-D0C4-8645-BACB-B31D76F9D7C5}" srcOrd="4" destOrd="0" presId="urn:microsoft.com/office/officeart/2005/8/layout/vList2"/>
    <dgm:cxn modelId="{F9097B77-1AB3-3A42-92F9-D043C8039943}" type="presParOf" srcId="{69DA1C53-86E7-0842-AF32-C16AA4A9A835}" destId="{071005C8-9AD5-CA4F-B104-F78B37266101}" srcOrd="5" destOrd="0" presId="urn:microsoft.com/office/officeart/2005/8/layout/vList2"/>
    <dgm:cxn modelId="{33D1BAF2-AAC2-FE4C-93C0-7817FA12F97A}" type="presParOf" srcId="{69DA1C53-86E7-0842-AF32-C16AA4A9A835}" destId="{60CABC6F-4CC5-4942-A4F1-D6DD4F52DB75}" srcOrd="6" destOrd="0" presId="urn:microsoft.com/office/officeart/2005/8/layout/vList2"/>
    <dgm:cxn modelId="{310E7CBC-FCDC-D248-8490-414282A21E50}" type="presParOf" srcId="{69DA1C53-86E7-0842-AF32-C16AA4A9A835}" destId="{B45F65DB-644A-3C43-A147-2C976888CFC7}" srcOrd="7" destOrd="0" presId="urn:microsoft.com/office/officeart/2005/8/layout/vList2"/>
    <dgm:cxn modelId="{61831081-CF1A-604F-A72A-8F29E7C4F574}" type="presParOf" srcId="{69DA1C53-86E7-0842-AF32-C16AA4A9A835}" destId="{948002E8-2921-EA46-93CB-085C3E655AB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B7260E-A0FB-4BA0-86CB-8716DF84076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0C97CBE-9BCF-41E6-B551-EC94689FD0CD}">
      <dgm:prSet/>
      <dgm:spPr/>
      <dgm:t>
        <a:bodyPr/>
        <a:lstStyle/>
        <a:p>
          <a:r>
            <a:rPr lang="en-US"/>
            <a:t>Able to talk about diagnosis without emotions being too raw (unable to control weeping) </a:t>
          </a:r>
        </a:p>
      </dgm:t>
    </dgm:pt>
    <dgm:pt modelId="{05453239-17D4-423F-9561-7719E9936D25}" type="parTrans" cxnId="{299F5496-7BCE-45BB-9E35-D142E03B7E4A}">
      <dgm:prSet/>
      <dgm:spPr/>
      <dgm:t>
        <a:bodyPr/>
        <a:lstStyle/>
        <a:p>
          <a:endParaRPr lang="en-US"/>
        </a:p>
      </dgm:t>
    </dgm:pt>
    <dgm:pt modelId="{C5C772F1-1D86-4B94-BF6D-94B393868DB3}" type="sibTrans" cxnId="{299F5496-7BCE-45BB-9E35-D142E03B7E4A}">
      <dgm:prSet/>
      <dgm:spPr/>
      <dgm:t>
        <a:bodyPr/>
        <a:lstStyle/>
        <a:p>
          <a:endParaRPr lang="en-US"/>
        </a:p>
      </dgm:t>
    </dgm:pt>
    <dgm:pt modelId="{88229A47-4F71-436B-8F18-D5E8BA4F1356}">
      <dgm:prSet/>
      <dgm:spPr/>
      <dgm:t>
        <a:bodyPr/>
        <a:lstStyle/>
        <a:p>
          <a:r>
            <a:rPr lang="en-US"/>
            <a:t>Not politically motivated and meet parents where they are </a:t>
          </a:r>
        </a:p>
      </dgm:t>
    </dgm:pt>
    <dgm:pt modelId="{4322E3D9-6A6D-4FDD-AC0A-58991D62A949}" type="parTrans" cxnId="{24B26B63-DCF4-49EA-9832-1C9C43E95CBE}">
      <dgm:prSet/>
      <dgm:spPr/>
      <dgm:t>
        <a:bodyPr/>
        <a:lstStyle/>
        <a:p>
          <a:endParaRPr lang="en-US"/>
        </a:p>
      </dgm:t>
    </dgm:pt>
    <dgm:pt modelId="{66EE9EA3-AB67-496D-94DB-24590EF0E9B8}" type="sibTrans" cxnId="{24B26B63-DCF4-49EA-9832-1C9C43E95CBE}">
      <dgm:prSet/>
      <dgm:spPr/>
      <dgm:t>
        <a:bodyPr/>
        <a:lstStyle/>
        <a:p>
          <a:endParaRPr lang="en-US"/>
        </a:p>
      </dgm:t>
    </dgm:pt>
    <dgm:pt modelId="{03B9081B-A9A2-4A20-91E0-00778BA1A835}">
      <dgm:prSet/>
      <dgm:spPr/>
      <dgm:t>
        <a:bodyPr/>
        <a:lstStyle/>
        <a:p>
          <a:r>
            <a:rPr lang="en-US"/>
            <a:t>Professional, positive, non-judgmental, and empathetic </a:t>
          </a:r>
        </a:p>
      </dgm:t>
    </dgm:pt>
    <dgm:pt modelId="{64812DCC-1A91-408B-9F67-4623429E9FA6}" type="parTrans" cxnId="{AB5ED30D-5030-47DA-8E94-A07BE1C6E7EA}">
      <dgm:prSet/>
      <dgm:spPr/>
      <dgm:t>
        <a:bodyPr/>
        <a:lstStyle/>
        <a:p>
          <a:endParaRPr lang="en-US"/>
        </a:p>
      </dgm:t>
    </dgm:pt>
    <dgm:pt modelId="{C5C88E23-050C-426D-8A8D-2AF9EC284E94}" type="sibTrans" cxnId="{AB5ED30D-5030-47DA-8E94-A07BE1C6E7EA}">
      <dgm:prSet/>
      <dgm:spPr/>
      <dgm:t>
        <a:bodyPr/>
        <a:lstStyle/>
        <a:p>
          <a:endParaRPr lang="en-US"/>
        </a:p>
      </dgm:t>
    </dgm:pt>
    <dgm:pt modelId="{B6904DE7-7D0F-4D6B-AD09-FB446311725D}">
      <dgm:prSet/>
      <dgm:spPr/>
      <dgm:t>
        <a:bodyPr/>
        <a:lstStyle/>
        <a:p>
          <a:r>
            <a:rPr lang="en-US"/>
            <a:t>Comfortable with public speaking </a:t>
          </a:r>
        </a:p>
      </dgm:t>
    </dgm:pt>
    <dgm:pt modelId="{FAE7A4DB-25AC-4C04-A61C-FCDFC764E2B7}" type="parTrans" cxnId="{DB318B55-0AF2-408B-8154-5F674B2D6ABD}">
      <dgm:prSet/>
      <dgm:spPr/>
      <dgm:t>
        <a:bodyPr/>
        <a:lstStyle/>
        <a:p>
          <a:endParaRPr lang="en-US"/>
        </a:p>
      </dgm:t>
    </dgm:pt>
    <dgm:pt modelId="{FF7A5907-0104-47E3-9FD9-3F7BAD5044FE}" type="sibTrans" cxnId="{DB318B55-0AF2-408B-8154-5F674B2D6ABD}">
      <dgm:prSet/>
      <dgm:spPr/>
      <dgm:t>
        <a:bodyPr/>
        <a:lstStyle/>
        <a:p>
          <a:endParaRPr lang="en-US"/>
        </a:p>
      </dgm:t>
    </dgm:pt>
    <dgm:pt modelId="{9CA3C9B0-7387-4F2A-952C-871212D9DBEA}">
      <dgm:prSet/>
      <dgm:spPr/>
      <dgm:t>
        <a:bodyPr/>
        <a:lstStyle/>
        <a:p>
          <a:r>
            <a:rPr lang="en-US"/>
            <a:t>Organized and reliable</a:t>
          </a:r>
        </a:p>
      </dgm:t>
    </dgm:pt>
    <dgm:pt modelId="{DE61FE9B-6522-4E7E-A69D-DF69954EEE5B}" type="parTrans" cxnId="{EF2E6221-79BB-47BF-AF40-62FA3480EC81}">
      <dgm:prSet/>
      <dgm:spPr/>
      <dgm:t>
        <a:bodyPr/>
        <a:lstStyle/>
        <a:p>
          <a:endParaRPr lang="en-US"/>
        </a:p>
      </dgm:t>
    </dgm:pt>
    <dgm:pt modelId="{AA1C3460-D227-489F-9CD0-5F97BE8C1169}" type="sibTrans" cxnId="{EF2E6221-79BB-47BF-AF40-62FA3480EC81}">
      <dgm:prSet/>
      <dgm:spPr/>
      <dgm:t>
        <a:bodyPr/>
        <a:lstStyle/>
        <a:p>
          <a:endParaRPr lang="en-US"/>
        </a:p>
      </dgm:t>
    </dgm:pt>
    <dgm:pt modelId="{FD03052D-7F05-2841-98C5-86C985A2DC25}" type="pres">
      <dgm:prSet presAssocID="{61B7260E-A0FB-4BA0-86CB-8716DF840768}" presName="linear" presStyleCnt="0">
        <dgm:presLayoutVars>
          <dgm:animLvl val="lvl"/>
          <dgm:resizeHandles val="exact"/>
        </dgm:presLayoutVars>
      </dgm:prSet>
      <dgm:spPr/>
    </dgm:pt>
    <dgm:pt modelId="{6FA5EC1F-1D71-BB4D-8BAA-CF1300AB26A8}" type="pres">
      <dgm:prSet presAssocID="{C0C97CBE-9BCF-41E6-B551-EC94689FD0CD}" presName="parentText" presStyleLbl="node1" presStyleIdx="0" presStyleCnt="5">
        <dgm:presLayoutVars>
          <dgm:chMax val="0"/>
          <dgm:bulletEnabled val="1"/>
        </dgm:presLayoutVars>
      </dgm:prSet>
      <dgm:spPr/>
    </dgm:pt>
    <dgm:pt modelId="{42DA6445-19AC-404B-A8F4-6B95E5F025C7}" type="pres">
      <dgm:prSet presAssocID="{C5C772F1-1D86-4B94-BF6D-94B393868DB3}" presName="spacer" presStyleCnt="0"/>
      <dgm:spPr/>
    </dgm:pt>
    <dgm:pt modelId="{ED660542-F3B7-D042-B4A5-82F3D748E500}" type="pres">
      <dgm:prSet presAssocID="{88229A47-4F71-436B-8F18-D5E8BA4F1356}" presName="parentText" presStyleLbl="node1" presStyleIdx="1" presStyleCnt="5">
        <dgm:presLayoutVars>
          <dgm:chMax val="0"/>
          <dgm:bulletEnabled val="1"/>
        </dgm:presLayoutVars>
      </dgm:prSet>
      <dgm:spPr/>
    </dgm:pt>
    <dgm:pt modelId="{1D8C2AE1-C7C1-5842-9A19-1F6EE0A654E5}" type="pres">
      <dgm:prSet presAssocID="{66EE9EA3-AB67-496D-94DB-24590EF0E9B8}" presName="spacer" presStyleCnt="0"/>
      <dgm:spPr/>
    </dgm:pt>
    <dgm:pt modelId="{9A03F0C4-24D6-2B46-847C-D99673182709}" type="pres">
      <dgm:prSet presAssocID="{03B9081B-A9A2-4A20-91E0-00778BA1A835}" presName="parentText" presStyleLbl="node1" presStyleIdx="2" presStyleCnt="5">
        <dgm:presLayoutVars>
          <dgm:chMax val="0"/>
          <dgm:bulletEnabled val="1"/>
        </dgm:presLayoutVars>
      </dgm:prSet>
      <dgm:spPr/>
    </dgm:pt>
    <dgm:pt modelId="{649552E7-FA38-7044-B367-CDABD1772FEB}" type="pres">
      <dgm:prSet presAssocID="{C5C88E23-050C-426D-8A8D-2AF9EC284E94}" presName="spacer" presStyleCnt="0"/>
      <dgm:spPr/>
    </dgm:pt>
    <dgm:pt modelId="{F0AC0D19-5764-BF4F-AD38-C5DB72B8055D}" type="pres">
      <dgm:prSet presAssocID="{B6904DE7-7D0F-4D6B-AD09-FB446311725D}" presName="parentText" presStyleLbl="node1" presStyleIdx="3" presStyleCnt="5">
        <dgm:presLayoutVars>
          <dgm:chMax val="0"/>
          <dgm:bulletEnabled val="1"/>
        </dgm:presLayoutVars>
      </dgm:prSet>
      <dgm:spPr/>
    </dgm:pt>
    <dgm:pt modelId="{F889EBC9-F41A-474B-A201-C4509BB71656}" type="pres">
      <dgm:prSet presAssocID="{FF7A5907-0104-47E3-9FD9-3F7BAD5044FE}" presName="spacer" presStyleCnt="0"/>
      <dgm:spPr/>
    </dgm:pt>
    <dgm:pt modelId="{F30CBC40-31FA-D54D-939C-5DA192F296B4}" type="pres">
      <dgm:prSet presAssocID="{9CA3C9B0-7387-4F2A-952C-871212D9DBEA}" presName="parentText" presStyleLbl="node1" presStyleIdx="4" presStyleCnt="5">
        <dgm:presLayoutVars>
          <dgm:chMax val="0"/>
          <dgm:bulletEnabled val="1"/>
        </dgm:presLayoutVars>
      </dgm:prSet>
      <dgm:spPr/>
    </dgm:pt>
  </dgm:ptLst>
  <dgm:cxnLst>
    <dgm:cxn modelId="{AB5ED30D-5030-47DA-8E94-A07BE1C6E7EA}" srcId="{61B7260E-A0FB-4BA0-86CB-8716DF840768}" destId="{03B9081B-A9A2-4A20-91E0-00778BA1A835}" srcOrd="2" destOrd="0" parTransId="{64812DCC-1A91-408B-9F67-4623429E9FA6}" sibTransId="{C5C88E23-050C-426D-8A8D-2AF9EC284E94}"/>
    <dgm:cxn modelId="{EF2E6221-79BB-47BF-AF40-62FA3480EC81}" srcId="{61B7260E-A0FB-4BA0-86CB-8716DF840768}" destId="{9CA3C9B0-7387-4F2A-952C-871212D9DBEA}" srcOrd="4" destOrd="0" parTransId="{DE61FE9B-6522-4E7E-A69D-DF69954EEE5B}" sibTransId="{AA1C3460-D227-489F-9CD0-5F97BE8C1169}"/>
    <dgm:cxn modelId="{DB318B55-0AF2-408B-8154-5F674B2D6ABD}" srcId="{61B7260E-A0FB-4BA0-86CB-8716DF840768}" destId="{B6904DE7-7D0F-4D6B-AD09-FB446311725D}" srcOrd="3" destOrd="0" parTransId="{FAE7A4DB-25AC-4C04-A61C-FCDFC764E2B7}" sibTransId="{FF7A5907-0104-47E3-9FD9-3F7BAD5044FE}"/>
    <dgm:cxn modelId="{F3548F5A-ED73-8849-9067-563449343129}" type="presOf" srcId="{B6904DE7-7D0F-4D6B-AD09-FB446311725D}" destId="{F0AC0D19-5764-BF4F-AD38-C5DB72B8055D}" srcOrd="0" destOrd="0" presId="urn:microsoft.com/office/officeart/2005/8/layout/vList2"/>
    <dgm:cxn modelId="{24B26B63-DCF4-49EA-9832-1C9C43E95CBE}" srcId="{61B7260E-A0FB-4BA0-86CB-8716DF840768}" destId="{88229A47-4F71-436B-8F18-D5E8BA4F1356}" srcOrd="1" destOrd="0" parTransId="{4322E3D9-6A6D-4FDD-AC0A-58991D62A949}" sibTransId="{66EE9EA3-AB67-496D-94DB-24590EF0E9B8}"/>
    <dgm:cxn modelId="{D7F47B6E-5A35-7845-8F3B-EE9048253C04}" type="presOf" srcId="{C0C97CBE-9BCF-41E6-B551-EC94689FD0CD}" destId="{6FA5EC1F-1D71-BB4D-8BAA-CF1300AB26A8}" srcOrd="0" destOrd="0" presId="urn:microsoft.com/office/officeart/2005/8/layout/vList2"/>
    <dgm:cxn modelId="{F0ACA07D-DE21-5046-92B7-4758461A8922}" type="presOf" srcId="{9CA3C9B0-7387-4F2A-952C-871212D9DBEA}" destId="{F30CBC40-31FA-D54D-939C-5DA192F296B4}" srcOrd="0" destOrd="0" presId="urn:microsoft.com/office/officeart/2005/8/layout/vList2"/>
    <dgm:cxn modelId="{38837B8B-8A66-144F-9E9A-E97CDD9720A4}" type="presOf" srcId="{88229A47-4F71-436B-8F18-D5E8BA4F1356}" destId="{ED660542-F3B7-D042-B4A5-82F3D748E500}" srcOrd="0" destOrd="0" presId="urn:microsoft.com/office/officeart/2005/8/layout/vList2"/>
    <dgm:cxn modelId="{299F5496-7BCE-45BB-9E35-D142E03B7E4A}" srcId="{61B7260E-A0FB-4BA0-86CB-8716DF840768}" destId="{C0C97CBE-9BCF-41E6-B551-EC94689FD0CD}" srcOrd="0" destOrd="0" parTransId="{05453239-17D4-423F-9561-7719E9936D25}" sibTransId="{C5C772F1-1D86-4B94-BF6D-94B393868DB3}"/>
    <dgm:cxn modelId="{F17974AF-3351-E046-8C83-D7F51C9D0EFB}" type="presOf" srcId="{03B9081B-A9A2-4A20-91E0-00778BA1A835}" destId="{9A03F0C4-24D6-2B46-847C-D99673182709}" srcOrd="0" destOrd="0" presId="urn:microsoft.com/office/officeart/2005/8/layout/vList2"/>
    <dgm:cxn modelId="{32C946C3-2A1C-8F49-A2F3-3742E6BBDDE1}" type="presOf" srcId="{61B7260E-A0FB-4BA0-86CB-8716DF840768}" destId="{FD03052D-7F05-2841-98C5-86C985A2DC25}" srcOrd="0" destOrd="0" presId="urn:microsoft.com/office/officeart/2005/8/layout/vList2"/>
    <dgm:cxn modelId="{079C57F4-EB45-B04B-B03A-AEA33D68CF8C}" type="presParOf" srcId="{FD03052D-7F05-2841-98C5-86C985A2DC25}" destId="{6FA5EC1F-1D71-BB4D-8BAA-CF1300AB26A8}" srcOrd="0" destOrd="0" presId="urn:microsoft.com/office/officeart/2005/8/layout/vList2"/>
    <dgm:cxn modelId="{6A6875D5-3EF0-F94B-BC10-A37D69C11FC8}" type="presParOf" srcId="{FD03052D-7F05-2841-98C5-86C985A2DC25}" destId="{42DA6445-19AC-404B-A8F4-6B95E5F025C7}" srcOrd="1" destOrd="0" presId="urn:microsoft.com/office/officeart/2005/8/layout/vList2"/>
    <dgm:cxn modelId="{C655C203-A5CB-F640-A2AD-1559DE797152}" type="presParOf" srcId="{FD03052D-7F05-2841-98C5-86C985A2DC25}" destId="{ED660542-F3B7-D042-B4A5-82F3D748E500}" srcOrd="2" destOrd="0" presId="urn:microsoft.com/office/officeart/2005/8/layout/vList2"/>
    <dgm:cxn modelId="{AD0BD840-0CA5-6644-B790-A4347DB41686}" type="presParOf" srcId="{FD03052D-7F05-2841-98C5-86C985A2DC25}" destId="{1D8C2AE1-C7C1-5842-9A19-1F6EE0A654E5}" srcOrd="3" destOrd="0" presId="urn:microsoft.com/office/officeart/2005/8/layout/vList2"/>
    <dgm:cxn modelId="{DE408D85-EBE8-974B-92F2-81210A885E80}" type="presParOf" srcId="{FD03052D-7F05-2841-98C5-86C985A2DC25}" destId="{9A03F0C4-24D6-2B46-847C-D99673182709}" srcOrd="4" destOrd="0" presId="urn:microsoft.com/office/officeart/2005/8/layout/vList2"/>
    <dgm:cxn modelId="{BA3B9180-26D0-F542-AE2C-37EFBC896815}" type="presParOf" srcId="{FD03052D-7F05-2841-98C5-86C985A2DC25}" destId="{649552E7-FA38-7044-B367-CDABD1772FEB}" srcOrd="5" destOrd="0" presId="urn:microsoft.com/office/officeart/2005/8/layout/vList2"/>
    <dgm:cxn modelId="{0C0577AC-0FA3-2A49-B686-503FFA139BDD}" type="presParOf" srcId="{FD03052D-7F05-2841-98C5-86C985A2DC25}" destId="{F0AC0D19-5764-BF4F-AD38-C5DB72B8055D}" srcOrd="6" destOrd="0" presId="urn:microsoft.com/office/officeart/2005/8/layout/vList2"/>
    <dgm:cxn modelId="{E0F8E3A1-D193-3946-AFD0-D27B6BA7E587}" type="presParOf" srcId="{FD03052D-7F05-2841-98C5-86C985A2DC25}" destId="{F889EBC9-F41A-474B-A201-C4509BB71656}" srcOrd="7" destOrd="0" presId="urn:microsoft.com/office/officeart/2005/8/layout/vList2"/>
    <dgm:cxn modelId="{5B0B7A28-D2CA-FB4C-9BA4-D4ABAE08DFA7}" type="presParOf" srcId="{FD03052D-7F05-2841-98C5-86C985A2DC25}" destId="{F30CBC40-31FA-D54D-939C-5DA192F296B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D48EAE-84E9-4923-B3B8-32EBB3353F7D}"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ACE8EE4C-C391-4364-9D4D-ED8F35BFA7FB}">
      <dgm:prSet/>
      <dgm:spPr/>
      <dgm:t>
        <a:bodyPr/>
        <a:lstStyle/>
        <a:p>
          <a:r>
            <a:rPr lang="en-US" dirty="0"/>
            <a:t>Recommended in ACMG and NSGC guidelines.</a:t>
          </a:r>
        </a:p>
      </dgm:t>
    </dgm:pt>
    <dgm:pt modelId="{D542B1EC-CC94-4936-A332-345D0E661C38}" type="parTrans" cxnId="{9805B9F1-CF64-4FF6-9750-736FAE0C6140}">
      <dgm:prSet/>
      <dgm:spPr/>
      <dgm:t>
        <a:bodyPr/>
        <a:lstStyle/>
        <a:p>
          <a:endParaRPr lang="en-US"/>
        </a:p>
      </dgm:t>
    </dgm:pt>
    <dgm:pt modelId="{2C22A752-754F-4904-AFFE-0FAFC3413704}" type="sibTrans" cxnId="{9805B9F1-CF64-4FF6-9750-736FAE0C6140}">
      <dgm:prSet/>
      <dgm:spPr/>
      <dgm:t>
        <a:bodyPr/>
        <a:lstStyle/>
        <a:p>
          <a:endParaRPr lang="en-US"/>
        </a:p>
      </dgm:t>
    </dgm:pt>
    <dgm:pt modelId="{8528D698-607D-4762-B575-CCB7D6E27A6F}">
      <dgm:prSet/>
      <dgm:spPr/>
      <dgm:t>
        <a:bodyPr/>
        <a:lstStyle/>
        <a:p>
          <a:r>
            <a:rPr lang="en-US"/>
            <a:t>Materials cited in AJOG, Prenatal Diagnosis, Genetics in Medicine, Am Journal of Med Genetics, Obstetrics &amp; Gynecology, Journal of Genetic Counseling, Ped in Review, etc.</a:t>
          </a:r>
        </a:p>
      </dgm:t>
    </dgm:pt>
    <dgm:pt modelId="{84AA20A2-1FEE-4CB4-8EA5-D944A196396A}" type="parTrans" cxnId="{B7E2F4D5-5CC6-451D-9E09-714273C4D1B1}">
      <dgm:prSet/>
      <dgm:spPr/>
      <dgm:t>
        <a:bodyPr/>
        <a:lstStyle/>
        <a:p>
          <a:endParaRPr lang="en-US"/>
        </a:p>
      </dgm:t>
    </dgm:pt>
    <dgm:pt modelId="{FE7CE482-045E-48DA-8798-26F92B45ADF4}" type="sibTrans" cxnId="{B7E2F4D5-5CC6-451D-9E09-714273C4D1B1}">
      <dgm:prSet/>
      <dgm:spPr/>
      <dgm:t>
        <a:bodyPr/>
        <a:lstStyle/>
        <a:p>
          <a:endParaRPr lang="en-US"/>
        </a:p>
      </dgm:t>
    </dgm:pt>
    <dgm:pt modelId="{7A12D7B4-F327-4806-A224-0FE021EA6F20}">
      <dgm:prSet/>
      <dgm:spPr/>
      <dgm:t>
        <a:bodyPr/>
        <a:lstStyle/>
        <a:p>
          <a:r>
            <a:rPr lang="en-US"/>
            <a:t>Funding provided by the Joseph P. Kennedy, Jr. Foundation and HDI Fund for Excellence</a:t>
          </a:r>
        </a:p>
      </dgm:t>
    </dgm:pt>
    <dgm:pt modelId="{7D1E02DB-0AEC-497F-9E23-176B5386003C}" type="parTrans" cxnId="{41D0A78C-B7CA-4367-AB13-21C78873AF96}">
      <dgm:prSet/>
      <dgm:spPr/>
      <dgm:t>
        <a:bodyPr/>
        <a:lstStyle/>
        <a:p>
          <a:endParaRPr lang="en-US"/>
        </a:p>
      </dgm:t>
    </dgm:pt>
    <dgm:pt modelId="{880646B7-FFF5-40BF-890F-3789DF05E21E}" type="sibTrans" cxnId="{41D0A78C-B7CA-4367-AB13-21C78873AF96}">
      <dgm:prSet/>
      <dgm:spPr/>
      <dgm:t>
        <a:bodyPr/>
        <a:lstStyle/>
        <a:p>
          <a:endParaRPr lang="en-US"/>
        </a:p>
      </dgm:t>
    </dgm:pt>
    <dgm:pt modelId="{D923689C-01EC-EB40-9BB7-4A23E15BAA1A}" type="pres">
      <dgm:prSet presAssocID="{B6D48EAE-84E9-4923-B3B8-32EBB3353F7D}" presName="hierChild1" presStyleCnt="0">
        <dgm:presLayoutVars>
          <dgm:chPref val="1"/>
          <dgm:dir/>
          <dgm:animOne val="branch"/>
          <dgm:animLvl val="lvl"/>
          <dgm:resizeHandles/>
        </dgm:presLayoutVars>
      </dgm:prSet>
      <dgm:spPr/>
    </dgm:pt>
    <dgm:pt modelId="{5F57B5DB-3525-484A-9308-30C3618D65B0}" type="pres">
      <dgm:prSet presAssocID="{ACE8EE4C-C391-4364-9D4D-ED8F35BFA7FB}" presName="hierRoot1" presStyleCnt="0"/>
      <dgm:spPr/>
    </dgm:pt>
    <dgm:pt modelId="{62C90F16-1D66-8C41-BDBD-8F3CCDFD7F34}" type="pres">
      <dgm:prSet presAssocID="{ACE8EE4C-C391-4364-9D4D-ED8F35BFA7FB}" presName="composite" presStyleCnt="0"/>
      <dgm:spPr/>
    </dgm:pt>
    <dgm:pt modelId="{22C81F62-7252-E846-9863-746A7F91C346}" type="pres">
      <dgm:prSet presAssocID="{ACE8EE4C-C391-4364-9D4D-ED8F35BFA7FB}" presName="background" presStyleLbl="node0" presStyleIdx="0" presStyleCnt="3"/>
      <dgm:spPr/>
    </dgm:pt>
    <dgm:pt modelId="{D4CC45BB-0475-924A-BE97-49F0C41ABA49}" type="pres">
      <dgm:prSet presAssocID="{ACE8EE4C-C391-4364-9D4D-ED8F35BFA7FB}" presName="text" presStyleLbl="fgAcc0" presStyleIdx="0" presStyleCnt="3">
        <dgm:presLayoutVars>
          <dgm:chPref val="3"/>
        </dgm:presLayoutVars>
      </dgm:prSet>
      <dgm:spPr/>
    </dgm:pt>
    <dgm:pt modelId="{03D82E43-8AB8-B54E-9D92-16F4110A1C7E}" type="pres">
      <dgm:prSet presAssocID="{ACE8EE4C-C391-4364-9D4D-ED8F35BFA7FB}" presName="hierChild2" presStyleCnt="0"/>
      <dgm:spPr/>
    </dgm:pt>
    <dgm:pt modelId="{92D453AD-12E4-DF45-8DEB-252B3CBE2270}" type="pres">
      <dgm:prSet presAssocID="{8528D698-607D-4762-B575-CCB7D6E27A6F}" presName="hierRoot1" presStyleCnt="0"/>
      <dgm:spPr/>
    </dgm:pt>
    <dgm:pt modelId="{AFCAF0FF-9090-4746-904C-28FD8DD9B3AA}" type="pres">
      <dgm:prSet presAssocID="{8528D698-607D-4762-B575-CCB7D6E27A6F}" presName="composite" presStyleCnt="0"/>
      <dgm:spPr/>
    </dgm:pt>
    <dgm:pt modelId="{C90D1CA5-220B-D448-A6E5-A65441E6A968}" type="pres">
      <dgm:prSet presAssocID="{8528D698-607D-4762-B575-CCB7D6E27A6F}" presName="background" presStyleLbl="node0" presStyleIdx="1" presStyleCnt="3"/>
      <dgm:spPr/>
    </dgm:pt>
    <dgm:pt modelId="{B47037F2-D0B0-4C4C-979A-82DBE7E5EB90}" type="pres">
      <dgm:prSet presAssocID="{8528D698-607D-4762-B575-CCB7D6E27A6F}" presName="text" presStyleLbl="fgAcc0" presStyleIdx="1" presStyleCnt="3">
        <dgm:presLayoutVars>
          <dgm:chPref val="3"/>
        </dgm:presLayoutVars>
      </dgm:prSet>
      <dgm:spPr/>
    </dgm:pt>
    <dgm:pt modelId="{91A9BED4-3F50-4140-8F21-FFDD35422C1C}" type="pres">
      <dgm:prSet presAssocID="{8528D698-607D-4762-B575-CCB7D6E27A6F}" presName="hierChild2" presStyleCnt="0"/>
      <dgm:spPr/>
    </dgm:pt>
    <dgm:pt modelId="{90538CA3-F13C-C940-9BC1-081B01C81EDE}" type="pres">
      <dgm:prSet presAssocID="{7A12D7B4-F327-4806-A224-0FE021EA6F20}" presName="hierRoot1" presStyleCnt="0"/>
      <dgm:spPr/>
    </dgm:pt>
    <dgm:pt modelId="{E347AB56-8440-9849-8F04-717227F5B82C}" type="pres">
      <dgm:prSet presAssocID="{7A12D7B4-F327-4806-A224-0FE021EA6F20}" presName="composite" presStyleCnt="0"/>
      <dgm:spPr/>
    </dgm:pt>
    <dgm:pt modelId="{CBC26EAD-EC94-7F46-A55D-AEF00D266DF8}" type="pres">
      <dgm:prSet presAssocID="{7A12D7B4-F327-4806-A224-0FE021EA6F20}" presName="background" presStyleLbl="node0" presStyleIdx="2" presStyleCnt="3"/>
      <dgm:spPr/>
    </dgm:pt>
    <dgm:pt modelId="{420DCF60-5A87-C548-8FF7-577E81B48442}" type="pres">
      <dgm:prSet presAssocID="{7A12D7B4-F327-4806-A224-0FE021EA6F20}" presName="text" presStyleLbl="fgAcc0" presStyleIdx="2" presStyleCnt="3">
        <dgm:presLayoutVars>
          <dgm:chPref val="3"/>
        </dgm:presLayoutVars>
      </dgm:prSet>
      <dgm:spPr/>
    </dgm:pt>
    <dgm:pt modelId="{43AE092A-95F1-8D49-BDBC-A4E45B4150A7}" type="pres">
      <dgm:prSet presAssocID="{7A12D7B4-F327-4806-A224-0FE021EA6F20}" presName="hierChild2" presStyleCnt="0"/>
      <dgm:spPr/>
    </dgm:pt>
  </dgm:ptLst>
  <dgm:cxnLst>
    <dgm:cxn modelId="{41D0A78C-B7CA-4367-AB13-21C78873AF96}" srcId="{B6D48EAE-84E9-4923-B3B8-32EBB3353F7D}" destId="{7A12D7B4-F327-4806-A224-0FE021EA6F20}" srcOrd="2" destOrd="0" parTransId="{7D1E02DB-0AEC-497F-9E23-176B5386003C}" sibTransId="{880646B7-FFF5-40BF-890F-3789DF05E21E}"/>
    <dgm:cxn modelId="{821B039F-C19A-A34C-819E-11FCB2579DED}" type="presOf" srcId="{B6D48EAE-84E9-4923-B3B8-32EBB3353F7D}" destId="{D923689C-01EC-EB40-9BB7-4A23E15BAA1A}" srcOrd="0" destOrd="0" presId="urn:microsoft.com/office/officeart/2005/8/layout/hierarchy1"/>
    <dgm:cxn modelId="{EA90DC9F-2C06-4441-92F1-A7201401C787}" type="presOf" srcId="{7A12D7B4-F327-4806-A224-0FE021EA6F20}" destId="{420DCF60-5A87-C548-8FF7-577E81B48442}" srcOrd="0" destOrd="0" presId="urn:microsoft.com/office/officeart/2005/8/layout/hierarchy1"/>
    <dgm:cxn modelId="{B7E2F4D5-5CC6-451D-9E09-714273C4D1B1}" srcId="{B6D48EAE-84E9-4923-B3B8-32EBB3353F7D}" destId="{8528D698-607D-4762-B575-CCB7D6E27A6F}" srcOrd="1" destOrd="0" parTransId="{84AA20A2-1FEE-4CB4-8EA5-D944A196396A}" sibTransId="{FE7CE482-045E-48DA-8798-26F92B45ADF4}"/>
    <dgm:cxn modelId="{19A871E2-9D1E-8740-B674-9D6A568E0BDA}" type="presOf" srcId="{8528D698-607D-4762-B575-CCB7D6E27A6F}" destId="{B47037F2-D0B0-4C4C-979A-82DBE7E5EB90}" srcOrd="0" destOrd="0" presId="urn:microsoft.com/office/officeart/2005/8/layout/hierarchy1"/>
    <dgm:cxn modelId="{838D5DEC-B554-164F-A5F6-340B6A4CF72D}" type="presOf" srcId="{ACE8EE4C-C391-4364-9D4D-ED8F35BFA7FB}" destId="{D4CC45BB-0475-924A-BE97-49F0C41ABA49}" srcOrd="0" destOrd="0" presId="urn:microsoft.com/office/officeart/2005/8/layout/hierarchy1"/>
    <dgm:cxn modelId="{9805B9F1-CF64-4FF6-9750-736FAE0C6140}" srcId="{B6D48EAE-84E9-4923-B3B8-32EBB3353F7D}" destId="{ACE8EE4C-C391-4364-9D4D-ED8F35BFA7FB}" srcOrd="0" destOrd="0" parTransId="{D542B1EC-CC94-4936-A332-345D0E661C38}" sibTransId="{2C22A752-754F-4904-AFFE-0FAFC3413704}"/>
    <dgm:cxn modelId="{E04E313A-DCF9-024E-8CFC-8EA4EDF52BA8}" type="presParOf" srcId="{D923689C-01EC-EB40-9BB7-4A23E15BAA1A}" destId="{5F57B5DB-3525-484A-9308-30C3618D65B0}" srcOrd="0" destOrd="0" presId="urn:microsoft.com/office/officeart/2005/8/layout/hierarchy1"/>
    <dgm:cxn modelId="{366D36BD-80CE-624C-B607-78B020D3AA66}" type="presParOf" srcId="{5F57B5DB-3525-484A-9308-30C3618D65B0}" destId="{62C90F16-1D66-8C41-BDBD-8F3CCDFD7F34}" srcOrd="0" destOrd="0" presId="urn:microsoft.com/office/officeart/2005/8/layout/hierarchy1"/>
    <dgm:cxn modelId="{F20271C6-B9F8-3643-84BB-72D080D4A9ED}" type="presParOf" srcId="{62C90F16-1D66-8C41-BDBD-8F3CCDFD7F34}" destId="{22C81F62-7252-E846-9863-746A7F91C346}" srcOrd="0" destOrd="0" presId="urn:microsoft.com/office/officeart/2005/8/layout/hierarchy1"/>
    <dgm:cxn modelId="{2739E938-A724-214A-A9F6-E952403C9BB2}" type="presParOf" srcId="{62C90F16-1D66-8C41-BDBD-8F3CCDFD7F34}" destId="{D4CC45BB-0475-924A-BE97-49F0C41ABA49}" srcOrd="1" destOrd="0" presId="urn:microsoft.com/office/officeart/2005/8/layout/hierarchy1"/>
    <dgm:cxn modelId="{CA8F7153-66D9-1345-8805-1C086FF20003}" type="presParOf" srcId="{5F57B5DB-3525-484A-9308-30C3618D65B0}" destId="{03D82E43-8AB8-B54E-9D92-16F4110A1C7E}" srcOrd="1" destOrd="0" presId="urn:microsoft.com/office/officeart/2005/8/layout/hierarchy1"/>
    <dgm:cxn modelId="{1AF98F18-D039-B440-A1F3-76D94653054F}" type="presParOf" srcId="{D923689C-01EC-EB40-9BB7-4A23E15BAA1A}" destId="{92D453AD-12E4-DF45-8DEB-252B3CBE2270}" srcOrd="1" destOrd="0" presId="urn:microsoft.com/office/officeart/2005/8/layout/hierarchy1"/>
    <dgm:cxn modelId="{A10D275F-12F9-384A-BFC6-F045A6838C66}" type="presParOf" srcId="{92D453AD-12E4-DF45-8DEB-252B3CBE2270}" destId="{AFCAF0FF-9090-4746-904C-28FD8DD9B3AA}" srcOrd="0" destOrd="0" presId="urn:microsoft.com/office/officeart/2005/8/layout/hierarchy1"/>
    <dgm:cxn modelId="{6585BA08-0C94-4740-B89D-E916585061C1}" type="presParOf" srcId="{AFCAF0FF-9090-4746-904C-28FD8DD9B3AA}" destId="{C90D1CA5-220B-D448-A6E5-A65441E6A968}" srcOrd="0" destOrd="0" presId="urn:microsoft.com/office/officeart/2005/8/layout/hierarchy1"/>
    <dgm:cxn modelId="{011C08F0-D148-1B4F-BD43-DC90B4022309}" type="presParOf" srcId="{AFCAF0FF-9090-4746-904C-28FD8DD9B3AA}" destId="{B47037F2-D0B0-4C4C-979A-82DBE7E5EB90}" srcOrd="1" destOrd="0" presId="urn:microsoft.com/office/officeart/2005/8/layout/hierarchy1"/>
    <dgm:cxn modelId="{F0A0FDDA-9FEB-5440-A35B-19110A917B11}" type="presParOf" srcId="{92D453AD-12E4-DF45-8DEB-252B3CBE2270}" destId="{91A9BED4-3F50-4140-8F21-FFDD35422C1C}" srcOrd="1" destOrd="0" presId="urn:microsoft.com/office/officeart/2005/8/layout/hierarchy1"/>
    <dgm:cxn modelId="{680E7F10-2178-A744-8149-44E4BA678370}" type="presParOf" srcId="{D923689C-01EC-EB40-9BB7-4A23E15BAA1A}" destId="{90538CA3-F13C-C940-9BC1-081B01C81EDE}" srcOrd="2" destOrd="0" presId="urn:microsoft.com/office/officeart/2005/8/layout/hierarchy1"/>
    <dgm:cxn modelId="{1B7DD34F-4753-C849-A503-EEF8896370B3}" type="presParOf" srcId="{90538CA3-F13C-C940-9BC1-081B01C81EDE}" destId="{E347AB56-8440-9849-8F04-717227F5B82C}" srcOrd="0" destOrd="0" presId="urn:microsoft.com/office/officeart/2005/8/layout/hierarchy1"/>
    <dgm:cxn modelId="{C71B0A52-4141-FF49-A1F2-DB6B167DFA46}" type="presParOf" srcId="{E347AB56-8440-9849-8F04-717227F5B82C}" destId="{CBC26EAD-EC94-7F46-A55D-AEF00D266DF8}" srcOrd="0" destOrd="0" presId="urn:microsoft.com/office/officeart/2005/8/layout/hierarchy1"/>
    <dgm:cxn modelId="{5CB60DBD-BBFA-5A49-A65A-8A0ED5CC5842}" type="presParOf" srcId="{E347AB56-8440-9849-8F04-717227F5B82C}" destId="{420DCF60-5A87-C548-8FF7-577E81B48442}" srcOrd="1" destOrd="0" presId="urn:microsoft.com/office/officeart/2005/8/layout/hierarchy1"/>
    <dgm:cxn modelId="{C2E04F67-8C96-DD4B-9029-C50322DFAB6A}" type="presParOf" srcId="{90538CA3-F13C-C940-9BC1-081B01C81EDE}" destId="{43AE092A-95F1-8D49-BDBC-A4E45B4150A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4DB011-BEA8-4D79-8CDB-B9AF1337229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75BEF59-F959-431E-8996-081418AD1833}">
      <dgm:prSet/>
      <dgm:spPr/>
      <dgm:t>
        <a:bodyPr/>
        <a:lstStyle/>
        <a:p>
          <a:pPr>
            <a:lnSpc>
              <a:spcPct val="100000"/>
            </a:lnSpc>
          </a:pPr>
          <a:r>
            <a:rPr lang="en-US"/>
            <a:t>Live training by Lettercase Trainers</a:t>
          </a:r>
        </a:p>
      </dgm:t>
    </dgm:pt>
    <dgm:pt modelId="{92D9250D-72A2-4412-80C1-0F773943A788}" type="parTrans" cxnId="{15C1AE69-404D-4E3C-9E88-91F3CA79CFD4}">
      <dgm:prSet/>
      <dgm:spPr/>
      <dgm:t>
        <a:bodyPr/>
        <a:lstStyle/>
        <a:p>
          <a:endParaRPr lang="en-US"/>
        </a:p>
      </dgm:t>
    </dgm:pt>
    <dgm:pt modelId="{3FB6A68D-DC20-4DA5-81E8-2E9384200C8D}" type="sibTrans" cxnId="{15C1AE69-404D-4E3C-9E88-91F3CA79CFD4}">
      <dgm:prSet/>
      <dgm:spPr/>
      <dgm:t>
        <a:bodyPr/>
        <a:lstStyle/>
        <a:p>
          <a:pPr>
            <a:lnSpc>
              <a:spcPct val="100000"/>
            </a:lnSpc>
          </a:pPr>
          <a:endParaRPr lang="en-US"/>
        </a:p>
      </dgm:t>
    </dgm:pt>
    <dgm:pt modelId="{7AA88BD4-2810-490D-83F6-31F817698CB2}">
      <dgm:prSet/>
      <dgm:spPr/>
      <dgm:t>
        <a:bodyPr/>
        <a:lstStyle/>
        <a:p>
          <a:pPr>
            <a:lnSpc>
              <a:spcPct val="100000"/>
            </a:lnSpc>
          </a:pPr>
          <a:r>
            <a:rPr lang="en-US"/>
            <a:t>Live training by the Local Organization Trainer with technical assistance from Lettercase Trainers</a:t>
          </a:r>
        </a:p>
      </dgm:t>
    </dgm:pt>
    <dgm:pt modelId="{C15F65CA-B09D-4F53-B33F-5D9D902D7AC9}" type="parTrans" cxnId="{1D402907-9679-4C6B-8AA3-5D916E14F9E2}">
      <dgm:prSet/>
      <dgm:spPr/>
      <dgm:t>
        <a:bodyPr/>
        <a:lstStyle/>
        <a:p>
          <a:endParaRPr lang="en-US"/>
        </a:p>
      </dgm:t>
    </dgm:pt>
    <dgm:pt modelId="{ED453070-DC26-487F-AE2B-1090E44CF6AC}" type="sibTrans" cxnId="{1D402907-9679-4C6B-8AA3-5D916E14F9E2}">
      <dgm:prSet/>
      <dgm:spPr/>
      <dgm:t>
        <a:bodyPr/>
        <a:lstStyle/>
        <a:p>
          <a:pPr>
            <a:lnSpc>
              <a:spcPct val="100000"/>
            </a:lnSpc>
          </a:pPr>
          <a:endParaRPr lang="en-US"/>
        </a:p>
      </dgm:t>
    </dgm:pt>
    <dgm:pt modelId="{E63653CA-0FFD-4CCE-945F-8D78198F915E}">
      <dgm:prSet/>
      <dgm:spPr/>
      <dgm:t>
        <a:bodyPr/>
        <a:lstStyle/>
        <a:p>
          <a:pPr>
            <a:lnSpc>
              <a:spcPct val="100000"/>
            </a:lnSpc>
          </a:pPr>
          <a:r>
            <a:rPr lang="en-US"/>
            <a:t>Online training with the Lettercase online module for Prenatal Outreach Representatives</a:t>
          </a:r>
        </a:p>
      </dgm:t>
    </dgm:pt>
    <dgm:pt modelId="{A8F50803-563C-4D7F-868F-07EC6FD1FF72}" type="parTrans" cxnId="{3702D3E0-0FDA-4354-9607-0B8F4D78ED74}">
      <dgm:prSet/>
      <dgm:spPr/>
      <dgm:t>
        <a:bodyPr/>
        <a:lstStyle/>
        <a:p>
          <a:endParaRPr lang="en-US"/>
        </a:p>
      </dgm:t>
    </dgm:pt>
    <dgm:pt modelId="{F4B4280A-B3B9-4D7D-9DDE-1272E8895F54}" type="sibTrans" cxnId="{3702D3E0-0FDA-4354-9607-0B8F4D78ED74}">
      <dgm:prSet/>
      <dgm:spPr/>
      <dgm:t>
        <a:bodyPr/>
        <a:lstStyle/>
        <a:p>
          <a:pPr>
            <a:lnSpc>
              <a:spcPct val="100000"/>
            </a:lnSpc>
          </a:pPr>
          <a:endParaRPr lang="en-US"/>
        </a:p>
      </dgm:t>
    </dgm:pt>
    <dgm:pt modelId="{72D46655-891A-4036-AB45-3070D2C62163}">
      <dgm:prSet/>
      <dgm:spPr/>
      <dgm:t>
        <a:bodyPr/>
        <a:lstStyle/>
        <a:p>
          <a:pPr>
            <a:lnSpc>
              <a:spcPct val="100000"/>
            </a:lnSpc>
          </a:pPr>
          <a:r>
            <a:rPr lang="en-US"/>
            <a:t>Live training with the online module for Prenatal Outreach Representatives offered in person by the Local Organization Trainer </a:t>
          </a:r>
        </a:p>
      </dgm:t>
    </dgm:pt>
    <dgm:pt modelId="{4754C7D5-BBFE-4000-92FC-870CD6FF9460}" type="parTrans" cxnId="{33D1FAFB-D08F-4E8E-9DEC-C03E3A261854}">
      <dgm:prSet/>
      <dgm:spPr/>
      <dgm:t>
        <a:bodyPr/>
        <a:lstStyle/>
        <a:p>
          <a:endParaRPr lang="en-US"/>
        </a:p>
      </dgm:t>
    </dgm:pt>
    <dgm:pt modelId="{D1AD16D0-18A9-42F6-AE24-8F0CA935A63E}" type="sibTrans" cxnId="{33D1FAFB-D08F-4E8E-9DEC-C03E3A261854}">
      <dgm:prSet/>
      <dgm:spPr/>
      <dgm:t>
        <a:bodyPr/>
        <a:lstStyle/>
        <a:p>
          <a:endParaRPr lang="en-US"/>
        </a:p>
      </dgm:t>
    </dgm:pt>
    <dgm:pt modelId="{E47187A5-1F2F-485D-A3B7-226C05D54045}" type="pres">
      <dgm:prSet presAssocID="{C54DB011-BEA8-4D79-8CDB-B9AF13372291}" presName="root" presStyleCnt="0">
        <dgm:presLayoutVars>
          <dgm:dir/>
          <dgm:resizeHandles val="exact"/>
        </dgm:presLayoutVars>
      </dgm:prSet>
      <dgm:spPr/>
    </dgm:pt>
    <dgm:pt modelId="{4567C9F6-7AD9-408A-A2FE-1C6ED877FCEC}" type="pres">
      <dgm:prSet presAssocID="{C54DB011-BEA8-4D79-8CDB-B9AF13372291}" presName="container" presStyleCnt="0">
        <dgm:presLayoutVars>
          <dgm:dir/>
          <dgm:resizeHandles val="exact"/>
        </dgm:presLayoutVars>
      </dgm:prSet>
      <dgm:spPr/>
    </dgm:pt>
    <dgm:pt modelId="{763A8E7C-1E36-4A39-9BAC-85EB35048A2B}" type="pres">
      <dgm:prSet presAssocID="{975BEF59-F959-431E-8996-081418AD1833}" presName="compNode" presStyleCnt="0"/>
      <dgm:spPr/>
    </dgm:pt>
    <dgm:pt modelId="{C1D48107-1534-4372-A08A-D09C5E2A250A}" type="pres">
      <dgm:prSet presAssocID="{975BEF59-F959-431E-8996-081418AD1833}" presName="iconBgRect" presStyleLbl="bgShp" presStyleIdx="0" presStyleCnt="4"/>
      <dgm:spPr/>
    </dgm:pt>
    <dgm:pt modelId="{E7F68107-FC36-4952-9BD1-05C3EEF75039}" type="pres">
      <dgm:prSet presAssocID="{975BEF59-F959-431E-8996-081418AD183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0B39EC50-39E8-4E94-9B2F-DEFC9B8CD097}" type="pres">
      <dgm:prSet presAssocID="{975BEF59-F959-431E-8996-081418AD1833}" presName="spaceRect" presStyleCnt="0"/>
      <dgm:spPr/>
    </dgm:pt>
    <dgm:pt modelId="{50245A04-CC86-473C-8E1D-AA000F61BD79}" type="pres">
      <dgm:prSet presAssocID="{975BEF59-F959-431E-8996-081418AD1833}" presName="textRect" presStyleLbl="revTx" presStyleIdx="0" presStyleCnt="4">
        <dgm:presLayoutVars>
          <dgm:chMax val="1"/>
          <dgm:chPref val="1"/>
        </dgm:presLayoutVars>
      </dgm:prSet>
      <dgm:spPr/>
    </dgm:pt>
    <dgm:pt modelId="{9E0F110B-A59E-474B-90BD-81ACDAF6D805}" type="pres">
      <dgm:prSet presAssocID="{3FB6A68D-DC20-4DA5-81E8-2E9384200C8D}" presName="sibTrans" presStyleLbl="sibTrans2D1" presStyleIdx="0" presStyleCnt="0"/>
      <dgm:spPr/>
    </dgm:pt>
    <dgm:pt modelId="{FFE2ADA9-432A-46BE-9292-871E7AE8C546}" type="pres">
      <dgm:prSet presAssocID="{7AA88BD4-2810-490D-83F6-31F817698CB2}" presName="compNode" presStyleCnt="0"/>
      <dgm:spPr/>
    </dgm:pt>
    <dgm:pt modelId="{0F581921-57FB-4F4A-A503-7AAA9207EF6C}" type="pres">
      <dgm:prSet presAssocID="{7AA88BD4-2810-490D-83F6-31F817698CB2}" presName="iconBgRect" presStyleLbl="bgShp" presStyleIdx="1" presStyleCnt="4"/>
      <dgm:spPr/>
    </dgm:pt>
    <dgm:pt modelId="{05B992E9-3E32-4D07-9279-60F2EE773769}" type="pres">
      <dgm:prSet presAssocID="{7AA88BD4-2810-490D-83F6-31F817698CB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8CE6C53D-7E1D-43ED-B2C3-C773B9BFD3CF}" type="pres">
      <dgm:prSet presAssocID="{7AA88BD4-2810-490D-83F6-31F817698CB2}" presName="spaceRect" presStyleCnt="0"/>
      <dgm:spPr/>
    </dgm:pt>
    <dgm:pt modelId="{83661CED-3866-461B-B9A7-9480CC2D66D8}" type="pres">
      <dgm:prSet presAssocID="{7AA88BD4-2810-490D-83F6-31F817698CB2}" presName="textRect" presStyleLbl="revTx" presStyleIdx="1" presStyleCnt="4">
        <dgm:presLayoutVars>
          <dgm:chMax val="1"/>
          <dgm:chPref val="1"/>
        </dgm:presLayoutVars>
      </dgm:prSet>
      <dgm:spPr/>
    </dgm:pt>
    <dgm:pt modelId="{56B33157-1421-4011-94F4-9D4D3A5354FA}" type="pres">
      <dgm:prSet presAssocID="{ED453070-DC26-487F-AE2B-1090E44CF6AC}" presName="sibTrans" presStyleLbl="sibTrans2D1" presStyleIdx="0" presStyleCnt="0"/>
      <dgm:spPr/>
    </dgm:pt>
    <dgm:pt modelId="{2ED994BD-CC04-4B31-BA6C-8BC378712C1E}" type="pres">
      <dgm:prSet presAssocID="{E63653CA-0FFD-4CCE-945F-8D78198F915E}" presName="compNode" presStyleCnt="0"/>
      <dgm:spPr/>
    </dgm:pt>
    <dgm:pt modelId="{DA4B92C4-96FC-4A38-B318-1772E25FC7B3}" type="pres">
      <dgm:prSet presAssocID="{E63653CA-0FFD-4CCE-945F-8D78198F915E}" presName="iconBgRect" presStyleLbl="bgShp" presStyleIdx="2" presStyleCnt="4"/>
      <dgm:spPr/>
    </dgm:pt>
    <dgm:pt modelId="{6BE12585-3DB3-4896-86E8-865D345D6350}" type="pres">
      <dgm:prSet presAssocID="{E63653CA-0FFD-4CCE-945F-8D78198F915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a:ext>
      </dgm:extLst>
    </dgm:pt>
    <dgm:pt modelId="{8C0C0885-CA55-43AC-8548-E9F43EB906EE}" type="pres">
      <dgm:prSet presAssocID="{E63653CA-0FFD-4CCE-945F-8D78198F915E}" presName="spaceRect" presStyleCnt="0"/>
      <dgm:spPr/>
    </dgm:pt>
    <dgm:pt modelId="{E665A7D9-1E8A-4FC5-BA32-327D856EC1F4}" type="pres">
      <dgm:prSet presAssocID="{E63653CA-0FFD-4CCE-945F-8D78198F915E}" presName="textRect" presStyleLbl="revTx" presStyleIdx="2" presStyleCnt="4">
        <dgm:presLayoutVars>
          <dgm:chMax val="1"/>
          <dgm:chPref val="1"/>
        </dgm:presLayoutVars>
      </dgm:prSet>
      <dgm:spPr/>
    </dgm:pt>
    <dgm:pt modelId="{138117C4-947B-4618-8749-12ADEED555AC}" type="pres">
      <dgm:prSet presAssocID="{F4B4280A-B3B9-4D7D-9DDE-1272E8895F54}" presName="sibTrans" presStyleLbl="sibTrans2D1" presStyleIdx="0" presStyleCnt="0"/>
      <dgm:spPr/>
    </dgm:pt>
    <dgm:pt modelId="{58BA4D81-1D22-47C3-AC39-579BDCCEF906}" type="pres">
      <dgm:prSet presAssocID="{72D46655-891A-4036-AB45-3070D2C62163}" presName="compNode" presStyleCnt="0"/>
      <dgm:spPr/>
    </dgm:pt>
    <dgm:pt modelId="{113F7010-3727-4AD3-8D15-A04385C7E178}" type="pres">
      <dgm:prSet presAssocID="{72D46655-891A-4036-AB45-3070D2C62163}" presName="iconBgRect" presStyleLbl="bgShp" presStyleIdx="3" presStyleCnt="4"/>
      <dgm:spPr/>
    </dgm:pt>
    <dgm:pt modelId="{3183194D-0C40-4AE2-9AC7-DCF7CB0E8821}" type="pres">
      <dgm:prSet presAssocID="{72D46655-891A-4036-AB45-3070D2C6216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5FCB5CA4-A361-4AAF-8EB5-8D556023FCC1}" type="pres">
      <dgm:prSet presAssocID="{72D46655-891A-4036-AB45-3070D2C62163}" presName="spaceRect" presStyleCnt="0"/>
      <dgm:spPr/>
    </dgm:pt>
    <dgm:pt modelId="{18BF46D4-09A3-4090-9A37-4C836B8FADED}" type="pres">
      <dgm:prSet presAssocID="{72D46655-891A-4036-AB45-3070D2C62163}" presName="textRect" presStyleLbl="revTx" presStyleIdx="3" presStyleCnt="4">
        <dgm:presLayoutVars>
          <dgm:chMax val="1"/>
          <dgm:chPref val="1"/>
        </dgm:presLayoutVars>
      </dgm:prSet>
      <dgm:spPr/>
    </dgm:pt>
  </dgm:ptLst>
  <dgm:cxnLst>
    <dgm:cxn modelId="{1D402907-9679-4C6B-8AA3-5D916E14F9E2}" srcId="{C54DB011-BEA8-4D79-8CDB-B9AF13372291}" destId="{7AA88BD4-2810-490D-83F6-31F817698CB2}" srcOrd="1" destOrd="0" parTransId="{C15F65CA-B09D-4F53-B33F-5D9D902D7AC9}" sibTransId="{ED453070-DC26-487F-AE2B-1090E44CF6AC}"/>
    <dgm:cxn modelId="{0B164D20-DA2D-864F-85EE-477B7607CC53}" type="presOf" srcId="{ED453070-DC26-487F-AE2B-1090E44CF6AC}" destId="{56B33157-1421-4011-94F4-9D4D3A5354FA}" srcOrd="0" destOrd="0" presId="urn:microsoft.com/office/officeart/2018/2/layout/IconCircleList"/>
    <dgm:cxn modelId="{974DBF3A-49F2-6348-9AB6-E70329E4FAB0}" type="presOf" srcId="{F4B4280A-B3B9-4D7D-9DDE-1272E8895F54}" destId="{138117C4-947B-4618-8749-12ADEED555AC}" srcOrd="0" destOrd="0" presId="urn:microsoft.com/office/officeart/2018/2/layout/IconCircleList"/>
    <dgm:cxn modelId="{B3C4F246-42C3-7841-8748-75DF9A85978D}" type="presOf" srcId="{975BEF59-F959-431E-8996-081418AD1833}" destId="{50245A04-CC86-473C-8E1D-AA000F61BD79}" srcOrd="0" destOrd="0" presId="urn:microsoft.com/office/officeart/2018/2/layout/IconCircleList"/>
    <dgm:cxn modelId="{15C1AE69-404D-4E3C-9E88-91F3CA79CFD4}" srcId="{C54DB011-BEA8-4D79-8CDB-B9AF13372291}" destId="{975BEF59-F959-431E-8996-081418AD1833}" srcOrd="0" destOrd="0" parTransId="{92D9250D-72A2-4412-80C1-0F773943A788}" sibTransId="{3FB6A68D-DC20-4DA5-81E8-2E9384200C8D}"/>
    <dgm:cxn modelId="{A0329C6E-5B61-484B-90AC-3346D9485887}" type="presOf" srcId="{E63653CA-0FFD-4CCE-945F-8D78198F915E}" destId="{E665A7D9-1E8A-4FC5-BA32-327D856EC1F4}" srcOrd="0" destOrd="0" presId="urn:microsoft.com/office/officeart/2018/2/layout/IconCircleList"/>
    <dgm:cxn modelId="{EDB5A677-B890-C049-918A-A3ACE62EE2DA}" type="presOf" srcId="{7AA88BD4-2810-490D-83F6-31F817698CB2}" destId="{83661CED-3866-461B-B9A7-9480CC2D66D8}" srcOrd="0" destOrd="0" presId="urn:microsoft.com/office/officeart/2018/2/layout/IconCircleList"/>
    <dgm:cxn modelId="{779A0B91-0C0D-8345-B41C-46106CC682B0}" type="presOf" srcId="{3FB6A68D-DC20-4DA5-81E8-2E9384200C8D}" destId="{9E0F110B-A59E-474B-90BD-81ACDAF6D805}" srcOrd="0" destOrd="0" presId="urn:microsoft.com/office/officeart/2018/2/layout/IconCircleList"/>
    <dgm:cxn modelId="{BFA8E0DC-D25D-1446-A827-530345B6F885}" type="presOf" srcId="{72D46655-891A-4036-AB45-3070D2C62163}" destId="{18BF46D4-09A3-4090-9A37-4C836B8FADED}" srcOrd="0" destOrd="0" presId="urn:microsoft.com/office/officeart/2018/2/layout/IconCircleList"/>
    <dgm:cxn modelId="{523981DD-DE49-C649-A835-2DBCF8BB66A8}" type="presOf" srcId="{C54DB011-BEA8-4D79-8CDB-B9AF13372291}" destId="{E47187A5-1F2F-485D-A3B7-226C05D54045}" srcOrd="0" destOrd="0" presId="urn:microsoft.com/office/officeart/2018/2/layout/IconCircleList"/>
    <dgm:cxn modelId="{3702D3E0-0FDA-4354-9607-0B8F4D78ED74}" srcId="{C54DB011-BEA8-4D79-8CDB-B9AF13372291}" destId="{E63653CA-0FFD-4CCE-945F-8D78198F915E}" srcOrd="2" destOrd="0" parTransId="{A8F50803-563C-4D7F-868F-07EC6FD1FF72}" sibTransId="{F4B4280A-B3B9-4D7D-9DDE-1272E8895F54}"/>
    <dgm:cxn modelId="{33D1FAFB-D08F-4E8E-9DEC-C03E3A261854}" srcId="{C54DB011-BEA8-4D79-8CDB-B9AF13372291}" destId="{72D46655-891A-4036-AB45-3070D2C62163}" srcOrd="3" destOrd="0" parTransId="{4754C7D5-BBFE-4000-92FC-870CD6FF9460}" sibTransId="{D1AD16D0-18A9-42F6-AE24-8F0CA935A63E}"/>
    <dgm:cxn modelId="{9B09586B-782D-BE46-95C6-A9B0A30657C1}" type="presParOf" srcId="{E47187A5-1F2F-485D-A3B7-226C05D54045}" destId="{4567C9F6-7AD9-408A-A2FE-1C6ED877FCEC}" srcOrd="0" destOrd="0" presId="urn:microsoft.com/office/officeart/2018/2/layout/IconCircleList"/>
    <dgm:cxn modelId="{2C69EF67-5E34-2B41-A04A-CB082F1BE199}" type="presParOf" srcId="{4567C9F6-7AD9-408A-A2FE-1C6ED877FCEC}" destId="{763A8E7C-1E36-4A39-9BAC-85EB35048A2B}" srcOrd="0" destOrd="0" presId="urn:microsoft.com/office/officeart/2018/2/layout/IconCircleList"/>
    <dgm:cxn modelId="{6A91B8C6-3309-E142-A0B4-F7C97A0C3326}" type="presParOf" srcId="{763A8E7C-1E36-4A39-9BAC-85EB35048A2B}" destId="{C1D48107-1534-4372-A08A-D09C5E2A250A}" srcOrd="0" destOrd="0" presId="urn:microsoft.com/office/officeart/2018/2/layout/IconCircleList"/>
    <dgm:cxn modelId="{86A6A2C9-9686-9B49-8CE8-1369053D4F58}" type="presParOf" srcId="{763A8E7C-1E36-4A39-9BAC-85EB35048A2B}" destId="{E7F68107-FC36-4952-9BD1-05C3EEF75039}" srcOrd="1" destOrd="0" presId="urn:microsoft.com/office/officeart/2018/2/layout/IconCircleList"/>
    <dgm:cxn modelId="{96D50D2C-7096-D94A-8B19-9F4F0A28D96F}" type="presParOf" srcId="{763A8E7C-1E36-4A39-9BAC-85EB35048A2B}" destId="{0B39EC50-39E8-4E94-9B2F-DEFC9B8CD097}" srcOrd="2" destOrd="0" presId="urn:microsoft.com/office/officeart/2018/2/layout/IconCircleList"/>
    <dgm:cxn modelId="{71C2C3ED-8874-734B-91DF-154D631C9AF5}" type="presParOf" srcId="{763A8E7C-1E36-4A39-9BAC-85EB35048A2B}" destId="{50245A04-CC86-473C-8E1D-AA000F61BD79}" srcOrd="3" destOrd="0" presId="urn:microsoft.com/office/officeart/2018/2/layout/IconCircleList"/>
    <dgm:cxn modelId="{BFFF2403-2CBF-D148-9F4F-184C569A4D76}" type="presParOf" srcId="{4567C9F6-7AD9-408A-A2FE-1C6ED877FCEC}" destId="{9E0F110B-A59E-474B-90BD-81ACDAF6D805}" srcOrd="1" destOrd="0" presId="urn:microsoft.com/office/officeart/2018/2/layout/IconCircleList"/>
    <dgm:cxn modelId="{F4423EA2-32A2-5E4F-AA6C-0535B5D4C28E}" type="presParOf" srcId="{4567C9F6-7AD9-408A-A2FE-1C6ED877FCEC}" destId="{FFE2ADA9-432A-46BE-9292-871E7AE8C546}" srcOrd="2" destOrd="0" presId="urn:microsoft.com/office/officeart/2018/2/layout/IconCircleList"/>
    <dgm:cxn modelId="{ABF6A6FC-1DC9-E44F-BEC4-7C538E6FBAC8}" type="presParOf" srcId="{FFE2ADA9-432A-46BE-9292-871E7AE8C546}" destId="{0F581921-57FB-4F4A-A503-7AAA9207EF6C}" srcOrd="0" destOrd="0" presId="urn:microsoft.com/office/officeart/2018/2/layout/IconCircleList"/>
    <dgm:cxn modelId="{9FE3B6DF-E2EC-184D-92A3-6B3E10E864C0}" type="presParOf" srcId="{FFE2ADA9-432A-46BE-9292-871E7AE8C546}" destId="{05B992E9-3E32-4D07-9279-60F2EE773769}" srcOrd="1" destOrd="0" presId="urn:microsoft.com/office/officeart/2018/2/layout/IconCircleList"/>
    <dgm:cxn modelId="{29DCD796-A6E9-D54B-96F2-D88376C4C8CC}" type="presParOf" srcId="{FFE2ADA9-432A-46BE-9292-871E7AE8C546}" destId="{8CE6C53D-7E1D-43ED-B2C3-C773B9BFD3CF}" srcOrd="2" destOrd="0" presId="urn:microsoft.com/office/officeart/2018/2/layout/IconCircleList"/>
    <dgm:cxn modelId="{42501FFD-2BAF-F646-BD31-CDD625D29ABE}" type="presParOf" srcId="{FFE2ADA9-432A-46BE-9292-871E7AE8C546}" destId="{83661CED-3866-461B-B9A7-9480CC2D66D8}" srcOrd="3" destOrd="0" presId="urn:microsoft.com/office/officeart/2018/2/layout/IconCircleList"/>
    <dgm:cxn modelId="{619429D4-4E86-E14F-9654-CEF2B5735166}" type="presParOf" srcId="{4567C9F6-7AD9-408A-A2FE-1C6ED877FCEC}" destId="{56B33157-1421-4011-94F4-9D4D3A5354FA}" srcOrd="3" destOrd="0" presId="urn:microsoft.com/office/officeart/2018/2/layout/IconCircleList"/>
    <dgm:cxn modelId="{66B92BEE-56F6-8E49-907F-027B071C8953}" type="presParOf" srcId="{4567C9F6-7AD9-408A-A2FE-1C6ED877FCEC}" destId="{2ED994BD-CC04-4B31-BA6C-8BC378712C1E}" srcOrd="4" destOrd="0" presId="urn:microsoft.com/office/officeart/2018/2/layout/IconCircleList"/>
    <dgm:cxn modelId="{F309B95F-7024-0F46-B497-3F1DB983B2CA}" type="presParOf" srcId="{2ED994BD-CC04-4B31-BA6C-8BC378712C1E}" destId="{DA4B92C4-96FC-4A38-B318-1772E25FC7B3}" srcOrd="0" destOrd="0" presId="urn:microsoft.com/office/officeart/2018/2/layout/IconCircleList"/>
    <dgm:cxn modelId="{75E63F5C-79C0-EB44-A97C-77A030C6E4B4}" type="presParOf" srcId="{2ED994BD-CC04-4B31-BA6C-8BC378712C1E}" destId="{6BE12585-3DB3-4896-86E8-865D345D6350}" srcOrd="1" destOrd="0" presId="urn:microsoft.com/office/officeart/2018/2/layout/IconCircleList"/>
    <dgm:cxn modelId="{158AF0D8-7542-D449-9791-0FFBBC40140F}" type="presParOf" srcId="{2ED994BD-CC04-4B31-BA6C-8BC378712C1E}" destId="{8C0C0885-CA55-43AC-8548-E9F43EB906EE}" srcOrd="2" destOrd="0" presId="urn:microsoft.com/office/officeart/2018/2/layout/IconCircleList"/>
    <dgm:cxn modelId="{7FBDA5FC-2A34-9242-9979-CB20BDBC7E04}" type="presParOf" srcId="{2ED994BD-CC04-4B31-BA6C-8BC378712C1E}" destId="{E665A7D9-1E8A-4FC5-BA32-327D856EC1F4}" srcOrd="3" destOrd="0" presId="urn:microsoft.com/office/officeart/2018/2/layout/IconCircleList"/>
    <dgm:cxn modelId="{1FFC8BA8-C79A-1A46-BBED-57732A4E0244}" type="presParOf" srcId="{4567C9F6-7AD9-408A-A2FE-1C6ED877FCEC}" destId="{138117C4-947B-4618-8749-12ADEED555AC}" srcOrd="5" destOrd="0" presId="urn:microsoft.com/office/officeart/2018/2/layout/IconCircleList"/>
    <dgm:cxn modelId="{A6D9A021-F7CB-1140-8B0C-98E9E6F30DDC}" type="presParOf" srcId="{4567C9F6-7AD9-408A-A2FE-1C6ED877FCEC}" destId="{58BA4D81-1D22-47C3-AC39-579BDCCEF906}" srcOrd="6" destOrd="0" presId="urn:microsoft.com/office/officeart/2018/2/layout/IconCircleList"/>
    <dgm:cxn modelId="{B9D48C53-3BD4-524A-9DF6-B013A57F224E}" type="presParOf" srcId="{58BA4D81-1D22-47C3-AC39-579BDCCEF906}" destId="{113F7010-3727-4AD3-8D15-A04385C7E178}" srcOrd="0" destOrd="0" presId="urn:microsoft.com/office/officeart/2018/2/layout/IconCircleList"/>
    <dgm:cxn modelId="{F0C0A03C-BEC6-C640-9B7C-D49B688C6FB2}" type="presParOf" srcId="{58BA4D81-1D22-47C3-AC39-579BDCCEF906}" destId="{3183194D-0C40-4AE2-9AC7-DCF7CB0E8821}" srcOrd="1" destOrd="0" presId="urn:microsoft.com/office/officeart/2018/2/layout/IconCircleList"/>
    <dgm:cxn modelId="{A166F4BA-EB0F-EA4D-B4A2-81278F62E723}" type="presParOf" srcId="{58BA4D81-1D22-47C3-AC39-579BDCCEF906}" destId="{5FCB5CA4-A361-4AAF-8EB5-8D556023FCC1}" srcOrd="2" destOrd="0" presId="urn:microsoft.com/office/officeart/2018/2/layout/IconCircleList"/>
    <dgm:cxn modelId="{2B740C9B-58AE-2D47-8301-05F756D31E9A}" type="presParOf" srcId="{58BA4D81-1D22-47C3-AC39-579BDCCEF906}" destId="{18BF46D4-09A3-4090-9A37-4C836B8FADE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358DD1-5783-4E47-A606-808BF9D67CC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3B8D59B-A2AD-4295-88B3-9F6A43EC1D0B}">
      <dgm:prSet custT="1"/>
      <dgm:spPr/>
      <dgm:t>
        <a:bodyPr/>
        <a:lstStyle/>
        <a:p>
          <a:r>
            <a:rPr lang="en-US" sz="1600" dirty="0"/>
            <a:t>Offer the Lunch and Learn Presentation and then ask training participants to present a slide each to evaluate their presentation skills.</a:t>
          </a:r>
        </a:p>
      </dgm:t>
    </dgm:pt>
    <dgm:pt modelId="{8261727B-7DF6-433E-8E00-2309F4BD0DA9}" type="parTrans" cxnId="{45DD1E52-6EFB-4E3F-AB8B-566D4EAD2402}">
      <dgm:prSet/>
      <dgm:spPr/>
      <dgm:t>
        <a:bodyPr/>
        <a:lstStyle/>
        <a:p>
          <a:endParaRPr lang="en-US"/>
        </a:p>
      </dgm:t>
    </dgm:pt>
    <dgm:pt modelId="{030564AE-6C73-4EEC-9DF7-9B775A9E17A6}" type="sibTrans" cxnId="{45DD1E52-6EFB-4E3F-AB8B-566D4EAD2402}">
      <dgm:prSet/>
      <dgm:spPr/>
      <dgm:t>
        <a:bodyPr/>
        <a:lstStyle/>
        <a:p>
          <a:endParaRPr lang="en-US"/>
        </a:p>
      </dgm:t>
    </dgm:pt>
    <dgm:pt modelId="{A6D3299A-7CA6-4BB3-A5F6-BF6B4B626830}">
      <dgm:prSet custT="1"/>
      <dgm:spPr/>
      <dgm:t>
        <a:bodyPr/>
        <a:lstStyle/>
        <a:p>
          <a:r>
            <a:rPr lang="en-US" sz="1600" dirty="0"/>
            <a:t>Invite each trainee to share their own diagnosis experience for 5 minutes to understand their perspective better and also assess how measured they can be in presenting information about their own experience.</a:t>
          </a:r>
        </a:p>
      </dgm:t>
    </dgm:pt>
    <dgm:pt modelId="{F3DE1B40-9014-48D5-A84E-420096240528}" type="parTrans" cxnId="{00C84042-7139-4070-AFFD-4E9644DAC96A}">
      <dgm:prSet/>
      <dgm:spPr/>
      <dgm:t>
        <a:bodyPr/>
        <a:lstStyle/>
        <a:p>
          <a:endParaRPr lang="en-US"/>
        </a:p>
      </dgm:t>
    </dgm:pt>
    <dgm:pt modelId="{8312C5CA-8D5F-4543-8E65-8E477F3DC01F}" type="sibTrans" cxnId="{00C84042-7139-4070-AFFD-4E9644DAC96A}">
      <dgm:prSet/>
      <dgm:spPr/>
      <dgm:t>
        <a:bodyPr/>
        <a:lstStyle/>
        <a:p>
          <a:endParaRPr lang="en-US"/>
        </a:p>
      </dgm:t>
    </dgm:pt>
    <dgm:pt modelId="{740B4FA9-B27B-4D2E-BCF8-9FD4275CFC88}" type="pres">
      <dgm:prSet presAssocID="{49358DD1-5783-4E47-A606-808BF9D67CC1}" presName="root" presStyleCnt="0">
        <dgm:presLayoutVars>
          <dgm:dir/>
          <dgm:resizeHandles val="exact"/>
        </dgm:presLayoutVars>
      </dgm:prSet>
      <dgm:spPr/>
    </dgm:pt>
    <dgm:pt modelId="{4873E81E-A2BF-43E4-9E02-DCE2259980A9}" type="pres">
      <dgm:prSet presAssocID="{B3B8D59B-A2AD-4295-88B3-9F6A43EC1D0B}" presName="compNode" presStyleCnt="0"/>
      <dgm:spPr/>
    </dgm:pt>
    <dgm:pt modelId="{3B5D7218-89A6-426C-98D6-7B512B563898}" type="pres">
      <dgm:prSet presAssocID="{B3B8D59B-A2AD-4295-88B3-9F6A43EC1D0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C8062848-8207-4DD6-9E5B-67FB26CB4558}" type="pres">
      <dgm:prSet presAssocID="{B3B8D59B-A2AD-4295-88B3-9F6A43EC1D0B}" presName="spaceRect" presStyleCnt="0"/>
      <dgm:spPr/>
    </dgm:pt>
    <dgm:pt modelId="{378AA8F5-8975-456E-85A5-6A995E33A4E0}" type="pres">
      <dgm:prSet presAssocID="{B3B8D59B-A2AD-4295-88B3-9F6A43EC1D0B}" presName="textRect" presStyleLbl="revTx" presStyleIdx="0" presStyleCnt="2" custScaleY="23109">
        <dgm:presLayoutVars>
          <dgm:chMax val="1"/>
          <dgm:chPref val="1"/>
        </dgm:presLayoutVars>
      </dgm:prSet>
      <dgm:spPr/>
    </dgm:pt>
    <dgm:pt modelId="{79A1E29C-594C-46D1-A21F-8A85D97D860E}" type="pres">
      <dgm:prSet presAssocID="{030564AE-6C73-4EEC-9DF7-9B775A9E17A6}" presName="sibTrans" presStyleCnt="0"/>
      <dgm:spPr/>
    </dgm:pt>
    <dgm:pt modelId="{479B0C0C-611C-4779-8675-0683068EC7B7}" type="pres">
      <dgm:prSet presAssocID="{A6D3299A-7CA6-4BB3-A5F6-BF6B4B626830}" presName="compNode" presStyleCnt="0"/>
      <dgm:spPr/>
    </dgm:pt>
    <dgm:pt modelId="{5D110B45-B6B4-45B5-8948-EDD2984C4AD7}" type="pres">
      <dgm:prSet presAssocID="{A6D3299A-7CA6-4BB3-A5F6-BF6B4B62683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94955EF0-7B28-44D0-9E4C-4ED724FE3CDA}" type="pres">
      <dgm:prSet presAssocID="{A6D3299A-7CA6-4BB3-A5F6-BF6B4B626830}" presName="spaceRect" presStyleCnt="0"/>
      <dgm:spPr/>
    </dgm:pt>
    <dgm:pt modelId="{57A2B36A-5DB3-48EC-9071-E06B4FB0CF5B}" type="pres">
      <dgm:prSet presAssocID="{A6D3299A-7CA6-4BB3-A5F6-BF6B4B626830}" presName="textRect" presStyleLbl="revTx" presStyleIdx="1" presStyleCnt="2">
        <dgm:presLayoutVars>
          <dgm:chMax val="1"/>
          <dgm:chPref val="1"/>
        </dgm:presLayoutVars>
      </dgm:prSet>
      <dgm:spPr/>
    </dgm:pt>
  </dgm:ptLst>
  <dgm:cxnLst>
    <dgm:cxn modelId="{62373B25-10A8-4FE3-AFC5-E922C57D043E}" type="presOf" srcId="{B3B8D59B-A2AD-4295-88B3-9F6A43EC1D0B}" destId="{378AA8F5-8975-456E-85A5-6A995E33A4E0}" srcOrd="0" destOrd="0" presId="urn:microsoft.com/office/officeart/2018/2/layout/IconLabelList"/>
    <dgm:cxn modelId="{F8692540-416E-452C-B6BA-05A1A058951A}" type="presOf" srcId="{A6D3299A-7CA6-4BB3-A5F6-BF6B4B626830}" destId="{57A2B36A-5DB3-48EC-9071-E06B4FB0CF5B}" srcOrd="0" destOrd="0" presId="urn:microsoft.com/office/officeart/2018/2/layout/IconLabelList"/>
    <dgm:cxn modelId="{00C84042-7139-4070-AFFD-4E9644DAC96A}" srcId="{49358DD1-5783-4E47-A606-808BF9D67CC1}" destId="{A6D3299A-7CA6-4BB3-A5F6-BF6B4B626830}" srcOrd="1" destOrd="0" parTransId="{F3DE1B40-9014-48D5-A84E-420096240528}" sibTransId="{8312C5CA-8D5F-4543-8E65-8E477F3DC01F}"/>
    <dgm:cxn modelId="{45DD1E52-6EFB-4E3F-AB8B-566D4EAD2402}" srcId="{49358DD1-5783-4E47-A606-808BF9D67CC1}" destId="{B3B8D59B-A2AD-4295-88B3-9F6A43EC1D0B}" srcOrd="0" destOrd="0" parTransId="{8261727B-7DF6-433E-8E00-2309F4BD0DA9}" sibTransId="{030564AE-6C73-4EEC-9DF7-9B775A9E17A6}"/>
    <dgm:cxn modelId="{7E8B7973-DB99-4F88-8005-686A2DF1C036}" type="presOf" srcId="{49358DD1-5783-4E47-A606-808BF9D67CC1}" destId="{740B4FA9-B27B-4D2E-BCF8-9FD4275CFC88}" srcOrd="0" destOrd="0" presId="urn:microsoft.com/office/officeart/2018/2/layout/IconLabelList"/>
    <dgm:cxn modelId="{9F09EE46-CBB8-4FBA-9120-B785A11B3D78}" type="presParOf" srcId="{740B4FA9-B27B-4D2E-BCF8-9FD4275CFC88}" destId="{4873E81E-A2BF-43E4-9E02-DCE2259980A9}" srcOrd="0" destOrd="0" presId="urn:microsoft.com/office/officeart/2018/2/layout/IconLabelList"/>
    <dgm:cxn modelId="{76170175-F2C1-40AD-9C0B-E90E1162DAFB}" type="presParOf" srcId="{4873E81E-A2BF-43E4-9E02-DCE2259980A9}" destId="{3B5D7218-89A6-426C-98D6-7B512B563898}" srcOrd="0" destOrd="0" presId="urn:microsoft.com/office/officeart/2018/2/layout/IconLabelList"/>
    <dgm:cxn modelId="{0876CDCD-044C-4E2D-A0F8-0BD3736DADEF}" type="presParOf" srcId="{4873E81E-A2BF-43E4-9E02-DCE2259980A9}" destId="{C8062848-8207-4DD6-9E5B-67FB26CB4558}" srcOrd="1" destOrd="0" presId="urn:microsoft.com/office/officeart/2018/2/layout/IconLabelList"/>
    <dgm:cxn modelId="{6CC0F8FE-D2A4-4A9D-AD61-A50D91A9CCED}" type="presParOf" srcId="{4873E81E-A2BF-43E4-9E02-DCE2259980A9}" destId="{378AA8F5-8975-456E-85A5-6A995E33A4E0}" srcOrd="2" destOrd="0" presId="urn:microsoft.com/office/officeart/2018/2/layout/IconLabelList"/>
    <dgm:cxn modelId="{DF915DF4-251A-4AA7-A7AC-A9BF5A5E3AE4}" type="presParOf" srcId="{740B4FA9-B27B-4D2E-BCF8-9FD4275CFC88}" destId="{79A1E29C-594C-46D1-A21F-8A85D97D860E}" srcOrd="1" destOrd="0" presId="urn:microsoft.com/office/officeart/2018/2/layout/IconLabelList"/>
    <dgm:cxn modelId="{CE9FDBFD-7A2B-4B9F-BB05-2E4F4D9B6360}" type="presParOf" srcId="{740B4FA9-B27B-4D2E-BCF8-9FD4275CFC88}" destId="{479B0C0C-611C-4779-8675-0683068EC7B7}" srcOrd="2" destOrd="0" presId="urn:microsoft.com/office/officeart/2018/2/layout/IconLabelList"/>
    <dgm:cxn modelId="{B61C533C-E90E-4FD7-90BA-04D7641D714A}" type="presParOf" srcId="{479B0C0C-611C-4779-8675-0683068EC7B7}" destId="{5D110B45-B6B4-45B5-8948-EDD2984C4AD7}" srcOrd="0" destOrd="0" presId="urn:microsoft.com/office/officeart/2018/2/layout/IconLabelList"/>
    <dgm:cxn modelId="{08810CB3-B072-450C-A2E3-1A2AE46ABB3C}" type="presParOf" srcId="{479B0C0C-611C-4779-8675-0683068EC7B7}" destId="{94955EF0-7B28-44D0-9E4C-4ED724FE3CDA}" srcOrd="1" destOrd="0" presId="urn:microsoft.com/office/officeart/2018/2/layout/IconLabelList"/>
    <dgm:cxn modelId="{BC4EF18A-395F-4BF3-A889-4197497AABA5}" type="presParOf" srcId="{479B0C0C-611C-4779-8675-0683068EC7B7}" destId="{57A2B36A-5DB3-48EC-9071-E06B4FB0CF5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4D91AE-1FB5-4BF4-8A76-52192523F06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C080E1A-45F6-4FDC-9614-5EEDB1D3E849}">
      <dgm:prSet/>
      <dgm:spPr/>
      <dgm:t>
        <a:bodyPr/>
        <a:lstStyle/>
        <a:p>
          <a:r>
            <a:rPr lang="en-US"/>
            <a:t>Assess the trainees and their survey responses to determine who should be a Prenatal Outreach Representative.</a:t>
          </a:r>
        </a:p>
      </dgm:t>
    </dgm:pt>
    <dgm:pt modelId="{0E9DD6D5-E8FA-494B-85A1-26FC3E2679FB}" type="parTrans" cxnId="{04B96A45-31AA-4E60-8BFC-B6E7D8348D19}">
      <dgm:prSet/>
      <dgm:spPr/>
      <dgm:t>
        <a:bodyPr/>
        <a:lstStyle/>
        <a:p>
          <a:endParaRPr lang="en-US"/>
        </a:p>
      </dgm:t>
    </dgm:pt>
    <dgm:pt modelId="{A40C8B8D-83CB-4A62-B239-246057D5B164}" type="sibTrans" cxnId="{04B96A45-31AA-4E60-8BFC-B6E7D8348D19}">
      <dgm:prSet/>
      <dgm:spPr/>
      <dgm:t>
        <a:bodyPr/>
        <a:lstStyle/>
        <a:p>
          <a:endParaRPr lang="en-US"/>
        </a:p>
      </dgm:t>
    </dgm:pt>
    <dgm:pt modelId="{2FEF8823-0AE2-403C-A715-713202E6E6C0}">
      <dgm:prSet/>
      <dgm:spPr/>
      <dgm:t>
        <a:bodyPr/>
        <a:lstStyle/>
        <a:p>
          <a:r>
            <a:rPr lang="en-US"/>
            <a:t>Decide what assignments and roles will be most appropriate.</a:t>
          </a:r>
        </a:p>
      </dgm:t>
    </dgm:pt>
    <dgm:pt modelId="{E32C9C6F-89A9-4C48-91BE-EE6ECA966481}" type="parTrans" cxnId="{2A04FB7C-A7B8-4033-A270-F4CA15F32FB3}">
      <dgm:prSet/>
      <dgm:spPr/>
      <dgm:t>
        <a:bodyPr/>
        <a:lstStyle/>
        <a:p>
          <a:endParaRPr lang="en-US"/>
        </a:p>
      </dgm:t>
    </dgm:pt>
    <dgm:pt modelId="{09B144DF-4D6B-4A7A-8A52-68B4B4395267}" type="sibTrans" cxnId="{2A04FB7C-A7B8-4033-A270-F4CA15F32FB3}">
      <dgm:prSet/>
      <dgm:spPr/>
      <dgm:t>
        <a:bodyPr/>
        <a:lstStyle/>
        <a:p>
          <a:endParaRPr lang="en-US"/>
        </a:p>
      </dgm:t>
    </dgm:pt>
    <dgm:pt modelId="{11E17438-04E1-4863-9DB2-BE8412B8C807}">
      <dgm:prSet/>
      <dgm:spPr/>
      <dgm:t>
        <a:bodyPr/>
        <a:lstStyle/>
        <a:p>
          <a:r>
            <a:rPr lang="en-US"/>
            <a:t>Not everyone will be a good candidate as a Prenatal Outreach Representative. Give them other meaningful roles: tracking data, managing resources, working on materials and website, soliciting donors</a:t>
          </a:r>
        </a:p>
      </dgm:t>
    </dgm:pt>
    <dgm:pt modelId="{77EEF482-FF9F-44DF-91B5-A60DBEDD1797}" type="parTrans" cxnId="{AD0C2F85-84F8-4E7A-959B-324442A9E1C9}">
      <dgm:prSet/>
      <dgm:spPr/>
      <dgm:t>
        <a:bodyPr/>
        <a:lstStyle/>
        <a:p>
          <a:endParaRPr lang="en-US"/>
        </a:p>
      </dgm:t>
    </dgm:pt>
    <dgm:pt modelId="{28B46B85-9BCB-48EB-A915-0E3503F0C0B3}" type="sibTrans" cxnId="{AD0C2F85-84F8-4E7A-959B-324442A9E1C9}">
      <dgm:prSet/>
      <dgm:spPr/>
      <dgm:t>
        <a:bodyPr/>
        <a:lstStyle/>
        <a:p>
          <a:endParaRPr lang="en-US"/>
        </a:p>
      </dgm:t>
    </dgm:pt>
    <dgm:pt modelId="{ECD9D893-A324-4770-9CF1-1F5976BED132}">
      <dgm:prSet/>
      <dgm:spPr/>
      <dgm:t>
        <a:bodyPr/>
        <a:lstStyle/>
        <a:p>
          <a:r>
            <a:rPr lang="en-US" dirty="0"/>
            <a:t>Assign specific hospitals and offices to each Prenatal Outreach Representatives. See the lesson on Finding Medical Professionals if you do not already have a list of medical contacts.</a:t>
          </a:r>
        </a:p>
      </dgm:t>
    </dgm:pt>
    <dgm:pt modelId="{5BF6AAF8-8F63-4C85-B3F4-6D8EEF2B2CFC}" type="parTrans" cxnId="{AA93795D-2709-4C9E-B133-F637990E7255}">
      <dgm:prSet/>
      <dgm:spPr/>
      <dgm:t>
        <a:bodyPr/>
        <a:lstStyle/>
        <a:p>
          <a:endParaRPr lang="en-US"/>
        </a:p>
      </dgm:t>
    </dgm:pt>
    <dgm:pt modelId="{AD9981F5-F0F7-4B35-91A3-969DE816F204}" type="sibTrans" cxnId="{AA93795D-2709-4C9E-B133-F637990E7255}">
      <dgm:prSet/>
      <dgm:spPr/>
      <dgm:t>
        <a:bodyPr/>
        <a:lstStyle/>
        <a:p>
          <a:endParaRPr lang="en-US"/>
        </a:p>
      </dgm:t>
    </dgm:pt>
    <dgm:pt modelId="{74541BA1-C7D0-49E0-BE4D-413497B6FB1C}" type="pres">
      <dgm:prSet presAssocID="{ED4D91AE-1FB5-4BF4-8A76-52192523F061}" presName="root" presStyleCnt="0">
        <dgm:presLayoutVars>
          <dgm:dir/>
          <dgm:resizeHandles val="exact"/>
        </dgm:presLayoutVars>
      </dgm:prSet>
      <dgm:spPr/>
    </dgm:pt>
    <dgm:pt modelId="{DECF65A8-5EB5-4FC6-AD27-E440D7ED362C}" type="pres">
      <dgm:prSet presAssocID="{BC080E1A-45F6-4FDC-9614-5EEDB1D3E849}" presName="compNode" presStyleCnt="0"/>
      <dgm:spPr/>
    </dgm:pt>
    <dgm:pt modelId="{07184794-7F93-4EE4-8E10-D9DBCDB09993}" type="pres">
      <dgm:prSet presAssocID="{BC080E1A-45F6-4FDC-9614-5EEDB1D3E849}" presName="bgRect" presStyleLbl="bgShp" presStyleIdx="0" presStyleCnt="4"/>
      <dgm:spPr/>
    </dgm:pt>
    <dgm:pt modelId="{FBDB0388-AE08-4F2D-ABF5-9470A0F360D4}" type="pres">
      <dgm:prSet presAssocID="{BC080E1A-45F6-4FDC-9614-5EEDB1D3E84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9FE0FAF5-C77B-40FC-B6B1-7C0587BB3018}" type="pres">
      <dgm:prSet presAssocID="{BC080E1A-45F6-4FDC-9614-5EEDB1D3E849}" presName="spaceRect" presStyleCnt="0"/>
      <dgm:spPr/>
    </dgm:pt>
    <dgm:pt modelId="{62D85D65-271F-4269-B1E6-58A846FCD054}" type="pres">
      <dgm:prSet presAssocID="{BC080E1A-45F6-4FDC-9614-5EEDB1D3E849}" presName="parTx" presStyleLbl="revTx" presStyleIdx="0" presStyleCnt="4">
        <dgm:presLayoutVars>
          <dgm:chMax val="0"/>
          <dgm:chPref val="0"/>
        </dgm:presLayoutVars>
      </dgm:prSet>
      <dgm:spPr/>
    </dgm:pt>
    <dgm:pt modelId="{BEAB227B-328E-4D13-89FE-56F8441F9673}" type="pres">
      <dgm:prSet presAssocID="{A40C8B8D-83CB-4A62-B239-246057D5B164}" presName="sibTrans" presStyleCnt="0"/>
      <dgm:spPr/>
    </dgm:pt>
    <dgm:pt modelId="{C6F03228-EFAC-4230-BA2D-593B526B4F2D}" type="pres">
      <dgm:prSet presAssocID="{2FEF8823-0AE2-403C-A715-713202E6E6C0}" presName="compNode" presStyleCnt="0"/>
      <dgm:spPr/>
    </dgm:pt>
    <dgm:pt modelId="{88F8DAA2-A588-4295-9C53-F36B96B64DA7}" type="pres">
      <dgm:prSet presAssocID="{2FEF8823-0AE2-403C-A715-713202E6E6C0}" presName="bgRect" presStyleLbl="bgShp" presStyleIdx="1" presStyleCnt="4"/>
      <dgm:spPr/>
    </dgm:pt>
    <dgm:pt modelId="{42A84336-1187-4D72-BB30-3F69C0E326AA}" type="pres">
      <dgm:prSet presAssocID="{2FEF8823-0AE2-403C-A715-713202E6E6C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21DEE7BA-1A6D-4D42-8950-81800A88FECE}" type="pres">
      <dgm:prSet presAssocID="{2FEF8823-0AE2-403C-A715-713202E6E6C0}" presName="spaceRect" presStyleCnt="0"/>
      <dgm:spPr/>
    </dgm:pt>
    <dgm:pt modelId="{6E393EAD-56D8-488B-92A1-D12F94858ED6}" type="pres">
      <dgm:prSet presAssocID="{2FEF8823-0AE2-403C-A715-713202E6E6C0}" presName="parTx" presStyleLbl="revTx" presStyleIdx="1" presStyleCnt="4">
        <dgm:presLayoutVars>
          <dgm:chMax val="0"/>
          <dgm:chPref val="0"/>
        </dgm:presLayoutVars>
      </dgm:prSet>
      <dgm:spPr/>
    </dgm:pt>
    <dgm:pt modelId="{42E603B5-517B-44C7-AD42-CBF32C0D806D}" type="pres">
      <dgm:prSet presAssocID="{09B144DF-4D6B-4A7A-8A52-68B4B4395267}" presName="sibTrans" presStyleCnt="0"/>
      <dgm:spPr/>
    </dgm:pt>
    <dgm:pt modelId="{073257BD-2BE9-4511-8E2F-0194A1B362CA}" type="pres">
      <dgm:prSet presAssocID="{11E17438-04E1-4863-9DB2-BE8412B8C807}" presName="compNode" presStyleCnt="0"/>
      <dgm:spPr/>
    </dgm:pt>
    <dgm:pt modelId="{019E25AB-67B7-4EDC-8EE1-1B9F33C356CB}" type="pres">
      <dgm:prSet presAssocID="{11E17438-04E1-4863-9DB2-BE8412B8C807}" presName="bgRect" presStyleLbl="bgShp" presStyleIdx="2" presStyleCnt="4"/>
      <dgm:spPr/>
    </dgm:pt>
    <dgm:pt modelId="{890C7192-1695-473D-8DBB-842C378D2E06}" type="pres">
      <dgm:prSet presAssocID="{11E17438-04E1-4863-9DB2-BE8412B8C80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CC3F5A73-2C6B-4404-A209-3F2340430562}" type="pres">
      <dgm:prSet presAssocID="{11E17438-04E1-4863-9DB2-BE8412B8C807}" presName="spaceRect" presStyleCnt="0"/>
      <dgm:spPr/>
    </dgm:pt>
    <dgm:pt modelId="{ABF1AC87-EF1A-42EE-A385-6B6E9EAAA9A5}" type="pres">
      <dgm:prSet presAssocID="{11E17438-04E1-4863-9DB2-BE8412B8C807}" presName="parTx" presStyleLbl="revTx" presStyleIdx="2" presStyleCnt="4">
        <dgm:presLayoutVars>
          <dgm:chMax val="0"/>
          <dgm:chPref val="0"/>
        </dgm:presLayoutVars>
      </dgm:prSet>
      <dgm:spPr/>
    </dgm:pt>
    <dgm:pt modelId="{DE5A1468-EA3C-4302-8034-1DBB53761E53}" type="pres">
      <dgm:prSet presAssocID="{28B46B85-9BCB-48EB-A915-0E3503F0C0B3}" presName="sibTrans" presStyleCnt="0"/>
      <dgm:spPr/>
    </dgm:pt>
    <dgm:pt modelId="{C2759902-8AAA-4D3A-BFD9-AE7A68EE5F6F}" type="pres">
      <dgm:prSet presAssocID="{ECD9D893-A324-4770-9CF1-1F5976BED132}" presName="compNode" presStyleCnt="0"/>
      <dgm:spPr/>
    </dgm:pt>
    <dgm:pt modelId="{0A635B1A-4834-403F-96FB-C193A2B6BCD1}" type="pres">
      <dgm:prSet presAssocID="{ECD9D893-A324-4770-9CF1-1F5976BED132}" presName="bgRect" presStyleLbl="bgShp" presStyleIdx="3" presStyleCnt="4"/>
      <dgm:spPr>
        <a:solidFill>
          <a:schemeClr val="accent6"/>
        </a:solidFill>
      </dgm:spPr>
    </dgm:pt>
    <dgm:pt modelId="{5E4AA38A-1AC7-4FF4-A553-DF915309808A}" type="pres">
      <dgm:prSet presAssocID="{ECD9D893-A324-4770-9CF1-1F5976BED13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B4FE556A-6263-4AF3-97F9-82A09E670A0D}" type="pres">
      <dgm:prSet presAssocID="{ECD9D893-A324-4770-9CF1-1F5976BED132}" presName="spaceRect" presStyleCnt="0"/>
      <dgm:spPr/>
    </dgm:pt>
    <dgm:pt modelId="{8E068E69-D753-45E8-8D12-3E42318D262A}" type="pres">
      <dgm:prSet presAssocID="{ECD9D893-A324-4770-9CF1-1F5976BED132}" presName="parTx" presStyleLbl="revTx" presStyleIdx="3" presStyleCnt="4">
        <dgm:presLayoutVars>
          <dgm:chMax val="0"/>
          <dgm:chPref val="0"/>
        </dgm:presLayoutVars>
      </dgm:prSet>
      <dgm:spPr/>
    </dgm:pt>
  </dgm:ptLst>
  <dgm:cxnLst>
    <dgm:cxn modelId="{EC836614-A33D-4503-9613-6823F38B1699}" type="presOf" srcId="{2FEF8823-0AE2-403C-A715-713202E6E6C0}" destId="{6E393EAD-56D8-488B-92A1-D12F94858ED6}" srcOrd="0" destOrd="0" presId="urn:microsoft.com/office/officeart/2018/2/layout/IconVerticalSolidList"/>
    <dgm:cxn modelId="{04B96A45-31AA-4E60-8BFC-B6E7D8348D19}" srcId="{ED4D91AE-1FB5-4BF4-8A76-52192523F061}" destId="{BC080E1A-45F6-4FDC-9614-5EEDB1D3E849}" srcOrd="0" destOrd="0" parTransId="{0E9DD6D5-E8FA-494B-85A1-26FC3E2679FB}" sibTransId="{A40C8B8D-83CB-4A62-B239-246057D5B164}"/>
    <dgm:cxn modelId="{11DAC04B-3A89-405E-9B0E-889402B33A06}" type="presOf" srcId="{BC080E1A-45F6-4FDC-9614-5EEDB1D3E849}" destId="{62D85D65-271F-4269-B1E6-58A846FCD054}" srcOrd="0" destOrd="0" presId="urn:microsoft.com/office/officeart/2018/2/layout/IconVerticalSolidList"/>
    <dgm:cxn modelId="{13AAB354-E222-408A-826F-647209704A6F}" type="presOf" srcId="{11E17438-04E1-4863-9DB2-BE8412B8C807}" destId="{ABF1AC87-EF1A-42EE-A385-6B6E9EAAA9A5}" srcOrd="0" destOrd="0" presId="urn:microsoft.com/office/officeart/2018/2/layout/IconVerticalSolidList"/>
    <dgm:cxn modelId="{AA93795D-2709-4C9E-B133-F637990E7255}" srcId="{ED4D91AE-1FB5-4BF4-8A76-52192523F061}" destId="{ECD9D893-A324-4770-9CF1-1F5976BED132}" srcOrd="3" destOrd="0" parTransId="{5BF6AAF8-8F63-4C85-B3F4-6D8EEF2B2CFC}" sibTransId="{AD9981F5-F0F7-4B35-91A3-969DE816F204}"/>
    <dgm:cxn modelId="{2A04FB7C-A7B8-4033-A270-F4CA15F32FB3}" srcId="{ED4D91AE-1FB5-4BF4-8A76-52192523F061}" destId="{2FEF8823-0AE2-403C-A715-713202E6E6C0}" srcOrd="1" destOrd="0" parTransId="{E32C9C6F-89A9-4C48-91BE-EE6ECA966481}" sibTransId="{09B144DF-4D6B-4A7A-8A52-68B4B4395267}"/>
    <dgm:cxn modelId="{D49F9382-DE6D-411C-9BF9-CBC5B1AFBA2D}" type="presOf" srcId="{ECD9D893-A324-4770-9CF1-1F5976BED132}" destId="{8E068E69-D753-45E8-8D12-3E42318D262A}" srcOrd="0" destOrd="0" presId="urn:microsoft.com/office/officeart/2018/2/layout/IconVerticalSolidList"/>
    <dgm:cxn modelId="{AD0C2F85-84F8-4E7A-959B-324442A9E1C9}" srcId="{ED4D91AE-1FB5-4BF4-8A76-52192523F061}" destId="{11E17438-04E1-4863-9DB2-BE8412B8C807}" srcOrd="2" destOrd="0" parTransId="{77EEF482-FF9F-44DF-91B5-A60DBEDD1797}" sibTransId="{28B46B85-9BCB-48EB-A915-0E3503F0C0B3}"/>
    <dgm:cxn modelId="{41A221A0-3D3E-4D1D-9E54-2FEB4DA81DD9}" type="presOf" srcId="{ED4D91AE-1FB5-4BF4-8A76-52192523F061}" destId="{74541BA1-C7D0-49E0-BE4D-413497B6FB1C}" srcOrd="0" destOrd="0" presId="urn:microsoft.com/office/officeart/2018/2/layout/IconVerticalSolidList"/>
    <dgm:cxn modelId="{1F9A349F-3B7D-4A3B-9D99-1297BA495E27}" type="presParOf" srcId="{74541BA1-C7D0-49E0-BE4D-413497B6FB1C}" destId="{DECF65A8-5EB5-4FC6-AD27-E440D7ED362C}" srcOrd="0" destOrd="0" presId="urn:microsoft.com/office/officeart/2018/2/layout/IconVerticalSolidList"/>
    <dgm:cxn modelId="{676155CA-1249-4C01-A2F2-3E48D7096F99}" type="presParOf" srcId="{DECF65A8-5EB5-4FC6-AD27-E440D7ED362C}" destId="{07184794-7F93-4EE4-8E10-D9DBCDB09993}" srcOrd="0" destOrd="0" presId="urn:microsoft.com/office/officeart/2018/2/layout/IconVerticalSolidList"/>
    <dgm:cxn modelId="{D569BD8B-B951-44FB-91F6-13F4BC3CEA2E}" type="presParOf" srcId="{DECF65A8-5EB5-4FC6-AD27-E440D7ED362C}" destId="{FBDB0388-AE08-4F2D-ABF5-9470A0F360D4}" srcOrd="1" destOrd="0" presId="urn:microsoft.com/office/officeart/2018/2/layout/IconVerticalSolidList"/>
    <dgm:cxn modelId="{2334C645-031D-413E-9A73-078F553A8325}" type="presParOf" srcId="{DECF65A8-5EB5-4FC6-AD27-E440D7ED362C}" destId="{9FE0FAF5-C77B-40FC-B6B1-7C0587BB3018}" srcOrd="2" destOrd="0" presId="urn:microsoft.com/office/officeart/2018/2/layout/IconVerticalSolidList"/>
    <dgm:cxn modelId="{85B123E0-D68B-4901-B976-DAC68F9A8E34}" type="presParOf" srcId="{DECF65A8-5EB5-4FC6-AD27-E440D7ED362C}" destId="{62D85D65-271F-4269-B1E6-58A846FCD054}" srcOrd="3" destOrd="0" presId="urn:microsoft.com/office/officeart/2018/2/layout/IconVerticalSolidList"/>
    <dgm:cxn modelId="{A1A055F8-C74F-4B4B-A29C-00FC2B6ED387}" type="presParOf" srcId="{74541BA1-C7D0-49E0-BE4D-413497B6FB1C}" destId="{BEAB227B-328E-4D13-89FE-56F8441F9673}" srcOrd="1" destOrd="0" presId="urn:microsoft.com/office/officeart/2018/2/layout/IconVerticalSolidList"/>
    <dgm:cxn modelId="{34A07E47-A76E-4178-AF78-0EA0BAD3ACD7}" type="presParOf" srcId="{74541BA1-C7D0-49E0-BE4D-413497B6FB1C}" destId="{C6F03228-EFAC-4230-BA2D-593B526B4F2D}" srcOrd="2" destOrd="0" presId="urn:microsoft.com/office/officeart/2018/2/layout/IconVerticalSolidList"/>
    <dgm:cxn modelId="{D1957B05-05EA-4CEB-A6B0-7E01DC787C7D}" type="presParOf" srcId="{C6F03228-EFAC-4230-BA2D-593B526B4F2D}" destId="{88F8DAA2-A588-4295-9C53-F36B96B64DA7}" srcOrd="0" destOrd="0" presId="urn:microsoft.com/office/officeart/2018/2/layout/IconVerticalSolidList"/>
    <dgm:cxn modelId="{0A407706-480E-412F-8F1F-4ABE23DA9B38}" type="presParOf" srcId="{C6F03228-EFAC-4230-BA2D-593B526B4F2D}" destId="{42A84336-1187-4D72-BB30-3F69C0E326AA}" srcOrd="1" destOrd="0" presId="urn:microsoft.com/office/officeart/2018/2/layout/IconVerticalSolidList"/>
    <dgm:cxn modelId="{589C8B06-564F-47B4-939D-E7515A18F768}" type="presParOf" srcId="{C6F03228-EFAC-4230-BA2D-593B526B4F2D}" destId="{21DEE7BA-1A6D-4D42-8950-81800A88FECE}" srcOrd="2" destOrd="0" presId="urn:microsoft.com/office/officeart/2018/2/layout/IconVerticalSolidList"/>
    <dgm:cxn modelId="{8A614890-8ACB-43C6-8604-9D666B47988B}" type="presParOf" srcId="{C6F03228-EFAC-4230-BA2D-593B526B4F2D}" destId="{6E393EAD-56D8-488B-92A1-D12F94858ED6}" srcOrd="3" destOrd="0" presId="urn:microsoft.com/office/officeart/2018/2/layout/IconVerticalSolidList"/>
    <dgm:cxn modelId="{17EB3FD2-B6A4-42A3-90AB-29569E651AA4}" type="presParOf" srcId="{74541BA1-C7D0-49E0-BE4D-413497B6FB1C}" destId="{42E603B5-517B-44C7-AD42-CBF32C0D806D}" srcOrd="3" destOrd="0" presId="urn:microsoft.com/office/officeart/2018/2/layout/IconVerticalSolidList"/>
    <dgm:cxn modelId="{9065797F-39D1-4F5C-B403-0E04EBAFEFE4}" type="presParOf" srcId="{74541BA1-C7D0-49E0-BE4D-413497B6FB1C}" destId="{073257BD-2BE9-4511-8E2F-0194A1B362CA}" srcOrd="4" destOrd="0" presId="urn:microsoft.com/office/officeart/2018/2/layout/IconVerticalSolidList"/>
    <dgm:cxn modelId="{AAE802F2-C4A9-4FD9-A880-FCA14E125FDA}" type="presParOf" srcId="{073257BD-2BE9-4511-8E2F-0194A1B362CA}" destId="{019E25AB-67B7-4EDC-8EE1-1B9F33C356CB}" srcOrd="0" destOrd="0" presId="urn:microsoft.com/office/officeart/2018/2/layout/IconVerticalSolidList"/>
    <dgm:cxn modelId="{37B43C70-4F38-42C8-B760-4A33B1795836}" type="presParOf" srcId="{073257BD-2BE9-4511-8E2F-0194A1B362CA}" destId="{890C7192-1695-473D-8DBB-842C378D2E06}" srcOrd="1" destOrd="0" presId="urn:microsoft.com/office/officeart/2018/2/layout/IconVerticalSolidList"/>
    <dgm:cxn modelId="{BF3A7B54-9AEC-4571-83B5-E736F46F7823}" type="presParOf" srcId="{073257BD-2BE9-4511-8E2F-0194A1B362CA}" destId="{CC3F5A73-2C6B-4404-A209-3F2340430562}" srcOrd="2" destOrd="0" presId="urn:microsoft.com/office/officeart/2018/2/layout/IconVerticalSolidList"/>
    <dgm:cxn modelId="{AA6A6DC9-C030-4067-B1B1-65723D77BC76}" type="presParOf" srcId="{073257BD-2BE9-4511-8E2F-0194A1B362CA}" destId="{ABF1AC87-EF1A-42EE-A385-6B6E9EAAA9A5}" srcOrd="3" destOrd="0" presId="urn:microsoft.com/office/officeart/2018/2/layout/IconVerticalSolidList"/>
    <dgm:cxn modelId="{69EB9B91-185C-4777-9860-FEC29C5BD803}" type="presParOf" srcId="{74541BA1-C7D0-49E0-BE4D-413497B6FB1C}" destId="{DE5A1468-EA3C-4302-8034-1DBB53761E53}" srcOrd="5" destOrd="0" presId="urn:microsoft.com/office/officeart/2018/2/layout/IconVerticalSolidList"/>
    <dgm:cxn modelId="{09213FF0-8133-41CA-852F-91D6375D3B95}" type="presParOf" srcId="{74541BA1-C7D0-49E0-BE4D-413497B6FB1C}" destId="{C2759902-8AAA-4D3A-BFD9-AE7A68EE5F6F}" srcOrd="6" destOrd="0" presId="urn:microsoft.com/office/officeart/2018/2/layout/IconVerticalSolidList"/>
    <dgm:cxn modelId="{EF49E210-2E76-4A2F-A894-AEE9BE9EDB21}" type="presParOf" srcId="{C2759902-8AAA-4D3A-BFD9-AE7A68EE5F6F}" destId="{0A635B1A-4834-403F-96FB-C193A2B6BCD1}" srcOrd="0" destOrd="0" presId="urn:microsoft.com/office/officeart/2018/2/layout/IconVerticalSolidList"/>
    <dgm:cxn modelId="{E6EFEFD0-8FA4-4169-A017-9374DAA08F53}" type="presParOf" srcId="{C2759902-8AAA-4D3A-BFD9-AE7A68EE5F6F}" destId="{5E4AA38A-1AC7-4FF4-A553-DF915309808A}" srcOrd="1" destOrd="0" presId="urn:microsoft.com/office/officeart/2018/2/layout/IconVerticalSolidList"/>
    <dgm:cxn modelId="{73443C53-7E8A-4D8B-8941-8481A70EB998}" type="presParOf" srcId="{C2759902-8AAA-4D3A-BFD9-AE7A68EE5F6F}" destId="{B4FE556A-6263-4AF3-97F9-82A09E670A0D}" srcOrd="2" destOrd="0" presId="urn:microsoft.com/office/officeart/2018/2/layout/IconVerticalSolidList"/>
    <dgm:cxn modelId="{E771861B-CE6F-438A-943A-F188A1550182}" type="presParOf" srcId="{C2759902-8AAA-4D3A-BFD9-AE7A68EE5F6F}" destId="{8E068E69-D753-45E8-8D12-3E42318D262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328D7A-37ED-4D4A-B6BD-FB35D8518249}"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0845162-ADE1-47D3-AC3D-024EE45FD91D}">
      <dgm:prSet/>
      <dgm:spPr/>
      <dgm:t>
        <a:bodyPr/>
        <a:lstStyle/>
        <a:p>
          <a:pPr>
            <a:lnSpc>
              <a:spcPct val="100000"/>
            </a:lnSpc>
            <a:defRPr b="1"/>
          </a:pPr>
          <a:r>
            <a:rPr lang="en-US"/>
            <a:t>Sign</a:t>
          </a:r>
        </a:p>
      </dgm:t>
    </dgm:pt>
    <dgm:pt modelId="{A47F2B6F-FE93-4EBE-BE48-021CC8AA3B94}" type="parTrans" cxnId="{C13DA82A-33E7-487F-A9A3-420173395B9C}">
      <dgm:prSet/>
      <dgm:spPr/>
      <dgm:t>
        <a:bodyPr/>
        <a:lstStyle/>
        <a:p>
          <a:endParaRPr lang="en-US"/>
        </a:p>
      </dgm:t>
    </dgm:pt>
    <dgm:pt modelId="{DCB74FE0-E8D0-4097-BF10-88426AEB3BA8}" type="sibTrans" cxnId="{C13DA82A-33E7-487F-A9A3-420173395B9C}">
      <dgm:prSet/>
      <dgm:spPr/>
      <dgm:t>
        <a:bodyPr/>
        <a:lstStyle/>
        <a:p>
          <a:endParaRPr lang="en-US"/>
        </a:p>
      </dgm:t>
    </dgm:pt>
    <dgm:pt modelId="{0A9A6721-017B-4218-B05A-E4951DDBC9EC}">
      <dgm:prSet/>
      <dgm:spPr/>
      <dgm:t>
        <a:bodyPr/>
        <a:lstStyle/>
        <a:p>
          <a:pPr>
            <a:lnSpc>
              <a:spcPct val="100000"/>
            </a:lnSpc>
          </a:pPr>
          <a:r>
            <a:rPr lang="en-US"/>
            <a:t>Sign Conduct Policies. </a:t>
          </a:r>
        </a:p>
      </dgm:t>
    </dgm:pt>
    <dgm:pt modelId="{877F99FF-2553-44E9-843A-DCB315927C2F}" type="parTrans" cxnId="{8C88857D-7605-4394-B86D-C5222ABBEE55}">
      <dgm:prSet/>
      <dgm:spPr/>
      <dgm:t>
        <a:bodyPr/>
        <a:lstStyle/>
        <a:p>
          <a:endParaRPr lang="en-US"/>
        </a:p>
      </dgm:t>
    </dgm:pt>
    <dgm:pt modelId="{038F11FE-118B-4335-8DEE-8474A7F1F98D}" type="sibTrans" cxnId="{8C88857D-7605-4394-B86D-C5222ABBEE55}">
      <dgm:prSet/>
      <dgm:spPr/>
      <dgm:t>
        <a:bodyPr/>
        <a:lstStyle/>
        <a:p>
          <a:endParaRPr lang="en-US"/>
        </a:p>
      </dgm:t>
    </dgm:pt>
    <dgm:pt modelId="{A2E9EDAB-49A8-472E-B7B4-73DA622649B5}">
      <dgm:prSet/>
      <dgm:spPr/>
      <dgm:t>
        <a:bodyPr/>
        <a:lstStyle/>
        <a:p>
          <a:pPr>
            <a:lnSpc>
              <a:spcPct val="100000"/>
            </a:lnSpc>
            <a:defRPr b="1"/>
          </a:pPr>
          <a:r>
            <a:rPr lang="en-US"/>
            <a:t>Distribute</a:t>
          </a:r>
        </a:p>
      </dgm:t>
    </dgm:pt>
    <dgm:pt modelId="{7187747E-6D75-4DDE-9DE7-22C9EE917063}" type="parTrans" cxnId="{460C67EA-6540-49F6-B22F-376361D995F0}">
      <dgm:prSet/>
      <dgm:spPr/>
      <dgm:t>
        <a:bodyPr/>
        <a:lstStyle/>
        <a:p>
          <a:endParaRPr lang="en-US"/>
        </a:p>
      </dgm:t>
    </dgm:pt>
    <dgm:pt modelId="{FC8B5AB9-3548-4338-8B06-9D81F65CCBB2}" type="sibTrans" cxnId="{460C67EA-6540-49F6-B22F-376361D995F0}">
      <dgm:prSet/>
      <dgm:spPr/>
      <dgm:t>
        <a:bodyPr/>
        <a:lstStyle/>
        <a:p>
          <a:endParaRPr lang="en-US"/>
        </a:p>
      </dgm:t>
    </dgm:pt>
    <dgm:pt modelId="{2F8938D2-4F01-4E16-AF3F-73D51E394396}">
      <dgm:prSet/>
      <dgm:spPr/>
      <dgm:t>
        <a:bodyPr/>
        <a:lstStyle/>
        <a:p>
          <a:pPr>
            <a:lnSpc>
              <a:spcPct val="100000"/>
            </a:lnSpc>
          </a:pPr>
          <a:r>
            <a:rPr lang="en-US" dirty="0"/>
            <a:t>Distribute notebooks and digital files to Prenatal Outreach Reps: including the introduction letter, the script, Lunch and Learn presentation, Medical Outreach training module, the contact log, and the materials. </a:t>
          </a:r>
        </a:p>
      </dgm:t>
    </dgm:pt>
    <dgm:pt modelId="{C3C344E5-30B7-4690-9900-06E2D433CA59}" type="parTrans" cxnId="{4D9864FC-5280-41FC-8D30-F868AF9F1113}">
      <dgm:prSet/>
      <dgm:spPr/>
      <dgm:t>
        <a:bodyPr/>
        <a:lstStyle/>
        <a:p>
          <a:endParaRPr lang="en-US"/>
        </a:p>
      </dgm:t>
    </dgm:pt>
    <dgm:pt modelId="{7587D993-0968-4506-838F-38DC4F77415D}" type="sibTrans" cxnId="{4D9864FC-5280-41FC-8D30-F868AF9F1113}">
      <dgm:prSet/>
      <dgm:spPr/>
      <dgm:t>
        <a:bodyPr/>
        <a:lstStyle/>
        <a:p>
          <a:endParaRPr lang="en-US"/>
        </a:p>
      </dgm:t>
    </dgm:pt>
    <dgm:pt modelId="{DCAAD544-DCEA-45B2-BD27-D2AA1D44D1AF}">
      <dgm:prSet/>
      <dgm:spPr/>
      <dgm:t>
        <a:bodyPr/>
        <a:lstStyle/>
        <a:p>
          <a:pPr>
            <a:lnSpc>
              <a:spcPct val="100000"/>
            </a:lnSpc>
            <a:defRPr b="1"/>
          </a:pPr>
          <a:r>
            <a:rPr lang="en-US"/>
            <a:t>Make</a:t>
          </a:r>
        </a:p>
      </dgm:t>
    </dgm:pt>
    <dgm:pt modelId="{5C84F468-0CE4-4986-B356-BE3C1D300134}" type="parTrans" cxnId="{0E097861-3192-4E44-BB04-DE640F39802B}">
      <dgm:prSet/>
      <dgm:spPr/>
      <dgm:t>
        <a:bodyPr/>
        <a:lstStyle/>
        <a:p>
          <a:endParaRPr lang="en-US"/>
        </a:p>
      </dgm:t>
    </dgm:pt>
    <dgm:pt modelId="{E6379E5C-DD31-4A0B-84D9-0216BCCA9EF7}" type="sibTrans" cxnId="{0E097861-3192-4E44-BB04-DE640F39802B}">
      <dgm:prSet/>
      <dgm:spPr/>
      <dgm:t>
        <a:bodyPr/>
        <a:lstStyle/>
        <a:p>
          <a:endParaRPr lang="en-US"/>
        </a:p>
      </dgm:t>
    </dgm:pt>
    <dgm:pt modelId="{30D8A528-FCA9-4C2D-91FC-2E31599C1A72}">
      <dgm:prSet/>
      <dgm:spPr/>
      <dgm:t>
        <a:bodyPr/>
        <a:lstStyle/>
        <a:p>
          <a:pPr>
            <a:lnSpc>
              <a:spcPct val="100000"/>
            </a:lnSpc>
          </a:pPr>
          <a:r>
            <a:rPr lang="en-US" dirty="0"/>
            <a:t>Make Prenatal Outreach Rep assignments.</a:t>
          </a:r>
        </a:p>
      </dgm:t>
    </dgm:pt>
    <dgm:pt modelId="{D1D320F2-8573-4B28-AD61-4AE106E5A615}" type="parTrans" cxnId="{F1DC0298-6605-489A-B246-F32AA83DB2EC}">
      <dgm:prSet/>
      <dgm:spPr/>
      <dgm:t>
        <a:bodyPr/>
        <a:lstStyle/>
        <a:p>
          <a:endParaRPr lang="en-US"/>
        </a:p>
      </dgm:t>
    </dgm:pt>
    <dgm:pt modelId="{300059F0-1E93-4B53-B86C-0AE7EFA551AD}" type="sibTrans" cxnId="{F1DC0298-6605-489A-B246-F32AA83DB2EC}">
      <dgm:prSet/>
      <dgm:spPr/>
      <dgm:t>
        <a:bodyPr/>
        <a:lstStyle/>
        <a:p>
          <a:endParaRPr lang="en-US"/>
        </a:p>
      </dgm:t>
    </dgm:pt>
    <dgm:pt modelId="{DB46FB5A-0CD3-4B8A-9C51-5F333E7BCCBE}">
      <dgm:prSet/>
      <dgm:spPr/>
      <dgm:t>
        <a:bodyPr/>
        <a:lstStyle/>
        <a:p>
          <a:pPr>
            <a:lnSpc>
              <a:spcPct val="100000"/>
            </a:lnSpc>
            <a:defRPr b="1"/>
          </a:pPr>
          <a:r>
            <a:rPr lang="en-US"/>
            <a:t>Start</a:t>
          </a:r>
        </a:p>
      </dgm:t>
    </dgm:pt>
    <dgm:pt modelId="{D130F455-E5E5-45EF-94EA-464D5A7748A3}" type="parTrans" cxnId="{4A63722B-C485-4CE6-BC6C-82475F1B9FF4}">
      <dgm:prSet/>
      <dgm:spPr/>
      <dgm:t>
        <a:bodyPr/>
        <a:lstStyle/>
        <a:p>
          <a:endParaRPr lang="en-US"/>
        </a:p>
      </dgm:t>
    </dgm:pt>
    <dgm:pt modelId="{A1513CB4-1B06-4D6B-A7AC-E6FDE62DEBA1}" type="sibTrans" cxnId="{4A63722B-C485-4CE6-BC6C-82475F1B9FF4}">
      <dgm:prSet/>
      <dgm:spPr/>
      <dgm:t>
        <a:bodyPr/>
        <a:lstStyle/>
        <a:p>
          <a:endParaRPr lang="en-US"/>
        </a:p>
      </dgm:t>
    </dgm:pt>
    <dgm:pt modelId="{F3D43E5C-4AA2-4D9D-A040-648184A8C9C0}">
      <dgm:prSet/>
      <dgm:spPr/>
      <dgm:t>
        <a:bodyPr/>
        <a:lstStyle/>
        <a:p>
          <a:pPr>
            <a:lnSpc>
              <a:spcPct val="100000"/>
            </a:lnSpc>
          </a:pPr>
          <a:r>
            <a:rPr lang="en-US" dirty="0"/>
            <a:t>Start making calls and visits and tracking the information.</a:t>
          </a:r>
        </a:p>
      </dgm:t>
    </dgm:pt>
    <dgm:pt modelId="{108E6E19-F53F-432A-A837-B40EAE126E4C}" type="parTrans" cxnId="{9957F36E-2F8C-49D4-AAB8-09F5A30805EF}">
      <dgm:prSet/>
      <dgm:spPr/>
      <dgm:t>
        <a:bodyPr/>
        <a:lstStyle/>
        <a:p>
          <a:endParaRPr lang="en-US"/>
        </a:p>
      </dgm:t>
    </dgm:pt>
    <dgm:pt modelId="{3F330C0B-D98B-4543-ACD4-4A442EC20234}" type="sibTrans" cxnId="{9957F36E-2F8C-49D4-AAB8-09F5A30805EF}">
      <dgm:prSet/>
      <dgm:spPr/>
      <dgm:t>
        <a:bodyPr/>
        <a:lstStyle/>
        <a:p>
          <a:endParaRPr lang="en-US"/>
        </a:p>
      </dgm:t>
    </dgm:pt>
    <dgm:pt modelId="{CD7CB42C-87F2-433C-A80C-51F903DD510C}">
      <dgm:prSet/>
      <dgm:spPr/>
      <dgm:t>
        <a:bodyPr/>
        <a:lstStyle/>
        <a:p>
          <a:pPr>
            <a:lnSpc>
              <a:spcPct val="100000"/>
            </a:lnSpc>
            <a:defRPr b="1"/>
          </a:pPr>
          <a:r>
            <a:rPr lang="en-US"/>
            <a:t>Report</a:t>
          </a:r>
        </a:p>
      </dgm:t>
    </dgm:pt>
    <dgm:pt modelId="{17C466E4-B295-43DF-9A04-14FE08CE6415}" type="parTrans" cxnId="{2698C53B-4783-4BF1-B2E9-76D2B0C06106}">
      <dgm:prSet/>
      <dgm:spPr/>
      <dgm:t>
        <a:bodyPr/>
        <a:lstStyle/>
        <a:p>
          <a:endParaRPr lang="en-US"/>
        </a:p>
      </dgm:t>
    </dgm:pt>
    <dgm:pt modelId="{CCD00E3A-00B6-4FD7-9719-61E884AAD39C}" type="sibTrans" cxnId="{2698C53B-4783-4BF1-B2E9-76D2B0C06106}">
      <dgm:prSet/>
      <dgm:spPr/>
      <dgm:t>
        <a:bodyPr/>
        <a:lstStyle/>
        <a:p>
          <a:endParaRPr lang="en-US"/>
        </a:p>
      </dgm:t>
    </dgm:pt>
    <dgm:pt modelId="{8BADAEA3-61E1-4DA1-93C9-90406EDA558B}">
      <dgm:prSet/>
      <dgm:spPr/>
      <dgm:t>
        <a:bodyPr/>
        <a:lstStyle/>
        <a:p>
          <a:pPr>
            <a:lnSpc>
              <a:spcPct val="100000"/>
            </a:lnSpc>
          </a:pPr>
          <a:r>
            <a:rPr lang="en-US"/>
            <a:t>Report quarterly to the Medical Outreach supervisor.</a:t>
          </a:r>
        </a:p>
      </dgm:t>
    </dgm:pt>
    <dgm:pt modelId="{32602A9F-F231-44ED-8D92-5E75C3F3FD36}" type="parTrans" cxnId="{D60E89D0-12B2-414B-9B6C-02C96A5FEAB5}">
      <dgm:prSet/>
      <dgm:spPr/>
      <dgm:t>
        <a:bodyPr/>
        <a:lstStyle/>
        <a:p>
          <a:endParaRPr lang="en-US"/>
        </a:p>
      </dgm:t>
    </dgm:pt>
    <dgm:pt modelId="{6F446BFB-76FA-44EB-A048-972422512B0B}" type="sibTrans" cxnId="{D60E89D0-12B2-414B-9B6C-02C96A5FEAB5}">
      <dgm:prSet/>
      <dgm:spPr/>
      <dgm:t>
        <a:bodyPr/>
        <a:lstStyle/>
        <a:p>
          <a:endParaRPr lang="en-US"/>
        </a:p>
      </dgm:t>
    </dgm:pt>
    <dgm:pt modelId="{2B19F205-CB06-6C4B-A05F-053DECA6DD9F}">
      <dgm:prSet/>
      <dgm:spPr/>
      <dgm:t>
        <a:bodyPr/>
        <a:lstStyle/>
        <a:p>
          <a:pPr>
            <a:lnSpc>
              <a:spcPct val="100000"/>
            </a:lnSpc>
          </a:pPr>
          <a:r>
            <a:rPr lang="en-US" dirty="0"/>
            <a:t>Data Collection</a:t>
          </a:r>
        </a:p>
      </dgm:t>
    </dgm:pt>
    <dgm:pt modelId="{29717C48-C3E4-0D49-84AC-63C704DC074E}" type="parTrans" cxnId="{46E31D0F-F741-454F-9699-5D7A67A531FF}">
      <dgm:prSet/>
      <dgm:spPr/>
    </dgm:pt>
    <dgm:pt modelId="{35D8B5AA-B181-9541-A4A5-935A9244B654}" type="sibTrans" cxnId="{46E31D0F-F741-454F-9699-5D7A67A531FF}">
      <dgm:prSet/>
      <dgm:spPr/>
    </dgm:pt>
    <dgm:pt modelId="{F4C6E565-E47B-2148-8E30-6142332929CB}">
      <dgm:prSet/>
      <dgm:spPr/>
      <dgm:t>
        <a:bodyPr/>
        <a:lstStyle/>
        <a:p>
          <a:pPr>
            <a:lnSpc>
              <a:spcPct val="100000"/>
            </a:lnSpc>
            <a:defRPr b="1"/>
          </a:pPr>
          <a:r>
            <a:rPr lang="en-US"/>
            <a:t>Data Collection</a:t>
          </a:r>
        </a:p>
      </dgm:t>
    </dgm:pt>
    <dgm:pt modelId="{9F704B27-3953-114B-BABE-C07ADF19F7AC}" type="parTrans" cxnId="{45A0CB89-2DEF-6045-92B8-B65A8F9C81ED}">
      <dgm:prSet/>
      <dgm:spPr/>
    </dgm:pt>
    <dgm:pt modelId="{B8D01C15-CDD9-7B40-83AA-9B4FB7AEAAAE}" type="sibTrans" cxnId="{45A0CB89-2DEF-6045-92B8-B65A8F9C81ED}">
      <dgm:prSet/>
      <dgm:spPr/>
    </dgm:pt>
    <dgm:pt modelId="{A3848583-3F4B-1F4D-83C1-4488ABA36D39}">
      <dgm:prSet/>
      <dgm:spPr/>
      <dgm:t>
        <a:bodyPr/>
        <a:lstStyle/>
        <a:p>
          <a:pPr>
            <a:lnSpc>
              <a:spcPct val="100000"/>
            </a:lnSpc>
          </a:pPr>
          <a:r>
            <a:rPr lang="en-US" dirty="0"/>
            <a:t>Train them on the data collection tool you use so they can track their contacts, materials distributed, and presentations. Spreadsheet or database.</a:t>
          </a:r>
        </a:p>
      </dgm:t>
    </dgm:pt>
    <dgm:pt modelId="{E56D9EC8-450A-D743-86D2-5DDCEAB02C47}" type="parTrans" cxnId="{24338973-35F7-B247-BC54-9E2AA246E52C}">
      <dgm:prSet/>
      <dgm:spPr/>
    </dgm:pt>
    <dgm:pt modelId="{7EA08BC5-F8B7-3041-8D2B-0A0A4D1D786B}" type="sibTrans" cxnId="{24338973-35F7-B247-BC54-9E2AA246E52C}">
      <dgm:prSet/>
      <dgm:spPr/>
    </dgm:pt>
    <dgm:pt modelId="{2418FEF1-EC84-4DD8-B592-E33C0C7E65C3}" type="pres">
      <dgm:prSet presAssocID="{1F328D7A-37ED-4D4A-B6BD-FB35D8518249}" presName="root" presStyleCnt="0">
        <dgm:presLayoutVars>
          <dgm:dir/>
          <dgm:resizeHandles val="exact"/>
        </dgm:presLayoutVars>
      </dgm:prSet>
      <dgm:spPr/>
    </dgm:pt>
    <dgm:pt modelId="{1EF1D900-15D1-485B-9AE8-29A68A76E876}" type="pres">
      <dgm:prSet presAssocID="{DCAAD544-DCEA-45B2-BD27-D2AA1D44D1AF}" presName="compNode" presStyleCnt="0"/>
      <dgm:spPr/>
    </dgm:pt>
    <dgm:pt modelId="{8BBBEDDA-B318-4544-814C-54D1C9BE1525}" type="pres">
      <dgm:prSet presAssocID="{DCAAD544-DCEA-45B2-BD27-D2AA1D44D1A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8BDBB9F8-42F4-4981-B0B5-C3D696846F54}" type="pres">
      <dgm:prSet presAssocID="{DCAAD544-DCEA-45B2-BD27-D2AA1D44D1AF}" presName="iconSpace" presStyleCnt="0"/>
      <dgm:spPr/>
    </dgm:pt>
    <dgm:pt modelId="{A9F87884-6001-4289-92CF-C318D284FF1E}" type="pres">
      <dgm:prSet presAssocID="{DCAAD544-DCEA-45B2-BD27-D2AA1D44D1AF}" presName="parTx" presStyleLbl="revTx" presStyleIdx="0" presStyleCnt="12">
        <dgm:presLayoutVars>
          <dgm:chMax val="0"/>
          <dgm:chPref val="0"/>
        </dgm:presLayoutVars>
      </dgm:prSet>
      <dgm:spPr/>
    </dgm:pt>
    <dgm:pt modelId="{B0C9A10E-F295-458B-ABC3-8A694340E006}" type="pres">
      <dgm:prSet presAssocID="{DCAAD544-DCEA-45B2-BD27-D2AA1D44D1AF}" presName="txSpace" presStyleCnt="0"/>
      <dgm:spPr/>
    </dgm:pt>
    <dgm:pt modelId="{52DD2F72-2B28-42B5-9E83-F4EB8B952581}" type="pres">
      <dgm:prSet presAssocID="{DCAAD544-DCEA-45B2-BD27-D2AA1D44D1AF}" presName="desTx" presStyleLbl="revTx" presStyleIdx="1" presStyleCnt="12">
        <dgm:presLayoutVars/>
      </dgm:prSet>
      <dgm:spPr/>
    </dgm:pt>
    <dgm:pt modelId="{9FD930F4-9AC2-4701-AB26-9B894EB4C25D}" type="pres">
      <dgm:prSet presAssocID="{E6379E5C-DD31-4A0B-84D9-0216BCCA9EF7}" presName="sibTrans" presStyleCnt="0"/>
      <dgm:spPr/>
    </dgm:pt>
    <dgm:pt modelId="{D0586388-2356-4D4A-A01E-EEDD5EF17B4C}" type="pres">
      <dgm:prSet presAssocID="{E0845162-ADE1-47D3-AC3D-024EE45FD91D}" presName="compNode" presStyleCnt="0"/>
      <dgm:spPr/>
    </dgm:pt>
    <dgm:pt modelId="{71C9F277-752A-4A35-994D-E09C7DBCB8D6}" type="pres">
      <dgm:prSet presAssocID="{E0845162-ADE1-47D3-AC3D-024EE45FD91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Folder"/>
        </a:ext>
      </dgm:extLst>
    </dgm:pt>
    <dgm:pt modelId="{02B87C38-AC8C-440F-8D92-D0938C0AC646}" type="pres">
      <dgm:prSet presAssocID="{E0845162-ADE1-47D3-AC3D-024EE45FD91D}" presName="iconSpace" presStyleCnt="0"/>
      <dgm:spPr/>
    </dgm:pt>
    <dgm:pt modelId="{350D2B77-4D78-42C4-9635-5AEA50664FE3}" type="pres">
      <dgm:prSet presAssocID="{E0845162-ADE1-47D3-AC3D-024EE45FD91D}" presName="parTx" presStyleLbl="revTx" presStyleIdx="2" presStyleCnt="12">
        <dgm:presLayoutVars>
          <dgm:chMax val="0"/>
          <dgm:chPref val="0"/>
        </dgm:presLayoutVars>
      </dgm:prSet>
      <dgm:spPr/>
    </dgm:pt>
    <dgm:pt modelId="{6D04D3C0-3F32-47C1-8535-92B33163EDDA}" type="pres">
      <dgm:prSet presAssocID="{E0845162-ADE1-47D3-AC3D-024EE45FD91D}" presName="txSpace" presStyleCnt="0"/>
      <dgm:spPr/>
    </dgm:pt>
    <dgm:pt modelId="{B786F6AE-D3AB-4842-BDB9-1598DB891B5D}" type="pres">
      <dgm:prSet presAssocID="{E0845162-ADE1-47D3-AC3D-024EE45FD91D}" presName="desTx" presStyleLbl="revTx" presStyleIdx="3" presStyleCnt="12">
        <dgm:presLayoutVars/>
      </dgm:prSet>
      <dgm:spPr/>
    </dgm:pt>
    <dgm:pt modelId="{61FCCFB3-C498-402D-A1B8-AC2EBF230BE2}" type="pres">
      <dgm:prSet presAssocID="{DCB74FE0-E8D0-4097-BF10-88426AEB3BA8}" presName="sibTrans" presStyleCnt="0"/>
      <dgm:spPr/>
    </dgm:pt>
    <dgm:pt modelId="{67C31E86-B104-497A-91A8-A18A6E321E5A}" type="pres">
      <dgm:prSet presAssocID="{A2E9EDAB-49A8-472E-B7B4-73DA622649B5}" presName="compNode" presStyleCnt="0"/>
      <dgm:spPr/>
    </dgm:pt>
    <dgm:pt modelId="{0AB15342-9C61-4919-AE27-628D2FB92B72}" type="pres">
      <dgm:prSet presAssocID="{A2E9EDAB-49A8-472E-B7B4-73DA622649B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1B007B8-0FAF-43A3-AEEB-91656A42BB97}" type="pres">
      <dgm:prSet presAssocID="{A2E9EDAB-49A8-472E-B7B4-73DA622649B5}" presName="iconSpace" presStyleCnt="0"/>
      <dgm:spPr/>
    </dgm:pt>
    <dgm:pt modelId="{D69C45BF-5ABE-466D-A993-1CC0E1D3FDE4}" type="pres">
      <dgm:prSet presAssocID="{A2E9EDAB-49A8-472E-B7B4-73DA622649B5}" presName="parTx" presStyleLbl="revTx" presStyleIdx="4" presStyleCnt="12">
        <dgm:presLayoutVars>
          <dgm:chMax val="0"/>
          <dgm:chPref val="0"/>
        </dgm:presLayoutVars>
      </dgm:prSet>
      <dgm:spPr/>
    </dgm:pt>
    <dgm:pt modelId="{C3AE8E74-422C-46CE-B4F9-992591B08264}" type="pres">
      <dgm:prSet presAssocID="{A2E9EDAB-49A8-472E-B7B4-73DA622649B5}" presName="txSpace" presStyleCnt="0"/>
      <dgm:spPr/>
    </dgm:pt>
    <dgm:pt modelId="{52AD1DE4-577E-4C61-B9D8-DBAC1C408A41}" type="pres">
      <dgm:prSet presAssocID="{A2E9EDAB-49A8-472E-B7B4-73DA622649B5}" presName="desTx" presStyleLbl="revTx" presStyleIdx="5" presStyleCnt="12">
        <dgm:presLayoutVars/>
      </dgm:prSet>
      <dgm:spPr/>
    </dgm:pt>
    <dgm:pt modelId="{FCE7C0C0-A3BF-4E23-9950-E22E73716F21}" type="pres">
      <dgm:prSet presAssocID="{FC8B5AB9-3548-4338-8B06-9D81F65CCBB2}" presName="sibTrans" presStyleCnt="0"/>
      <dgm:spPr/>
    </dgm:pt>
    <dgm:pt modelId="{FE3D7E99-A2EE-4379-B7B2-75DFB8C71C50}" type="pres">
      <dgm:prSet presAssocID="{F4C6E565-E47B-2148-8E30-6142332929CB}" presName="compNode" presStyleCnt="0"/>
      <dgm:spPr/>
    </dgm:pt>
    <dgm:pt modelId="{DD22322A-9BC0-4D0C-A2E5-C7A6BA42F8B5}" type="pres">
      <dgm:prSet presAssocID="{F4C6E565-E47B-2148-8E30-6142332929C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aker Phone"/>
        </a:ext>
      </dgm:extLst>
    </dgm:pt>
    <dgm:pt modelId="{87A68221-C611-43D5-9ED1-06BC7C3EB572}" type="pres">
      <dgm:prSet presAssocID="{F4C6E565-E47B-2148-8E30-6142332929CB}" presName="iconSpace" presStyleCnt="0"/>
      <dgm:spPr/>
    </dgm:pt>
    <dgm:pt modelId="{07268DC8-0633-45D2-A4EA-C371917E5C46}" type="pres">
      <dgm:prSet presAssocID="{F4C6E565-E47B-2148-8E30-6142332929CB}" presName="parTx" presStyleLbl="revTx" presStyleIdx="6" presStyleCnt="12">
        <dgm:presLayoutVars>
          <dgm:chMax val="0"/>
          <dgm:chPref val="0"/>
        </dgm:presLayoutVars>
      </dgm:prSet>
      <dgm:spPr/>
    </dgm:pt>
    <dgm:pt modelId="{4CD12B7C-875C-4028-A1F7-AC40AA0EA1D4}" type="pres">
      <dgm:prSet presAssocID="{F4C6E565-E47B-2148-8E30-6142332929CB}" presName="txSpace" presStyleCnt="0"/>
      <dgm:spPr/>
    </dgm:pt>
    <dgm:pt modelId="{63388591-A332-4349-8EC8-9DC53ED57EDF}" type="pres">
      <dgm:prSet presAssocID="{F4C6E565-E47B-2148-8E30-6142332929CB}" presName="desTx" presStyleLbl="revTx" presStyleIdx="7" presStyleCnt="12">
        <dgm:presLayoutVars/>
      </dgm:prSet>
      <dgm:spPr/>
    </dgm:pt>
    <dgm:pt modelId="{F37B1D89-64FF-4C52-A91B-15833F1F8E5A}" type="pres">
      <dgm:prSet presAssocID="{B8D01C15-CDD9-7B40-83AA-9B4FB7AEAAAE}" presName="sibTrans" presStyleCnt="0"/>
      <dgm:spPr/>
    </dgm:pt>
    <dgm:pt modelId="{65AD47EF-21F5-47F0-8896-20195EE369DC}" type="pres">
      <dgm:prSet presAssocID="{DB46FB5A-0CD3-4B8A-9C51-5F333E7BCCBE}" presName="compNode" presStyleCnt="0"/>
      <dgm:spPr/>
    </dgm:pt>
    <dgm:pt modelId="{980E612E-3E6D-4482-AD58-410E8C2BDEAA}" type="pres">
      <dgm:prSet presAssocID="{DB46FB5A-0CD3-4B8A-9C51-5F333E7BCCB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ethoscope"/>
        </a:ext>
      </dgm:extLst>
    </dgm:pt>
    <dgm:pt modelId="{32BEA5F9-0841-491A-BC5A-C8D5DD6B0828}" type="pres">
      <dgm:prSet presAssocID="{DB46FB5A-0CD3-4B8A-9C51-5F333E7BCCBE}" presName="iconSpace" presStyleCnt="0"/>
      <dgm:spPr/>
    </dgm:pt>
    <dgm:pt modelId="{A2891EBC-75A1-40A1-A470-0172FB63F3BE}" type="pres">
      <dgm:prSet presAssocID="{DB46FB5A-0CD3-4B8A-9C51-5F333E7BCCBE}" presName="parTx" presStyleLbl="revTx" presStyleIdx="8" presStyleCnt="12">
        <dgm:presLayoutVars>
          <dgm:chMax val="0"/>
          <dgm:chPref val="0"/>
        </dgm:presLayoutVars>
      </dgm:prSet>
      <dgm:spPr/>
    </dgm:pt>
    <dgm:pt modelId="{C3EBE7F0-6EC4-4D7B-94DE-5D5918CB54DB}" type="pres">
      <dgm:prSet presAssocID="{DB46FB5A-0CD3-4B8A-9C51-5F333E7BCCBE}" presName="txSpace" presStyleCnt="0"/>
      <dgm:spPr/>
    </dgm:pt>
    <dgm:pt modelId="{474B6734-1160-4516-8F1D-2E1F2F8B12BF}" type="pres">
      <dgm:prSet presAssocID="{DB46FB5A-0CD3-4B8A-9C51-5F333E7BCCBE}" presName="desTx" presStyleLbl="revTx" presStyleIdx="9" presStyleCnt="12">
        <dgm:presLayoutVars/>
      </dgm:prSet>
      <dgm:spPr/>
    </dgm:pt>
    <dgm:pt modelId="{C52D3ACB-F495-44DF-8342-B8A58E93A188}" type="pres">
      <dgm:prSet presAssocID="{A1513CB4-1B06-4D6B-A7AC-E6FDE62DEBA1}" presName="sibTrans" presStyleCnt="0"/>
      <dgm:spPr/>
    </dgm:pt>
    <dgm:pt modelId="{AC10414D-4F0E-45BD-805F-1C1469E89C43}" type="pres">
      <dgm:prSet presAssocID="{CD7CB42C-87F2-433C-A80C-51F903DD510C}" presName="compNode" presStyleCnt="0"/>
      <dgm:spPr/>
    </dgm:pt>
    <dgm:pt modelId="{ABA8B7A6-F3B9-4689-B2AD-FEC5D2B7EFEE}" type="pres">
      <dgm:prSet presAssocID="{CD7CB42C-87F2-433C-A80C-51F903DD510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atabase"/>
        </a:ext>
      </dgm:extLst>
    </dgm:pt>
    <dgm:pt modelId="{4D61ED87-C6BD-43CF-A636-CB9A92739853}" type="pres">
      <dgm:prSet presAssocID="{CD7CB42C-87F2-433C-A80C-51F903DD510C}" presName="iconSpace" presStyleCnt="0"/>
      <dgm:spPr/>
    </dgm:pt>
    <dgm:pt modelId="{DFEDC934-DC73-4FB7-9A64-42A9E021B10C}" type="pres">
      <dgm:prSet presAssocID="{CD7CB42C-87F2-433C-A80C-51F903DD510C}" presName="parTx" presStyleLbl="revTx" presStyleIdx="10" presStyleCnt="12">
        <dgm:presLayoutVars>
          <dgm:chMax val="0"/>
          <dgm:chPref val="0"/>
        </dgm:presLayoutVars>
      </dgm:prSet>
      <dgm:spPr/>
    </dgm:pt>
    <dgm:pt modelId="{BD106583-0262-4C41-9BF8-B1F5AB15B503}" type="pres">
      <dgm:prSet presAssocID="{CD7CB42C-87F2-433C-A80C-51F903DD510C}" presName="txSpace" presStyleCnt="0"/>
      <dgm:spPr/>
    </dgm:pt>
    <dgm:pt modelId="{09A908ED-42EB-4B31-9025-DBEEB9C5B393}" type="pres">
      <dgm:prSet presAssocID="{CD7CB42C-87F2-433C-A80C-51F903DD510C}" presName="desTx" presStyleLbl="revTx" presStyleIdx="11" presStyleCnt="12">
        <dgm:presLayoutVars/>
      </dgm:prSet>
      <dgm:spPr/>
    </dgm:pt>
  </dgm:ptLst>
  <dgm:cxnLst>
    <dgm:cxn modelId="{46E31D0F-F741-454F-9699-5D7A67A531FF}" srcId="{A2E9EDAB-49A8-472E-B7B4-73DA622649B5}" destId="{2B19F205-CB06-6C4B-A05F-053DECA6DD9F}" srcOrd="1" destOrd="0" parTransId="{29717C48-C3E4-0D49-84AC-63C704DC074E}" sibTransId="{35D8B5AA-B181-9541-A4A5-935A9244B654}"/>
    <dgm:cxn modelId="{8900F711-367C-AF4C-A687-4E1313053341}" type="presOf" srcId="{A3848583-3F4B-1F4D-83C1-4488ABA36D39}" destId="{63388591-A332-4349-8EC8-9DC53ED57EDF}" srcOrd="0" destOrd="0" presId="urn:microsoft.com/office/officeart/2018/5/layout/CenteredIconLabelDescriptionList"/>
    <dgm:cxn modelId="{C13DA82A-33E7-487F-A9A3-420173395B9C}" srcId="{1F328D7A-37ED-4D4A-B6BD-FB35D8518249}" destId="{E0845162-ADE1-47D3-AC3D-024EE45FD91D}" srcOrd="1" destOrd="0" parTransId="{A47F2B6F-FE93-4EBE-BE48-021CC8AA3B94}" sibTransId="{DCB74FE0-E8D0-4097-BF10-88426AEB3BA8}"/>
    <dgm:cxn modelId="{4A63722B-C485-4CE6-BC6C-82475F1B9FF4}" srcId="{1F328D7A-37ED-4D4A-B6BD-FB35D8518249}" destId="{DB46FB5A-0CD3-4B8A-9C51-5F333E7BCCBE}" srcOrd="4" destOrd="0" parTransId="{D130F455-E5E5-45EF-94EA-464D5A7748A3}" sibTransId="{A1513CB4-1B06-4D6B-A7AC-E6FDE62DEBA1}"/>
    <dgm:cxn modelId="{8DADEE36-4BE9-3547-926B-FC5B03378EE8}" type="presOf" srcId="{30D8A528-FCA9-4C2D-91FC-2E31599C1A72}" destId="{52DD2F72-2B28-42B5-9E83-F4EB8B952581}" srcOrd="0" destOrd="0" presId="urn:microsoft.com/office/officeart/2018/5/layout/CenteredIconLabelDescriptionList"/>
    <dgm:cxn modelId="{2698C53B-4783-4BF1-B2E9-76D2B0C06106}" srcId="{1F328D7A-37ED-4D4A-B6BD-FB35D8518249}" destId="{CD7CB42C-87F2-433C-A80C-51F903DD510C}" srcOrd="5" destOrd="0" parTransId="{17C466E4-B295-43DF-9A04-14FE08CE6415}" sibTransId="{CCD00E3A-00B6-4FD7-9719-61E884AAD39C}"/>
    <dgm:cxn modelId="{248B6A45-D69E-694E-BDA8-0106536BB20B}" type="presOf" srcId="{DB46FB5A-0CD3-4B8A-9C51-5F333E7BCCBE}" destId="{A2891EBC-75A1-40A1-A470-0172FB63F3BE}" srcOrd="0" destOrd="0" presId="urn:microsoft.com/office/officeart/2018/5/layout/CenteredIconLabelDescriptionList"/>
    <dgm:cxn modelId="{062E7A4B-0913-AA4C-AE4E-BD766A0F5E09}" type="presOf" srcId="{2F8938D2-4F01-4E16-AF3F-73D51E394396}" destId="{52AD1DE4-577E-4C61-B9D8-DBAC1C408A41}" srcOrd="0" destOrd="0" presId="urn:microsoft.com/office/officeart/2018/5/layout/CenteredIconLabelDescriptionList"/>
    <dgm:cxn modelId="{AEF6D24C-778C-5A4A-AADE-A4C710A3B937}" type="presOf" srcId="{1F328D7A-37ED-4D4A-B6BD-FB35D8518249}" destId="{2418FEF1-EC84-4DD8-B592-E33C0C7E65C3}" srcOrd="0" destOrd="0" presId="urn:microsoft.com/office/officeart/2018/5/layout/CenteredIconLabelDescriptionList"/>
    <dgm:cxn modelId="{0E097861-3192-4E44-BB04-DE640F39802B}" srcId="{1F328D7A-37ED-4D4A-B6BD-FB35D8518249}" destId="{DCAAD544-DCEA-45B2-BD27-D2AA1D44D1AF}" srcOrd="0" destOrd="0" parTransId="{5C84F468-0CE4-4986-B356-BE3C1D300134}" sibTransId="{E6379E5C-DD31-4A0B-84D9-0216BCCA9EF7}"/>
    <dgm:cxn modelId="{B7E5FB63-D7F2-0F4C-BFB0-EC588DD808DB}" type="presOf" srcId="{F4C6E565-E47B-2148-8E30-6142332929CB}" destId="{07268DC8-0633-45D2-A4EA-C371917E5C46}" srcOrd="0" destOrd="0" presId="urn:microsoft.com/office/officeart/2018/5/layout/CenteredIconLabelDescriptionList"/>
    <dgm:cxn modelId="{9957F36E-2F8C-49D4-AAB8-09F5A30805EF}" srcId="{DB46FB5A-0CD3-4B8A-9C51-5F333E7BCCBE}" destId="{F3D43E5C-4AA2-4D9D-A040-648184A8C9C0}" srcOrd="0" destOrd="0" parTransId="{108E6E19-F53F-432A-A837-B40EAE126E4C}" sibTransId="{3F330C0B-D98B-4543-ACD4-4A442EC20234}"/>
    <dgm:cxn modelId="{229D4373-3FF1-C34B-A1DE-0273D4C242C5}" type="presOf" srcId="{8BADAEA3-61E1-4DA1-93C9-90406EDA558B}" destId="{09A908ED-42EB-4B31-9025-DBEEB9C5B393}" srcOrd="0" destOrd="0" presId="urn:microsoft.com/office/officeart/2018/5/layout/CenteredIconLabelDescriptionList"/>
    <dgm:cxn modelId="{24338973-35F7-B247-BC54-9E2AA246E52C}" srcId="{F4C6E565-E47B-2148-8E30-6142332929CB}" destId="{A3848583-3F4B-1F4D-83C1-4488ABA36D39}" srcOrd="0" destOrd="0" parTransId="{E56D9EC8-450A-D743-86D2-5DDCEAB02C47}" sibTransId="{7EA08BC5-F8B7-3041-8D2B-0A0A4D1D786B}"/>
    <dgm:cxn modelId="{8C88857D-7605-4394-B86D-C5222ABBEE55}" srcId="{E0845162-ADE1-47D3-AC3D-024EE45FD91D}" destId="{0A9A6721-017B-4218-B05A-E4951DDBC9EC}" srcOrd="0" destOrd="0" parTransId="{877F99FF-2553-44E9-843A-DCB315927C2F}" sibTransId="{038F11FE-118B-4335-8DEE-8474A7F1F98D}"/>
    <dgm:cxn modelId="{14990088-8C20-1A48-BA17-72203A76D700}" type="presOf" srcId="{2B19F205-CB06-6C4B-A05F-053DECA6DD9F}" destId="{52AD1DE4-577E-4C61-B9D8-DBAC1C408A41}" srcOrd="0" destOrd="1" presId="urn:microsoft.com/office/officeart/2018/5/layout/CenteredIconLabelDescriptionList"/>
    <dgm:cxn modelId="{45A0CB89-2DEF-6045-92B8-B65A8F9C81ED}" srcId="{1F328D7A-37ED-4D4A-B6BD-FB35D8518249}" destId="{F4C6E565-E47B-2148-8E30-6142332929CB}" srcOrd="3" destOrd="0" parTransId="{9F704B27-3953-114B-BABE-C07ADF19F7AC}" sibTransId="{B8D01C15-CDD9-7B40-83AA-9B4FB7AEAAAE}"/>
    <dgm:cxn modelId="{F1DC0298-6605-489A-B246-F32AA83DB2EC}" srcId="{DCAAD544-DCEA-45B2-BD27-D2AA1D44D1AF}" destId="{30D8A528-FCA9-4C2D-91FC-2E31599C1A72}" srcOrd="0" destOrd="0" parTransId="{D1D320F2-8573-4B28-AD61-4AE106E5A615}" sibTransId="{300059F0-1E93-4B53-B86C-0AE7EFA551AD}"/>
    <dgm:cxn modelId="{2CAB58AA-20A6-7A47-97B3-48008A4183CC}" type="presOf" srcId="{DCAAD544-DCEA-45B2-BD27-D2AA1D44D1AF}" destId="{A9F87884-6001-4289-92CF-C318D284FF1E}" srcOrd="0" destOrd="0" presId="urn:microsoft.com/office/officeart/2018/5/layout/CenteredIconLabelDescriptionList"/>
    <dgm:cxn modelId="{BD2FCEB7-0ED8-444C-965B-22F833DF3A9F}" type="presOf" srcId="{0A9A6721-017B-4218-B05A-E4951DDBC9EC}" destId="{B786F6AE-D3AB-4842-BDB9-1598DB891B5D}" srcOrd="0" destOrd="0" presId="urn:microsoft.com/office/officeart/2018/5/layout/CenteredIconLabelDescriptionList"/>
    <dgm:cxn modelId="{BD5CBBC4-BF77-8C4C-B3E2-0912DCDB2B9B}" type="presOf" srcId="{CD7CB42C-87F2-433C-A80C-51F903DD510C}" destId="{DFEDC934-DC73-4FB7-9A64-42A9E021B10C}" srcOrd="0" destOrd="0" presId="urn:microsoft.com/office/officeart/2018/5/layout/CenteredIconLabelDescriptionList"/>
    <dgm:cxn modelId="{A1ACCFC6-1436-FE4C-A30D-7C05849C3419}" type="presOf" srcId="{F3D43E5C-4AA2-4D9D-A040-648184A8C9C0}" destId="{474B6734-1160-4516-8F1D-2E1F2F8B12BF}" srcOrd="0" destOrd="0" presId="urn:microsoft.com/office/officeart/2018/5/layout/CenteredIconLabelDescriptionList"/>
    <dgm:cxn modelId="{D60E89D0-12B2-414B-9B6C-02C96A5FEAB5}" srcId="{CD7CB42C-87F2-433C-A80C-51F903DD510C}" destId="{8BADAEA3-61E1-4DA1-93C9-90406EDA558B}" srcOrd="0" destOrd="0" parTransId="{32602A9F-F231-44ED-8D92-5E75C3F3FD36}" sibTransId="{6F446BFB-76FA-44EB-A048-972422512B0B}"/>
    <dgm:cxn modelId="{7284FDE1-CC47-AB47-9875-B36C1B773E3E}" type="presOf" srcId="{A2E9EDAB-49A8-472E-B7B4-73DA622649B5}" destId="{D69C45BF-5ABE-466D-A993-1CC0E1D3FDE4}" srcOrd="0" destOrd="0" presId="urn:microsoft.com/office/officeart/2018/5/layout/CenteredIconLabelDescriptionList"/>
    <dgm:cxn modelId="{460C67EA-6540-49F6-B22F-376361D995F0}" srcId="{1F328D7A-37ED-4D4A-B6BD-FB35D8518249}" destId="{A2E9EDAB-49A8-472E-B7B4-73DA622649B5}" srcOrd="2" destOrd="0" parTransId="{7187747E-6D75-4DDE-9DE7-22C9EE917063}" sibTransId="{FC8B5AB9-3548-4338-8B06-9D81F65CCBB2}"/>
    <dgm:cxn modelId="{4D9864FC-5280-41FC-8D30-F868AF9F1113}" srcId="{A2E9EDAB-49A8-472E-B7B4-73DA622649B5}" destId="{2F8938D2-4F01-4E16-AF3F-73D51E394396}" srcOrd="0" destOrd="0" parTransId="{C3C344E5-30B7-4690-9900-06E2D433CA59}" sibTransId="{7587D993-0968-4506-838F-38DC4F77415D}"/>
    <dgm:cxn modelId="{135B49FF-67AC-C840-9718-00A958671B0A}" type="presOf" srcId="{E0845162-ADE1-47D3-AC3D-024EE45FD91D}" destId="{350D2B77-4D78-42C4-9635-5AEA50664FE3}" srcOrd="0" destOrd="0" presId="urn:microsoft.com/office/officeart/2018/5/layout/CenteredIconLabelDescriptionList"/>
    <dgm:cxn modelId="{3F745BC4-C6CC-9340-8A30-08CCFF7E206B}" type="presParOf" srcId="{2418FEF1-EC84-4DD8-B592-E33C0C7E65C3}" destId="{1EF1D900-15D1-485B-9AE8-29A68A76E876}" srcOrd="0" destOrd="0" presId="urn:microsoft.com/office/officeart/2018/5/layout/CenteredIconLabelDescriptionList"/>
    <dgm:cxn modelId="{CC3D6A49-2C58-C04D-B9F5-BC2196C37AF7}" type="presParOf" srcId="{1EF1D900-15D1-485B-9AE8-29A68A76E876}" destId="{8BBBEDDA-B318-4544-814C-54D1C9BE1525}" srcOrd="0" destOrd="0" presId="urn:microsoft.com/office/officeart/2018/5/layout/CenteredIconLabelDescriptionList"/>
    <dgm:cxn modelId="{C76F1785-E9FE-B744-A85A-A095F706F319}" type="presParOf" srcId="{1EF1D900-15D1-485B-9AE8-29A68A76E876}" destId="{8BDBB9F8-42F4-4981-B0B5-C3D696846F54}" srcOrd="1" destOrd="0" presId="urn:microsoft.com/office/officeart/2018/5/layout/CenteredIconLabelDescriptionList"/>
    <dgm:cxn modelId="{6A422785-9710-344B-B883-D4A8E59A8736}" type="presParOf" srcId="{1EF1D900-15D1-485B-9AE8-29A68A76E876}" destId="{A9F87884-6001-4289-92CF-C318D284FF1E}" srcOrd="2" destOrd="0" presId="urn:microsoft.com/office/officeart/2018/5/layout/CenteredIconLabelDescriptionList"/>
    <dgm:cxn modelId="{CD5AFEF1-D7A3-7D43-B016-F1D789F0EF2A}" type="presParOf" srcId="{1EF1D900-15D1-485B-9AE8-29A68A76E876}" destId="{B0C9A10E-F295-458B-ABC3-8A694340E006}" srcOrd="3" destOrd="0" presId="urn:microsoft.com/office/officeart/2018/5/layout/CenteredIconLabelDescriptionList"/>
    <dgm:cxn modelId="{65080739-1281-7C49-9BCD-44E34D62CEDE}" type="presParOf" srcId="{1EF1D900-15D1-485B-9AE8-29A68A76E876}" destId="{52DD2F72-2B28-42B5-9E83-F4EB8B952581}" srcOrd="4" destOrd="0" presId="urn:microsoft.com/office/officeart/2018/5/layout/CenteredIconLabelDescriptionList"/>
    <dgm:cxn modelId="{D8EB8858-2317-CA46-95EE-5245463B22BE}" type="presParOf" srcId="{2418FEF1-EC84-4DD8-B592-E33C0C7E65C3}" destId="{9FD930F4-9AC2-4701-AB26-9B894EB4C25D}" srcOrd="1" destOrd="0" presId="urn:microsoft.com/office/officeart/2018/5/layout/CenteredIconLabelDescriptionList"/>
    <dgm:cxn modelId="{41365F7D-9F01-854D-BE6F-C18B3E8D406E}" type="presParOf" srcId="{2418FEF1-EC84-4DD8-B592-E33C0C7E65C3}" destId="{D0586388-2356-4D4A-A01E-EEDD5EF17B4C}" srcOrd="2" destOrd="0" presId="urn:microsoft.com/office/officeart/2018/5/layout/CenteredIconLabelDescriptionList"/>
    <dgm:cxn modelId="{61AFB9CE-AC50-9C48-8A71-DED3579882A4}" type="presParOf" srcId="{D0586388-2356-4D4A-A01E-EEDD5EF17B4C}" destId="{71C9F277-752A-4A35-994D-E09C7DBCB8D6}" srcOrd="0" destOrd="0" presId="urn:microsoft.com/office/officeart/2018/5/layout/CenteredIconLabelDescriptionList"/>
    <dgm:cxn modelId="{0D2295C4-B54C-1043-B81A-3AAFD9336FB1}" type="presParOf" srcId="{D0586388-2356-4D4A-A01E-EEDD5EF17B4C}" destId="{02B87C38-AC8C-440F-8D92-D0938C0AC646}" srcOrd="1" destOrd="0" presId="urn:microsoft.com/office/officeart/2018/5/layout/CenteredIconLabelDescriptionList"/>
    <dgm:cxn modelId="{2AEC64DE-7AAD-D148-9D7D-69D57A5F7FEE}" type="presParOf" srcId="{D0586388-2356-4D4A-A01E-EEDD5EF17B4C}" destId="{350D2B77-4D78-42C4-9635-5AEA50664FE3}" srcOrd="2" destOrd="0" presId="urn:microsoft.com/office/officeart/2018/5/layout/CenteredIconLabelDescriptionList"/>
    <dgm:cxn modelId="{C33C953D-DF59-CF40-A1B1-EA785A0B1F0F}" type="presParOf" srcId="{D0586388-2356-4D4A-A01E-EEDD5EF17B4C}" destId="{6D04D3C0-3F32-47C1-8535-92B33163EDDA}" srcOrd="3" destOrd="0" presId="urn:microsoft.com/office/officeart/2018/5/layout/CenteredIconLabelDescriptionList"/>
    <dgm:cxn modelId="{0D09824D-3790-C24E-82DC-DDDD5F4678E7}" type="presParOf" srcId="{D0586388-2356-4D4A-A01E-EEDD5EF17B4C}" destId="{B786F6AE-D3AB-4842-BDB9-1598DB891B5D}" srcOrd="4" destOrd="0" presId="urn:microsoft.com/office/officeart/2018/5/layout/CenteredIconLabelDescriptionList"/>
    <dgm:cxn modelId="{08C4089A-EA44-F645-BD65-FD2C2E48E0CB}" type="presParOf" srcId="{2418FEF1-EC84-4DD8-B592-E33C0C7E65C3}" destId="{61FCCFB3-C498-402D-A1B8-AC2EBF230BE2}" srcOrd="3" destOrd="0" presId="urn:microsoft.com/office/officeart/2018/5/layout/CenteredIconLabelDescriptionList"/>
    <dgm:cxn modelId="{E482FFC5-472D-4A4E-A8DD-B2FB43D91E79}" type="presParOf" srcId="{2418FEF1-EC84-4DD8-B592-E33C0C7E65C3}" destId="{67C31E86-B104-497A-91A8-A18A6E321E5A}" srcOrd="4" destOrd="0" presId="urn:microsoft.com/office/officeart/2018/5/layout/CenteredIconLabelDescriptionList"/>
    <dgm:cxn modelId="{B3C022B5-50D2-7748-8876-D9DE4ADE1ABB}" type="presParOf" srcId="{67C31E86-B104-497A-91A8-A18A6E321E5A}" destId="{0AB15342-9C61-4919-AE27-628D2FB92B72}" srcOrd="0" destOrd="0" presId="urn:microsoft.com/office/officeart/2018/5/layout/CenteredIconLabelDescriptionList"/>
    <dgm:cxn modelId="{71912F59-E267-854C-9641-6C35898E7C61}" type="presParOf" srcId="{67C31E86-B104-497A-91A8-A18A6E321E5A}" destId="{01B007B8-0FAF-43A3-AEEB-91656A42BB97}" srcOrd="1" destOrd="0" presId="urn:microsoft.com/office/officeart/2018/5/layout/CenteredIconLabelDescriptionList"/>
    <dgm:cxn modelId="{502A2BE3-B353-F34D-9CCE-D0DABDA12E8D}" type="presParOf" srcId="{67C31E86-B104-497A-91A8-A18A6E321E5A}" destId="{D69C45BF-5ABE-466D-A993-1CC0E1D3FDE4}" srcOrd="2" destOrd="0" presId="urn:microsoft.com/office/officeart/2018/5/layout/CenteredIconLabelDescriptionList"/>
    <dgm:cxn modelId="{69290EF5-06E3-6C47-9046-9B227D6F51C0}" type="presParOf" srcId="{67C31E86-B104-497A-91A8-A18A6E321E5A}" destId="{C3AE8E74-422C-46CE-B4F9-992591B08264}" srcOrd="3" destOrd="0" presId="urn:microsoft.com/office/officeart/2018/5/layout/CenteredIconLabelDescriptionList"/>
    <dgm:cxn modelId="{78A09FA8-C849-AC49-B82A-A2AE528C08BE}" type="presParOf" srcId="{67C31E86-B104-497A-91A8-A18A6E321E5A}" destId="{52AD1DE4-577E-4C61-B9D8-DBAC1C408A41}" srcOrd="4" destOrd="0" presId="urn:microsoft.com/office/officeart/2018/5/layout/CenteredIconLabelDescriptionList"/>
    <dgm:cxn modelId="{34BC2825-ACCD-544D-B68C-AEAAEF2360C1}" type="presParOf" srcId="{2418FEF1-EC84-4DD8-B592-E33C0C7E65C3}" destId="{FCE7C0C0-A3BF-4E23-9950-E22E73716F21}" srcOrd="5" destOrd="0" presId="urn:microsoft.com/office/officeart/2018/5/layout/CenteredIconLabelDescriptionList"/>
    <dgm:cxn modelId="{B4A691D8-189B-E24D-86EB-92443B577C7C}" type="presParOf" srcId="{2418FEF1-EC84-4DD8-B592-E33C0C7E65C3}" destId="{FE3D7E99-A2EE-4379-B7B2-75DFB8C71C50}" srcOrd="6" destOrd="0" presId="urn:microsoft.com/office/officeart/2018/5/layout/CenteredIconLabelDescriptionList"/>
    <dgm:cxn modelId="{D352E6E7-DB2B-A145-BDA2-32D3C0017A5B}" type="presParOf" srcId="{FE3D7E99-A2EE-4379-B7B2-75DFB8C71C50}" destId="{DD22322A-9BC0-4D0C-A2E5-C7A6BA42F8B5}" srcOrd="0" destOrd="0" presId="urn:microsoft.com/office/officeart/2018/5/layout/CenteredIconLabelDescriptionList"/>
    <dgm:cxn modelId="{F5C17C3C-9213-104F-B328-5A2D57C03440}" type="presParOf" srcId="{FE3D7E99-A2EE-4379-B7B2-75DFB8C71C50}" destId="{87A68221-C611-43D5-9ED1-06BC7C3EB572}" srcOrd="1" destOrd="0" presId="urn:microsoft.com/office/officeart/2018/5/layout/CenteredIconLabelDescriptionList"/>
    <dgm:cxn modelId="{E26FA9BF-8800-804E-A14A-5FDDD733E5BD}" type="presParOf" srcId="{FE3D7E99-A2EE-4379-B7B2-75DFB8C71C50}" destId="{07268DC8-0633-45D2-A4EA-C371917E5C46}" srcOrd="2" destOrd="0" presId="urn:microsoft.com/office/officeart/2018/5/layout/CenteredIconLabelDescriptionList"/>
    <dgm:cxn modelId="{D9C53218-3D1B-3049-AFD8-0AE316E38799}" type="presParOf" srcId="{FE3D7E99-A2EE-4379-B7B2-75DFB8C71C50}" destId="{4CD12B7C-875C-4028-A1F7-AC40AA0EA1D4}" srcOrd="3" destOrd="0" presId="urn:microsoft.com/office/officeart/2018/5/layout/CenteredIconLabelDescriptionList"/>
    <dgm:cxn modelId="{98074FF4-F96B-4D41-923E-450AE3F1EE12}" type="presParOf" srcId="{FE3D7E99-A2EE-4379-B7B2-75DFB8C71C50}" destId="{63388591-A332-4349-8EC8-9DC53ED57EDF}" srcOrd="4" destOrd="0" presId="urn:microsoft.com/office/officeart/2018/5/layout/CenteredIconLabelDescriptionList"/>
    <dgm:cxn modelId="{70540B89-1B60-6C4F-BF1C-A8D818237189}" type="presParOf" srcId="{2418FEF1-EC84-4DD8-B592-E33C0C7E65C3}" destId="{F37B1D89-64FF-4C52-A91B-15833F1F8E5A}" srcOrd="7" destOrd="0" presId="urn:microsoft.com/office/officeart/2018/5/layout/CenteredIconLabelDescriptionList"/>
    <dgm:cxn modelId="{071D36E1-3C82-BB49-B3C9-B734111B701C}" type="presParOf" srcId="{2418FEF1-EC84-4DD8-B592-E33C0C7E65C3}" destId="{65AD47EF-21F5-47F0-8896-20195EE369DC}" srcOrd="8" destOrd="0" presId="urn:microsoft.com/office/officeart/2018/5/layout/CenteredIconLabelDescriptionList"/>
    <dgm:cxn modelId="{32CB8D7D-3543-A744-B109-7ED9060D656F}" type="presParOf" srcId="{65AD47EF-21F5-47F0-8896-20195EE369DC}" destId="{980E612E-3E6D-4482-AD58-410E8C2BDEAA}" srcOrd="0" destOrd="0" presId="urn:microsoft.com/office/officeart/2018/5/layout/CenteredIconLabelDescriptionList"/>
    <dgm:cxn modelId="{F6DC1B90-DC55-C044-9A2E-16B546863737}" type="presParOf" srcId="{65AD47EF-21F5-47F0-8896-20195EE369DC}" destId="{32BEA5F9-0841-491A-BC5A-C8D5DD6B0828}" srcOrd="1" destOrd="0" presId="urn:microsoft.com/office/officeart/2018/5/layout/CenteredIconLabelDescriptionList"/>
    <dgm:cxn modelId="{65474E54-CB2D-7640-B2BF-AC5E6589E4D9}" type="presParOf" srcId="{65AD47EF-21F5-47F0-8896-20195EE369DC}" destId="{A2891EBC-75A1-40A1-A470-0172FB63F3BE}" srcOrd="2" destOrd="0" presId="urn:microsoft.com/office/officeart/2018/5/layout/CenteredIconLabelDescriptionList"/>
    <dgm:cxn modelId="{9CC35C60-92A0-F740-8154-2C27233601DE}" type="presParOf" srcId="{65AD47EF-21F5-47F0-8896-20195EE369DC}" destId="{C3EBE7F0-6EC4-4D7B-94DE-5D5918CB54DB}" srcOrd="3" destOrd="0" presId="urn:microsoft.com/office/officeart/2018/5/layout/CenteredIconLabelDescriptionList"/>
    <dgm:cxn modelId="{3D6A28B9-5094-EB4E-9287-DD45C98913C2}" type="presParOf" srcId="{65AD47EF-21F5-47F0-8896-20195EE369DC}" destId="{474B6734-1160-4516-8F1D-2E1F2F8B12BF}" srcOrd="4" destOrd="0" presId="urn:microsoft.com/office/officeart/2018/5/layout/CenteredIconLabelDescriptionList"/>
    <dgm:cxn modelId="{1BE51D96-BC37-F843-B44F-FBC0F57960D8}" type="presParOf" srcId="{2418FEF1-EC84-4DD8-B592-E33C0C7E65C3}" destId="{C52D3ACB-F495-44DF-8342-B8A58E93A188}" srcOrd="9" destOrd="0" presId="urn:microsoft.com/office/officeart/2018/5/layout/CenteredIconLabelDescriptionList"/>
    <dgm:cxn modelId="{D15E0F36-E722-8D43-A579-6A94B595700A}" type="presParOf" srcId="{2418FEF1-EC84-4DD8-B592-E33C0C7E65C3}" destId="{AC10414D-4F0E-45BD-805F-1C1469E89C43}" srcOrd="10" destOrd="0" presId="urn:microsoft.com/office/officeart/2018/5/layout/CenteredIconLabelDescriptionList"/>
    <dgm:cxn modelId="{B81FB3BC-1A13-C74B-95FA-D18F484C41C5}" type="presParOf" srcId="{AC10414D-4F0E-45BD-805F-1C1469E89C43}" destId="{ABA8B7A6-F3B9-4689-B2AD-FEC5D2B7EFEE}" srcOrd="0" destOrd="0" presId="urn:microsoft.com/office/officeart/2018/5/layout/CenteredIconLabelDescriptionList"/>
    <dgm:cxn modelId="{36393AEA-F0DA-DC4C-BB82-D39E786941CB}" type="presParOf" srcId="{AC10414D-4F0E-45BD-805F-1C1469E89C43}" destId="{4D61ED87-C6BD-43CF-A636-CB9A92739853}" srcOrd="1" destOrd="0" presId="urn:microsoft.com/office/officeart/2018/5/layout/CenteredIconLabelDescriptionList"/>
    <dgm:cxn modelId="{626DD248-0145-FA47-92C3-22696E761366}" type="presParOf" srcId="{AC10414D-4F0E-45BD-805F-1C1469E89C43}" destId="{DFEDC934-DC73-4FB7-9A64-42A9E021B10C}" srcOrd="2" destOrd="0" presId="urn:microsoft.com/office/officeart/2018/5/layout/CenteredIconLabelDescriptionList"/>
    <dgm:cxn modelId="{0602E9B5-F0E0-BB40-B43F-1ACFD7BCCD74}" type="presParOf" srcId="{AC10414D-4F0E-45BD-805F-1C1469E89C43}" destId="{BD106583-0262-4C41-9BF8-B1F5AB15B503}" srcOrd="3" destOrd="0" presId="urn:microsoft.com/office/officeart/2018/5/layout/CenteredIconLabelDescriptionList"/>
    <dgm:cxn modelId="{08746E75-B0DE-664B-AE7E-4E080189B356}" type="presParOf" srcId="{AC10414D-4F0E-45BD-805F-1C1469E89C43}" destId="{09A908ED-42EB-4B31-9025-DBEEB9C5B393}"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973F90-8644-46D3-82CA-F5E376C98CF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EA61957-DB4C-4BF7-8A8F-9D7CD95D9B1A}">
      <dgm:prSet/>
      <dgm:spPr/>
      <dgm:t>
        <a:bodyPr/>
        <a:lstStyle/>
        <a:p>
          <a:r>
            <a:rPr lang="en-US" dirty="0"/>
            <a:t>After making assignments, tell them to reach out to the medical professional with a phone call or personal visit.</a:t>
          </a:r>
        </a:p>
      </dgm:t>
    </dgm:pt>
    <dgm:pt modelId="{CAD01E91-4DA1-4F46-8275-FA53527AC039}" type="parTrans" cxnId="{BB55987A-A9ED-41D3-B976-67A4C7E6273B}">
      <dgm:prSet/>
      <dgm:spPr/>
      <dgm:t>
        <a:bodyPr/>
        <a:lstStyle/>
        <a:p>
          <a:endParaRPr lang="en-US"/>
        </a:p>
      </dgm:t>
    </dgm:pt>
    <dgm:pt modelId="{85ADDE62-D212-4883-B753-C7045B528CAD}" type="sibTrans" cxnId="{BB55987A-A9ED-41D3-B976-67A4C7E6273B}">
      <dgm:prSet/>
      <dgm:spPr/>
      <dgm:t>
        <a:bodyPr/>
        <a:lstStyle/>
        <a:p>
          <a:endParaRPr lang="en-US"/>
        </a:p>
      </dgm:t>
    </dgm:pt>
    <dgm:pt modelId="{9F37989C-7847-4541-810C-42624977490B}">
      <dgm:prSet/>
      <dgm:spPr/>
      <dgm:t>
        <a:bodyPr/>
        <a:lstStyle/>
        <a:p>
          <a:r>
            <a:rPr lang="en-US" dirty="0"/>
            <a:t>Instruct them to bring materials and introduction letter.</a:t>
          </a:r>
        </a:p>
      </dgm:t>
    </dgm:pt>
    <dgm:pt modelId="{F4378BD4-ACA7-4132-AAAF-03D8228CB8A3}" type="parTrans" cxnId="{53B33141-AD80-483E-AF3D-B9AA68B35B2A}">
      <dgm:prSet/>
      <dgm:spPr/>
      <dgm:t>
        <a:bodyPr/>
        <a:lstStyle/>
        <a:p>
          <a:endParaRPr lang="en-US"/>
        </a:p>
      </dgm:t>
    </dgm:pt>
    <dgm:pt modelId="{A2B88A6F-E65C-4502-86B3-C967D4CFA39F}" type="sibTrans" cxnId="{53B33141-AD80-483E-AF3D-B9AA68B35B2A}">
      <dgm:prSet/>
      <dgm:spPr/>
      <dgm:t>
        <a:bodyPr/>
        <a:lstStyle/>
        <a:p>
          <a:endParaRPr lang="en-US"/>
        </a:p>
      </dgm:t>
    </dgm:pt>
    <dgm:pt modelId="{18B2B032-2799-47D7-8C80-09CF8D00F463}">
      <dgm:prSet/>
      <dgm:spPr/>
      <dgm:t>
        <a:bodyPr/>
        <a:lstStyle/>
        <a:p>
          <a:r>
            <a:rPr lang="en-US" dirty="0"/>
            <a:t>Ask them to offer to give a short presentation if they seem receptive.</a:t>
          </a:r>
        </a:p>
      </dgm:t>
    </dgm:pt>
    <dgm:pt modelId="{6A1227A5-F7CD-445B-8511-B08ED9F9A6B8}" type="parTrans" cxnId="{BEBB1F70-99CC-4C99-927D-824481EDC542}">
      <dgm:prSet/>
      <dgm:spPr/>
      <dgm:t>
        <a:bodyPr/>
        <a:lstStyle/>
        <a:p>
          <a:endParaRPr lang="en-US"/>
        </a:p>
      </dgm:t>
    </dgm:pt>
    <dgm:pt modelId="{189C4206-6DE5-4D09-B5FA-A4063B542838}" type="sibTrans" cxnId="{BEBB1F70-99CC-4C99-927D-824481EDC542}">
      <dgm:prSet/>
      <dgm:spPr/>
      <dgm:t>
        <a:bodyPr/>
        <a:lstStyle/>
        <a:p>
          <a:endParaRPr lang="en-US"/>
        </a:p>
      </dgm:t>
    </dgm:pt>
    <dgm:pt modelId="{03314C6C-4818-49E0-828E-F76AD85406A8}" type="pres">
      <dgm:prSet presAssocID="{E5973F90-8644-46D3-82CA-F5E376C98CFA}" presName="root" presStyleCnt="0">
        <dgm:presLayoutVars>
          <dgm:dir/>
          <dgm:resizeHandles val="exact"/>
        </dgm:presLayoutVars>
      </dgm:prSet>
      <dgm:spPr/>
    </dgm:pt>
    <dgm:pt modelId="{79D8A57C-AB12-4DD1-AEB7-F7975B12F85A}" type="pres">
      <dgm:prSet presAssocID="{CEA61957-DB4C-4BF7-8A8F-9D7CD95D9B1A}" presName="compNode" presStyleCnt="0"/>
      <dgm:spPr/>
    </dgm:pt>
    <dgm:pt modelId="{980C9C12-BCBD-45AB-B1E1-64FED44B7F20}" type="pres">
      <dgm:prSet presAssocID="{CEA61957-DB4C-4BF7-8A8F-9D7CD95D9B1A}" presName="bgRect" presStyleLbl="bgShp" presStyleIdx="0" presStyleCnt="3" custLinFactNeighborX="13852" custLinFactNeighborY="7753"/>
      <dgm:spPr/>
    </dgm:pt>
    <dgm:pt modelId="{284D99C2-DABE-4B5D-B170-219D20F87FCF}" type="pres">
      <dgm:prSet presAssocID="{CEA61957-DB4C-4BF7-8A8F-9D7CD95D9B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F4670E25-6C81-4044-9A0E-9594918CF3A4}" type="pres">
      <dgm:prSet presAssocID="{CEA61957-DB4C-4BF7-8A8F-9D7CD95D9B1A}" presName="spaceRect" presStyleCnt="0"/>
      <dgm:spPr/>
    </dgm:pt>
    <dgm:pt modelId="{BBC2899B-53B2-4F6D-A857-1DA7B12E9E50}" type="pres">
      <dgm:prSet presAssocID="{CEA61957-DB4C-4BF7-8A8F-9D7CD95D9B1A}" presName="parTx" presStyleLbl="revTx" presStyleIdx="0" presStyleCnt="3">
        <dgm:presLayoutVars>
          <dgm:chMax val="0"/>
          <dgm:chPref val="0"/>
        </dgm:presLayoutVars>
      </dgm:prSet>
      <dgm:spPr/>
    </dgm:pt>
    <dgm:pt modelId="{2BFA4B50-EC87-4FAD-904F-86D29C3DE47F}" type="pres">
      <dgm:prSet presAssocID="{85ADDE62-D212-4883-B753-C7045B528CAD}" presName="sibTrans" presStyleCnt="0"/>
      <dgm:spPr/>
    </dgm:pt>
    <dgm:pt modelId="{4E051F53-9317-461D-948D-1BE1E29668D6}" type="pres">
      <dgm:prSet presAssocID="{9F37989C-7847-4541-810C-42624977490B}" presName="compNode" presStyleCnt="0"/>
      <dgm:spPr/>
    </dgm:pt>
    <dgm:pt modelId="{E20F8915-73B1-41DE-A47B-67B48D226429}" type="pres">
      <dgm:prSet presAssocID="{9F37989C-7847-4541-810C-42624977490B}" presName="bgRect" presStyleLbl="bgShp" presStyleIdx="1" presStyleCnt="3"/>
      <dgm:spPr/>
    </dgm:pt>
    <dgm:pt modelId="{AEEB5B5C-291E-4DF0-B0CD-C7CB0CED42AA}" type="pres">
      <dgm:prSet presAssocID="{9F37989C-7847-4541-810C-42624977490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461043D1-B3CA-4D17-B8E2-2314DC2F615E}" type="pres">
      <dgm:prSet presAssocID="{9F37989C-7847-4541-810C-42624977490B}" presName="spaceRect" presStyleCnt="0"/>
      <dgm:spPr/>
    </dgm:pt>
    <dgm:pt modelId="{6BDA93D5-6D63-4EFE-AD34-5675E92A560E}" type="pres">
      <dgm:prSet presAssocID="{9F37989C-7847-4541-810C-42624977490B}" presName="parTx" presStyleLbl="revTx" presStyleIdx="1" presStyleCnt="3">
        <dgm:presLayoutVars>
          <dgm:chMax val="0"/>
          <dgm:chPref val="0"/>
        </dgm:presLayoutVars>
      </dgm:prSet>
      <dgm:spPr/>
    </dgm:pt>
    <dgm:pt modelId="{D13EB284-E0B7-4FAC-A34A-DB009FBD2F54}" type="pres">
      <dgm:prSet presAssocID="{A2B88A6F-E65C-4502-86B3-C967D4CFA39F}" presName="sibTrans" presStyleCnt="0"/>
      <dgm:spPr/>
    </dgm:pt>
    <dgm:pt modelId="{E8BB1B40-7E98-4C49-AFFD-1440D24BABF4}" type="pres">
      <dgm:prSet presAssocID="{18B2B032-2799-47D7-8C80-09CF8D00F463}" presName="compNode" presStyleCnt="0"/>
      <dgm:spPr/>
    </dgm:pt>
    <dgm:pt modelId="{84C2882E-14CA-46E8-B9AB-0FE5A14C3C41}" type="pres">
      <dgm:prSet presAssocID="{18B2B032-2799-47D7-8C80-09CF8D00F463}" presName="bgRect" presStyleLbl="bgShp" presStyleIdx="2" presStyleCnt="3"/>
      <dgm:spPr/>
    </dgm:pt>
    <dgm:pt modelId="{EF951EC9-F7BA-4E67-A9DF-9DF2CE8BAD56}" type="pres">
      <dgm:prSet presAssocID="{18B2B032-2799-47D7-8C80-09CF8D00F46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Bubble"/>
        </a:ext>
      </dgm:extLst>
    </dgm:pt>
    <dgm:pt modelId="{234979CD-92C6-4930-9097-CE1780C9798E}" type="pres">
      <dgm:prSet presAssocID="{18B2B032-2799-47D7-8C80-09CF8D00F463}" presName="spaceRect" presStyleCnt="0"/>
      <dgm:spPr/>
    </dgm:pt>
    <dgm:pt modelId="{BF74C521-F5ED-4B80-BF0D-D388452214DE}" type="pres">
      <dgm:prSet presAssocID="{18B2B032-2799-47D7-8C80-09CF8D00F463}" presName="parTx" presStyleLbl="revTx" presStyleIdx="2" presStyleCnt="3">
        <dgm:presLayoutVars>
          <dgm:chMax val="0"/>
          <dgm:chPref val="0"/>
        </dgm:presLayoutVars>
      </dgm:prSet>
      <dgm:spPr/>
    </dgm:pt>
  </dgm:ptLst>
  <dgm:cxnLst>
    <dgm:cxn modelId="{53B33141-AD80-483E-AF3D-B9AA68B35B2A}" srcId="{E5973F90-8644-46D3-82CA-F5E376C98CFA}" destId="{9F37989C-7847-4541-810C-42624977490B}" srcOrd="1" destOrd="0" parTransId="{F4378BD4-ACA7-4132-AAAF-03D8228CB8A3}" sibTransId="{A2B88A6F-E65C-4502-86B3-C967D4CFA39F}"/>
    <dgm:cxn modelId="{700A9F5D-B0AF-4D70-8691-98440810D6E8}" type="presOf" srcId="{E5973F90-8644-46D3-82CA-F5E376C98CFA}" destId="{03314C6C-4818-49E0-828E-F76AD85406A8}" srcOrd="0" destOrd="0" presId="urn:microsoft.com/office/officeart/2018/2/layout/IconVerticalSolidList"/>
    <dgm:cxn modelId="{D7365466-2CF6-4B72-8A90-5C6813A1F70C}" type="presOf" srcId="{9F37989C-7847-4541-810C-42624977490B}" destId="{6BDA93D5-6D63-4EFE-AD34-5675E92A560E}" srcOrd="0" destOrd="0" presId="urn:microsoft.com/office/officeart/2018/2/layout/IconVerticalSolidList"/>
    <dgm:cxn modelId="{2BD4416F-8D59-4F45-AFFA-5BFC4E68D813}" type="presOf" srcId="{18B2B032-2799-47D7-8C80-09CF8D00F463}" destId="{BF74C521-F5ED-4B80-BF0D-D388452214DE}" srcOrd="0" destOrd="0" presId="urn:microsoft.com/office/officeart/2018/2/layout/IconVerticalSolidList"/>
    <dgm:cxn modelId="{BEBB1F70-99CC-4C99-927D-824481EDC542}" srcId="{E5973F90-8644-46D3-82CA-F5E376C98CFA}" destId="{18B2B032-2799-47D7-8C80-09CF8D00F463}" srcOrd="2" destOrd="0" parTransId="{6A1227A5-F7CD-445B-8511-B08ED9F9A6B8}" sibTransId="{189C4206-6DE5-4D09-B5FA-A4063B542838}"/>
    <dgm:cxn modelId="{BB55987A-A9ED-41D3-B976-67A4C7E6273B}" srcId="{E5973F90-8644-46D3-82CA-F5E376C98CFA}" destId="{CEA61957-DB4C-4BF7-8A8F-9D7CD95D9B1A}" srcOrd="0" destOrd="0" parTransId="{CAD01E91-4DA1-4F46-8275-FA53527AC039}" sibTransId="{85ADDE62-D212-4883-B753-C7045B528CAD}"/>
    <dgm:cxn modelId="{658D8FD8-26A4-4E79-B9C1-9C08CB9B172A}" type="presOf" srcId="{CEA61957-DB4C-4BF7-8A8F-9D7CD95D9B1A}" destId="{BBC2899B-53B2-4F6D-A857-1DA7B12E9E50}" srcOrd="0" destOrd="0" presId="urn:microsoft.com/office/officeart/2018/2/layout/IconVerticalSolidList"/>
    <dgm:cxn modelId="{DF5317D0-F90E-4A2A-AE94-EAD390B9DD1D}" type="presParOf" srcId="{03314C6C-4818-49E0-828E-F76AD85406A8}" destId="{79D8A57C-AB12-4DD1-AEB7-F7975B12F85A}" srcOrd="0" destOrd="0" presId="urn:microsoft.com/office/officeart/2018/2/layout/IconVerticalSolidList"/>
    <dgm:cxn modelId="{544A2837-FCA9-47BE-B938-250105B7B116}" type="presParOf" srcId="{79D8A57C-AB12-4DD1-AEB7-F7975B12F85A}" destId="{980C9C12-BCBD-45AB-B1E1-64FED44B7F20}" srcOrd="0" destOrd="0" presId="urn:microsoft.com/office/officeart/2018/2/layout/IconVerticalSolidList"/>
    <dgm:cxn modelId="{5D5EAC0D-E275-4A4F-BABF-FB1BA97FBDA7}" type="presParOf" srcId="{79D8A57C-AB12-4DD1-AEB7-F7975B12F85A}" destId="{284D99C2-DABE-4B5D-B170-219D20F87FCF}" srcOrd="1" destOrd="0" presId="urn:microsoft.com/office/officeart/2018/2/layout/IconVerticalSolidList"/>
    <dgm:cxn modelId="{5F326D92-D31E-4BE5-88BA-69F2A53CC2B0}" type="presParOf" srcId="{79D8A57C-AB12-4DD1-AEB7-F7975B12F85A}" destId="{F4670E25-6C81-4044-9A0E-9594918CF3A4}" srcOrd="2" destOrd="0" presId="urn:microsoft.com/office/officeart/2018/2/layout/IconVerticalSolidList"/>
    <dgm:cxn modelId="{CD0D6280-1247-410B-87CE-97267E1F1910}" type="presParOf" srcId="{79D8A57C-AB12-4DD1-AEB7-F7975B12F85A}" destId="{BBC2899B-53B2-4F6D-A857-1DA7B12E9E50}" srcOrd="3" destOrd="0" presId="urn:microsoft.com/office/officeart/2018/2/layout/IconVerticalSolidList"/>
    <dgm:cxn modelId="{AC1F6B34-966C-40AC-AE53-838220772F07}" type="presParOf" srcId="{03314C6C-4818-49E0-828E-F76AD85406A8}" destId="{2BFA4B50-EC87-4FAD-904F-86D29C3DE47F}" srcOrd="1" destOrd="0" presId="urn:microsoft.com/office/officeart/2018/2/layout/IconVerticalSolidList"/>
    <dgm:cxn modelId="{E0F50A5B-B95C-40FF-94B7-30CAB906BC4F}" type="presParOf" srcId="{03314C6C-4818-49E0-828E-F76AD85406A8}" destId="{4E051F53-9317-461D-948D-1BE1E29668D6}" srcOrd="2" destOrd="0" presId="urn:microsoft.com/office/officeart/2018/2/layout/IconVerticalSolidList"/>
    <dgm:cxn modelId="{C78B45D5-3E5C-4440-8412-2A0C3A0903DB}" type="presParOf" srcId="{4E051F53-9317-461D-948D-1BE1E29668D6}" destId="{E20F8915-73B1-41DE-A47B-67B48D226429}" srcOrd="0" destOrd="0" presId="urn:microsoft.com/office/officeart/2018/2/layout/IconVerticalSolidList"/>
    <dgm:cxn modelId="{57C4FB04-AF7C-4C28-9817-6B2F4B5B67D1}" type="presParOf" srcId="{4E051F53-9317-461D-948D-1BE1E29668D6}" destId="{AEEB5B5C-291E-4DF0-B0CD-C7CB0CED42AA}" srcOrd="1" destOrd="0" presId="urn:microsoft.com/office/officeart/2018/2/layout/IconVerticalSolidList"/>
    <dgm:cxn modelId="{A96BE219-765A-4DB6-A15B-9EC7DB359604}" type="presParOf" srcId="{4E051F53-9317-461D-948D-1BE1E29668D6}" destId="{461043D1-B3CA-4D17-B8E2-2314DC2F615E}" srcOrd="2" destOrd="0" presId="urn:microsoft.com/office/officeart/2018/2/layout/IconVerticalSolidList"/>
    <dgm:cxn modelId="{B159E0ED-06B5-4129-8A7C-267277E7D179}" type="presParOf" srcId="{4E051F53-9317-461D-948D-1BE1E29668D6}" destId="{6BDA93D5-6D63-4EFE-AD34-5675E92A560E}" srcOrd="3" destOrd="0" presId="urn:microsoft.com/office/officeart/2018/2/layout/IconVerticalSolidList"/>
    <dgm:cxn modelId="{CBF6E8EA-E003-4430-8DFD-03086BFE2F09}" type="presParOf" srcId="{03314C6C-4818-49E0-828E-F76AD85406A8}" destId="{D13EB284-E0B7-4FAC-A34A-DB009FBD2F54}" srcOrd="3" destOrd="0" presId="urn:microsoft.com/office/officeart/2018/2/layout/IconVerticalSolidList"/>
    <dgm:cxn modelId="{D34F0E31-E193-40EC-B770-A0E98C34FE16}" type="presParOf" srcId="{03314C6C-4818-49E0-828E-F76AD85406A8}" destId="{E8BB1B40-7E98-4C49-AFFD-1440D24BABF4}" srcOrd="4" destOrd="0" presId="urn:microsoft.com/office/officeart/2018/2/layout/IconVerticalSolidList"/>
    <dgm:cxn modelId="{50132654-02DD-4B17-93DA-E00989183E83}" type="presParOf" srcId="{E8BB1B40-7E98-4C49-AFFD-1440D24BABF4}" destId="{84C2882E-14CA-46E8-B9AB-0FE5A14C3C41}" srcOrd="0" destOrd="0" presId="urn:microsoft.com/office/officeart/2018/2/layout/IconVerticalSolidList"/>
    <dgm:cxn modelId="{200F3523-9476-4057-98C9-D91D96F72DA5}" type="presParOf" srcId="{E8BB1B40-7E98-4C49-AFFD-1440D24BABF4}" destId="{EF951EC9-F7BA-4E67-A9DF-9DF2CE8BAD56}" srcOrd="1" destOrd="0" presId="urn:microsoft.com/office/officeart/2018/2/layout/IconVerticalSolidList"/>
    <dgm:cxn modelId="{A4B39362-60F0-4494-8145-A9AAFD9BB1D7}" type="presParOf" srcId="{E8BB1B40-7E98-4C49-AFFD-1440D24BABF4}" destId="{234979CD-92C6-4930-9097-CE1780C9798E}" srcOrd="2" destOrd="0" presId="urn:microsoft.com/office/officeart/2018/2/layout/IconVerticalSolidList"/>
    <dgm:cxn modelId="{BE99C86D-C344-478F-80C3-6F341847A6EF}" type="presParOf" srcId="{E8BB1B40-7E98-4C49-AFFD-1440D24BABF4}" destId="{BF74C521-F5ED-4B80-BF0D-D388452214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465E7-80EC-4912-A587-EA3453B4DF0A}">
      <dsp:nvSpPr>
        <dsp:cNvPr id="0" name=""/>
        <dsp:cNvSpPr/>
      </dsp:nvSpPr>
      <dsp:spPr>
        <a:xfrm>
          <a:off x="107822" y="1116660"/>
          <a:ext cx="994578" cy="99457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3D9CD6-F413-4348-ABC5-A9F3908EED95}">
      <dsp:nvSpPr>
        <dsp:cNvPr id="0" name=""/>
        <dsp:cNvSpPr/>
      </dsp:nvSpPr>
      <dsp:spPr>
        <a:xfrm>
          <a:off x="316684" y="1325522"/>
          <a:ext cx="576855" cy="576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C1C083-893E-4B35-A1A9-F4859C0EF408}">
      <dsp:nvSpPr>
        <dsp:cNvPr id="0" name=""/>
        <dsp:cNvSpPr/>
      </dsp:nvSpPr>
      <dsp:spPr>
        <a:xfrm>
          <a:off x="1315525" y="1116660"/>
          <a:ext cx="2344364" cy="994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Build relationships of trust and respect between medical providers and advocacy community.</a:t>
          </a:r>
        </a:p>
      </dsp:txBody>
      <dsp:txXfrm>
        <a:off x="1315525" y="1116660"/>
        <a:ext cx="2344364" cy="994578"/>
      </dsp:txXfrm>
    </dsp:sp>
    <dsp:sp modelId="{19122A84-E35C-47BF-9071-1A0678F89212}">
      <dsp:nvSpPr>
        <dsp:cNvPr id="0" name=""/>
        <dsp:cNvSpPr/>
      </dsp:nvSpPr>
      <dsp:spPr>
        <a:xfrm>
          <a:off x="4068377" y="1116660"/>
          <a:ext cx="994578" cy="99457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544EA4-6101-46BA-9AAD-4E3A4FEA4D4E}">
      <dsp:nvSpPr>
        <dsp:cNvPr id="0" name=""/>
        <dsp:cNvSpPr/>
      </dsp:nvSpPr>
      <dsp:spPr>
        <a:xfrm>
          <a:off x="4277238" y="1325522"/>
          <a:ext cx="576855" cy="576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805F10-0670-41BC-A473-6904B29F6436}">
      <dsp:nvSpPr>
        <dsp:cNvPr id="0" name=""/>
        <dsp:cNvSpPr/>
      </dsp:nvSpPr>
      <dsp:spPr>
        <a:xfrm>
          <a:off x="5276080" y="1116660"/>
          <a:ext cx="2344364" cy="994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Convey professionalism and credibility of local organization.</a:t>
          </a:r>
        </a:p>
      </dsp:txBody>
      <dsp:txXfrm>
        <a:off x="5276080" y="1116660"/>
        <a:ext cx="2344364" cy="994578"/>
      </dsp:txXfrm>
    </dsp:sp>
    <dsp:sp modelId="{3F28F133-4FF5-4E3F-B407-DCFCCB53D951}">
      <dsp:nvSpPr>
        <dsp:cNvPr id="0" name=""/>
        <dsp:cNvSpPr/>
      </dsp:nvSpPr>
      <dsp:spPr>
        <a:xfrm>
          <a:off x="107822" y="2976084"/>
          <a:ext cx="994578" cy="99457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39A6E-E08A-4CD8-933D-B7AADDEC4DF6}">
      <dsp:nvSpPr>
        <dsp:cNvPr id="0" name=""/>
        <dsp:cNvSpPr/>
      </dsp:nvSpPr>
      <dsp:spPr>
        <a:xfrm>
          <a:off x="316684" y="3184946"/>
          <a:ext cx="576855" cy="576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BEFC9F-32EE-4191-B4FD-CBB5C650C754}">
      <dsp:nvSpPr>
        <dsp:cNvPr id="0" name=""/>
        <dsp:cNvSpPr/>
      </dsp:nvSpPr>
      <dsp:spPr>
        <a:xfrm>
          <a:off x="1315525" y="2976084"/>
          <a:ext cx="2344364" cy="994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Provide presentations and distribute up-to-date information about genetic conditions.</a:t>
          </a:r>
        </a:p>
      </dsp:txBody>
      <dsp:txXfrm>
        <a:off x="1315525" y="2976084"/>
        <a:ext cx="2344364" cy="994578"/>
      </dsp:txXfrm>
    </dsp:sp>
    <dsp:sp modelId="{41ECEC2C-C213-47F3-9E18-AD9DC9FAB758}">
      <dsp:nvSpPr>
        <dsp:cNvPr id="0" name=""/>
        <dsp:cNvSpPr/>
      </dsp:nvSpPr>
      <dsp:spPr>
        <a:xfrm>
          <a:off x="4068377" y="2976084"/>
          <a:ext cx="994578" cy="99457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4B2F5A-E588-49F7-969C-0E3118EA39CE}">
      <dsp:nvSpPr>
        <dsp:cNvPr id="0" name=""/>
        <dsp:cNvSpPr/>
      </dsp:nvSpPr>
      <dsp:spPr>
        <a:xfrm>
          <a:off x="4277238" y="3184946"/>
          <a:ext cx="576855" cy="5768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B73C86-2E1E-4F11-AB27-9F9AEDD21A97}">
      <dsp:nvSpPr>
        <dsp:cNvPr id="0" name=""/>
        <dsp:cNvSpPr/>
      </dsp:nvSpPr>
      <dsp:spPr>
        <a:xfrm>
          <a:off x="5276080" y="2976084"/>
          <a:ext cx="2344364" cy="994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a:t>Track materials distributed.</a:t>
          </a:r>
        </a:p>
      </dsp:txBody>
      <dsp:txXfrm>
        <a:off x="5276080" y="2976084"/>
        <a:ext cx="2344364" cy="9945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458EF-F6D8-4E16-A1E3-39004398B258}">
      <dsp:nvSpPr>
        <dsp:cNvPr id="0" name=""/>
        <dsp:cNvSpPr/>
      </dsp:nvSpPr>
      <dsp:spPr>
        <a:xfrm>
          <a:off x="0" y="3974"/>
          <a:ext cx="7728267" cy="84656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C08A89-B0D7-4F6D-8568-8C5F987D15D9}">
      <dsp:nvSpPr>
        <dsp:cNvPr id="0" name=""/>
        <dsp:cNvSpPr/>
      </dsp:nvSpPr>
      <dsp:spPr>
        <a:xfrm>
          <a:off x="256085" y="194451"/>
          <a:ext cx="465609" cy="4656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8E5B65-E214-41EA-97D1-27ABEC953C09}">
      <dsp:nvSpPr>
        <dsp:cNvPr id="0" name=""/>
        <dsp:cNvSpPr/>
      </dsp:nvSpPr>
      <dsp:spPr>
        <a:xfrm>
          <a:off x="977779" y="3974"/>
          <a:ext cx="6750487" cy="84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5" tIns="89595" rIns="89595" bIns="89595" numCol="1" spcCol="1270" anchor="ctr" anchorCtr="0">
          <a:noAutofit/>
        </a:bodyPr>
        <a:lstStyle/>
        <a:p>
          <a:pPr marL="0" lvl="0" indent="0" algn="l" defTabSz="800100">
            <a:lnSpc>
              <a:spcPct val="100000"/>
            </a:lnSpc>
            <a:spcBef>
              <a:spcPct val="0"/>
            </a:spcBef>
            <a:spcAft>
              <a:spcPct val="35000"/>
            </a:spcAft>
            <a:buNone/>
          </a:pPr>
          <a:r>
            <a:rPr lang="en-US" sz="1800" kern="1200" dirty="0"/>
            <a:t>Set up a presentation for the entire office. “Lunch and Learn” or breakfast an option. See Lettercase Lunch and Learn template.</a:t>
          </a:r>
        </a:p>
      </dsp:txBody>
      <dsp:txXfrm>
        <a:off x="977779" y="3974"/>
        <a:ext cx="6750487" cy="846562"/>
      </dsp:txXfrm>
    </dsp:sp>
    <dsp:sp modelId="{BBFD289B-5A24-47A2-A05D-ABC8CD580A26}">
      <dsp:nvSpPr>
        <dsp:cNvPr id="0" name=""/>
        <dsp:cNvSpPr/>
      </dsp:nvSpPr>
      <dsp:spPr>
        <a:xfrm>
          <a:off x="0" y="1062177"/>
          <a:ext cx="7728267" cy="84656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F79B03-D5A1-4DE0-BFB2-E2D66B96EAD2}">
      <dsp:nvSpPr>
        <dsp:cNvPr id="0" name=""/>
        <dsp:cNvSpPr/>
      </dsp:nvSpPr>
      <dsp:spPr>
        <a:xfrm>
          <a:off x="256085" y="1252654"/>
          <a:ext cx="465609" cy="4656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BDCF72-8A5B-4B8D-B575-EF63A7C3E388}">
      <dsp:nvSpPr>
        <dsp:cNvPr id="0" name=""/>
        <dsp:cNvSpPr/>
      </dsp:nvSpPr>
      <dsp:spPr>
        <a:xfrm>
          <a:off x="977779" y="1062177"/>
          <a:ext cx="6750487" cy="84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5" tIns="89595" rIns="89595" bIns="89595" numCol="1" spcCol="1270" anchor="ctr" anchorCtr="0">
          <a:noAutofit/>
        </a:bodyPr>
        <a:lstStyle/>
        <a:p>
          <a:pPr marL="0" lvl="0" indent="0" algn="l" defTabSz="800100">
            <a:lnSpc>
              <a:spcPct val="100000"/>
            </a:lnSpc>
            <a:spcBef>
              <a:spcPct val="0"/>
            </a:spcBef>
            <a:spcAft>
              <a:spcPct val="35000"/>
            </a:spcAft>
            <a:buNone/>
          </a:pPr>
          <a:r>
            <a:rPr lang="en-US" sz="1800" kern="1200"/>
            <a:t>Make introductions when changing volunteers.</a:t>
          </a:r>
        </a:p>
      </dsp:txBody>
      <dsp:txXfrm>
        <a:off x="977779" y="1062177"/>
        <a:ext cx="6750487" cy="846562"/>
      </dsp:txXfrm>
    </dsp:sp>
    <dsp:sp modelId="{08A5DD5A-8EAC-4B3D-91F8-8BEB9ECC207D}">
      <dsp:nvSpPr>
        <dsp:cNvPr id="0" name=""/>
        <dsp:cNvSpPr/>
      </dsp:nvSpPr>
      <dsp:spPr>
        <a:xfrm>
          <a:off x="0" y="2120380"/>
          <a:ext cx="7728267" cy="84656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44E667-B33A-4774-886F-319A1D8573EA}">
      <dsp:nvSpPr>
        <dsp:cNvPr id="0" name=""/>
        <dsp:cNvSpPr/>
      </dsp:nvSpPr>
      <dsp:spPr>
        <a:xfrm>
          <a:off x="256085" y="2310857"/>
          <a:ext cx="465609" cy="4656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661D53-D833-4CFE-8E48-E7E79B9AC2A0}">
      <dsp:nvSpPr>
        <dsp:cNvPr id="0" name=""/>
        <dsp:cNvSpPr/>
      </dsp:nvSpPr>
      <dsp:spPr>
        <a:xfrm>
          <a:off x="977779" y="2120380"/>
          <a:ext cx="6750487" cy="84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5" tIns="89595" rIns="89595" bIns="89595" numCol="1" spcCol="1270" anchor="ctr" anchorCtr="0">
          <a:noAutofit/>
        </a:bodyPr>
        <a:lstStyle/>
        <a:p>
          <a:pPr marL="0" lvl="0" indent="0" algn="l" defTabSz="800100">
            <a:lnSpc>
              <a:spcPct val="100000"/>
            </a:lnSpc>
            <a:spcBef>
              <a:spcPct val="0"/>
            </a:spcBef>
            <a:spcAft>
              <a:spcPct val="35000"/>
            </a:spcAft>
            <a:buNone/>
          </a:pPr>
          <a:r>
            <a:rPr lang="en-US" sz="1800" kern="1200"/>
            <a:t>Ask about other colleagues who might be interested in getting more information.</a:t>
          </a:r>
        </a:p>
      </dsp:txBody>
      <dsp:txXfrm>
        <a:off x="977779" y="2120380"/>
        <a:ext cx="6750487" cy="846562"/>
      </dsp:txXfrm>
    </dsp:sp>
    <dsp:sp modelId="{6AE40D93-F485-4646-B55E-293B2658F2D5}">
      <dsp:nvSpPr>
        <dsp:cNvPr id="0" name=""/>
        <dsp:cNvSpPr/>
      </dsp:nvSpPr>
      <dsp:spPr>
        <a:xfrm>
          <a:off x="0" y="3178583"/>
          <a:ext cx="7728267" cy="846562"/>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A92F9E45-7FD7-4E55-B706-5981161FC84B}">
      <dsp:nvSpPr>
        <dsp:cNvPr id="0" name=""/>
        <dsp:cNvSpPr/>
      </dsp:nvSpPr>
      <dsp:spPr>
        <a:xfrm>
          <a:off x="256085" y="3369060"/>
          <a:ext cx="465609" cy="4656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BD6F85-2F0C-4E18-97BA-002ED2EEED6E}">
      <dsp:nvSpPr>
        <dsp:cNvPr id="0" name=""/>
        <dsp:cNvSpPr/>
      </dsp:nvSpPr>
      <dsp:spPr>
        <a:xfrm>
          <a:off x="977779" y="3178583"/>
          <a:ext cx="6750487" cy="84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5" tIns="89595" rIns="89595" bIns="89595" numCol="1" spcCol="1270" anchor="ctr" anchorCtr="0">
          <a:noAutofit/>
        </a:bodyPr>
        <a:lstStyle/>
        <a:p>
          <a:pPr marL="0" lvl="0" indent="0" algn="l" defTabSz="800100">
            <a:lnSpc>
              <a:spcPct val="100000"/>
            </a:lnSpc>
            <a:spcBef>
              <a:spcPct val="0"/>
            </a:spcBef>
            <a:spcAft>
              <a:spcPct val="35000"/>
            </a:spcAft>
            <a:buNone/>
          </a:pPr>
          <a:r>
            <a:rPr lang="en-US" sz="1800" kern="1200" dirty="0"/>
            <a:t>Make sure that all emails/phone numbers are ALWAYS covered with backup in case of illness, travel, </a:t>
          </a:r>
          <a:r>
            <a:rPr lang="en-US" sz="1800" kern="1200" dirty="0" err="1"/>
            <a:t>etc</a:t>
          </a:r>
          <a:r>
            <a:rPr lang="en-US" sz="1800" kern="1200" dirty="0"/>
            <a:t>,</a:t>
          </a:r>
        </a:p>
      </dsp:txBody>
      <dsp:txXfrm>
        <a:off x="977779" y="3178583"/>
        <a:ext cx="6750487" cy="846562"/>
      </dsp:txXfrm>
    </dsp:sp>
    <dsp:sp modelId="{7D594A0A-1111-41C3-B4A2-5391CB2B745D}">
      <dsp:nvSpPr>
        <dsp:cNvPr id="0" name=""/>
        <dsp:cNvSpPr/>
      </dsp:nvSpPr>
      <dsp:spPr>
        <a:xfrm>
          <a:off x="0" y="4236787"/>
          <a:ext cx="7728267" cy="84656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2A7DB1-E273-492F-B545-C78D73F39D61}">
      <dsp:nvSpPr>
        <dsp:cNvPr id="0" name=""/>
        <dsp:cNvSpPr/>
      </dsp:nvSpPr>
      <dsp:spPr>
        <a:xfrm>
          <a:off x="256085" y="4427263"/>
          <a:ext cx="465609" cy="4656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4F6B0F-0E99-4597-9601-512979A79FAD}">
      <dsp:nvSpPr>
        <dsp:cNvPr id="0" name=""/>
        <dsp:cNvSpPr/>
      </dsp:nvSpPr>
      <dsp:spPr>
        <a:xfrm>
          <a:off x="977779" y="4236787"/>
          <a:ext cx="6750487" cy="84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5" tIns="89595" rIns="89595" bIns="89595" numCol="1" spcCol="1270" anchor="ctr" anchorCtr="0">
          <a:noAutofit/>
        </a:bodyPr>
        <a:lstStyle/>
        <a:p>
          <a:pPr marL="0" lvl="0" indent="0" algn="l" defTabSz="800100">
            <a:lnSpc>
              <a:spcPct val="100000"/>
            </a:lnSpc>
            <a:spcBef>
              <a:spcPct val="0"/>
            </a:spcBef>
            <a:spcAft>
              <a:spcPct val="35000"/>
            </a:spcAft>
            <a:buNone/>
          </a:pPr>
          <a:r>
            <a:rPr lang="en-US" sz="1800" kern="1200" dirty="0"/>
            <a:t>Ongoing support for Prenatal Outreach Reps.</a:t>
          </a:r>
        </a:p>
      </dsp:txBody>
      <dsp:txXfrm>
        <a:off x="977779" y="4236787"/>
        <a:ext cx="6750487" cy="8465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C39B5-2419-4869-831A-A8E4E6BAF1F5}">
      <dsp:nvSpPr>
        <dsp:cNvPr id="0" name=""/>
        <dsp:cNvSpPr/>
      </dsp:nvSpPr>
      <dsp:spPr>
        <a:xfrm>
          <a:off x="0" y="3974"/>
          <a:ext cx="7728267" cy="84656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048B7-ED0A-4D50-AEAC-2BEE0CF1CC4E}">
      <dsp:nvSpPr>
        <dsp:cNvPr id="0" name=""/>
        <dsp:cNvSpPr/>
      </dsp:nvSpPr>
      <dsp:spPr>
        <a:xfrm>
          <a:off x="256085" y="194451"/>
          <a:ext cx="465609" cy="4656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85867F-CCFC-49E7-910E-2C37E2FE6092}">
      <dsp:nvSpPr>
        <dsp:cNvPr id="0" name=""/>
        <dsp:cNvSpPr/>
      </dsp:nvSpPr>
      <dsp:spPr>
        <a:xfrm>
          <a:off x="977779" y="3974"/>
          <a:ext cx="6750487" cy="84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5" tIns="89595" rIns="89595" bIns="89595" numCol="1" spcCol="1270" anchor="ctr" anchorCtr="0">
          <a:noAutofit/>
        </a:bodyPr>
        <a:lstStyle/>
        <a:p>
          <a:pPr marL="0" lvl="0" indent="0" algn="l" defTabSz="711200">
            <a:lnSpc>
              <a:spcPct val="90000"/>
            </a:lnSpc>
            <a:spcBef>
              <a:spcPct val="0"/>
            </a:spcBef>
            <a:spcAft>
              <a:spcPct val="35000"/>
            </a:spcAft>
            <a:buNone/>
          </a:pPr>
          <a:r>
            <a:rPr lang="en-US" sz="1600" kern="1200"/>
            <a:t>Ask your professional advisors or medical professionals involved with your organization where to begin.</a:t>
          </a:r>
        </a:p>
      </dsp:txBody>
      <dsp:txXfrm>
        <a:off x="977779" y="3974"/>
        <a:ext cx="6750487" cy="846562"/>
      </dsp:txXfrm>
    </dsp:sp>
    <dsp:sp modelId="{F15852A5-C825-4209-823C-FC4F714429E7}">
      <dsp:nvSpPr>
        <dsp:cNvPr id="0" name=""/>
        <dsp:cNvSpPr/>
      </dsp:nvSpPr>
      <dsp:spPr>
        <a:xfrm>
          <a:off x="0" y="1062177"/>
          <a:ext cx="7728267" cy="84656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C01CB8-3EBD-4AEB-B29D-8FC6FB7BF611}">
      <dsp:nvSpPr>
        <dsp:cNvPr id="0" name=""/>
        <dsp:cNvSpPr/>
      </dsp:nvSpPr>
      <dsp:spPr>
        <a:xfrm>
          <a:off x="256085" y="1252654"/>
          <a:ext cx="465609" cy="4656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DC39D6-8BDC-4397-A73D-681CD40E876C}">
      <dsp:nvSpPr>
        <dsp:cNvPr id="0" name=""/>
        <dsp:cNvSpPr/>
      </dsp:nvSpPr>
      <dsp:spPr>
        <a:xfrm>
          <a:off x="977779" y="1062177"/>
          <a:ext cx="6750487" cy="84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5" tIns="89595" rIns="89595" bIns="89595" numCol="1" spcCol="1270" anchor="ctr" anchorCtr="0">
          <a:noAutofit/>
        </a:bodyPr>
        <a:lstStyle/>
        <a:p>
          <a:pPr marL="0" lvl="0" indent="0" algn="l" defTabSz="711200">
            <a:lnSpc>
              <a:spcPct val="90000"/>
            </a:lnSpc>
            <a:spcBef>
              <a:spcPct val="0"/>
            </a:spcBef>
            <a:spcAft>
              <a:spcPct val="35000"/>
            </a:spcAft>
            <a:buNone/>
          </a:pPr>
          <a:r>
            <a:rPr lang="en-US" sz="1600" kern="1200"/>
            <a:t>Approach medical professionals whom your volunteers know personally.</a:t>
          </a:r>
        </a:p>
      </dsp:txBody>
      <dsp:txXfrm>
        <a:off x="977779" y="1062177"/>
        <a:ext cx="6750487" cy="846562"/>
      </dsp:txXfrm>
    </dsp:sp>
    <dsp:sp modelId="{5DDF3F28-DE64-4CF0-A6A6-D5AE0C4C3A14}">
      <dsp:nvSpPr>
        <dsp:cNvPr id="0" name=""/>
        <dsp:cNvSpPr/>
      </dsp:nvSpPr>
      <dsp:spPr>
        <a:xfrm>
          <a:off x="0" y="2120380"/>
          <a:ext cx="7728267" cy="84656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94E0BD-93D8-4709-AFE5-0A76F1A44146}">
      <dsp:nvSpPr>
        <dsp:cNvPr id="0" name=""/>
        <dsp:cNvSpPr/>
      </dsp:nvSpPr>
      <dsp:spPr>
        <a:xfrm>
          <a:off x="256085" y="2310857"/>
          <a:ext cx="465609" cy="4656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E119CD-4838-4257-9472-37DB640031F0}">
      <dsp:nvSpPr>
        <dsp:cNvPr id="0" name=""/>
        <dsp:cNvSpPr/>
      </dsp:nvSpPr>
      <dsp:spPr>
        <a:xfrm>
          <a:off x="977779" y="2120380"/>
          <a:ext cx="6750487" cy="84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5" tIns="89595" rIns="89595" bIns="89595" numCol="1" spcCol="1270" anchor="ctr" anchorCtr="0">
          <a:noAutofit/>
        </a:bodyPr>
        <a:lstStyle/>
        <a:p>
          <a:pPr marL="0" lvl="0" indent="0" algn="l" defTabSz="711200">
            <a:lnSpc>
              <a:spcPct val="90000"/>
            </a:lnSpc>
            <a:spcBef>
              <a:spcPct val="0"/>
            </a:spcBef>
            <a:spcAft>
              <a:spcPct val="35000"/>
            </a:spcAft>
            <a:buNone/>
          </a:pPr>
          <a:r>
            <a:rPr lang="en-US" sz="1600" kern="1200"/>
            <a:t>Look at the websites of the professional organizations for different medical specialties. Show the “Find a Genetic Counselor” tool at NSGC.org.</a:t>
          </a:r>
        </a:p>
      </dsp:txBody>
      <dsp:txXfrm>
        <a:off x="977779" y="2120380"/>
        <a:ext cx="6750487" cy="846562"/>
      </dsp:txXfrm>
    </dsp:sp>
    <dsp:sp modelId="{6905D9C4-32A7-4E44-9913-0F258B2C76DB}">
      <dsp:nvSpPr>
        <dsp:cNvPr id="0" name=""/>
        <dsp:cNvSpPr/>
      </dsp:nvSpPr>
      <dsp:spPr>
        <a:xfrm>
          <a:off x="0" y="3178583"/>
          <a:ext cx="7728267" cy="84656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F85F22-0B73-4291-BC22-5E567D5972ED}">
      <dsp:nvSpPr>
        <dsp:cNvPr id="0" name=""/>
        <dsp:cNvSpPr/>
      </dsp:nvSpPr>
      <dsp:spPr>
        <a:xfrm>
          <a:off x="256085" y="3369060"/>
          <a:ext cx="465609" cy="4656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52B1B9-8A29-4AF2-BF5E-16062A94BC34}">
      <dsp:nvSpPr>
        <dsp:cNvPr id="0" name=""/>
        <dsp:cNvSpPr/>
      </dsp:nvSpPr>
      <dsp:spPr>
        <a:xfrm>
          <a:off x="977779" y="3178583"/>
          <a:ext cx="6750487" cy="84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5" tIns="89595" rIns="89595" bIns="89595" numCol="1" spcCol="1270" anchor="ctr" anchorCtr="0">
          <a:noAutofit/>
        </a:bodyPr>
        <a:lstStyle/>
        <a:p>
          <a:pPr marL="0" lvl="0" indent="0" algn="l" defTabSz="711200">
            <a:lnSpc>
              <a:spcPct val="90000"/>
            </a:lnSpc>
            <a:spcBef>
              <a:spcPct val="0"/>
            </a:spcBef>
            <a:spcAft>
              <a:spcPct val="35000"/>
            </a:spcAft>
            <a:buNone/>
          </a:pPr>
          <a:r>
            <a:rPr lang="en-US" sz="1600" kern="1200"/>
            <a:t>Assign an intern to do online searches for different medical professionals in your area.</a:t>
          </a:r>
        </a:p>
      </dsp:txBody>
      <dsp:txXfrm>
        <a:off x="977779" y="3178583"/>
        <a:ext cx="6750487" cy="846562"/>
      </dsp:txXfrm>
    </dsp:sp>
    <dsp:sp modelId="{4B0B945B-A4C8-4746-8B35-ED856BCCD04B}">
      <dsp:nvSpPr>
        <dsp:cNvPr id="0" name=""/>
        <dsp:cNvSpPr/>
      </dsp:nvSpPr>
      <dsp:spPr>
        <a:xfrm>
          <a:off x="0" y="4236787"/>
          <a:ext cx="7728267" cy="84656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A65AB-90B6-4355-8C17-7426FD2EDB01}">
      <dsp:nvSpPr>
        <dsp:cNvPr id="0" name=""/>
        <dsp:cNvSpPr/>
      </dsp:nvSpPr>
      <dsp:spPr>
        <a:xfrm>
          <a:off x="256085" y="4427263"/>
          <a:ext cx="465609" cy="4656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D1493E-576F-4D2C-8570-7B835A4D464D}">
      <dsp:nvSpPr>
        <dsp:cNvPr id="0" name=""/>
        <dsp:cNvSpPr/>
      </dsp:nvSpPr>
      <dsp:spPr>
        <a:xfrm>
          <a:off x="977779" y="4236787"/>
          <a:ext cx="6750487" cy="84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95" tIns="89595" rIns="89595" bIns="89595" numCol="1" spcCol="1270" anchor="ctr" anchorCtr="0">
          <a:noAutofit/>
        </a:bodyPr>
        <a:lstStyle/>
        <a:p>
          <a:pPr marL="0" lvl="0" indent="0" algn="l" defTabSz="711200">
            <a:lnSpc>
              <a:spcPct val="90000"/>
            </a:lnSpc>
            <a:spcBef>
              <a:spcPct val="0"/>
            </a:spcBef>
            <a:spcAft>
              <a:spcPct val="35000"/>
            </a:spcAft>
            <a:buNone/>
          </a:pPr>
          <a:r>
            <a:rPr lang="en-US" sz="1600" kern="1200"/>
            <a:t>Partner with a local LEND or UCEDD program. Go to aucd.org.</a:t>
          </a:r>
        </a:p>
      </dsp:txBody>
      <dsp:txXfrm>
        <a:off x="977779" y="4236787"/>
        <a:ext cx="6750487" cy="846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8DCA7-8E93-DA47-A2EC-E32E9848FF76}">
      <dsp:nvSpPr>
        <dsp:cNvPr id="0" name=""/>
        <dsp:cNvSpPr/>
      </dsp:nvSpPr>
      <dsp:spPr>
        <a:xfrm>
          <a:off x="0" y="23099"/>
          <a:ext cx="7728267" cy="950625"/>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Key to credibility with health care professionals  </a:t>
          </a:r>
        </a:p>
      </dsp:txBody>
      <dsp:txXfrm>
        <a:off x="46406" y="69505"/>
        <a:ext cx="7635455" cy="857813"/>
      </dsp:txXfrm>
    </dsp:sp>
    <dsp:sp modelId="{36191D28-BC90-DB43-832F-009B434EE67E}">
      <dsp:nvSpPr>
        <dsp:cNvPr id="0" name=""/>
        <dsp:cNvSpPr/>
      </dsp:nvSpPr>
      <dsp:spPr>
        <a:xfrm>
          <a:off x="0" y="1045724"/>
          <a:ext cx="7728267" cy="950625"/>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Consistent standards for volunteers  </a:t>
          </a:r>
        </a:p>
      </dsp:txBody>
      <dsp:txXfrm>
        <a:off x="46406" y="1092130"/>
        <a:ext cx="7635455" cy="857813"/>
      </dsp:txXfrm>
    </dsp:sp>
    <dsp:sp modelId="{2F5A4D39-D0C4-8645-BACB-B31D76F9D7C5}">
      <dsp:nvSpPr>
        <dsp:cNvPr id="0" name=""/>
        <dsp:cNvSpPr/>
      </dsp:nvSpPr>
      <dsp:spPr>
        <a:xfrm>
          <a:off x="0" y="2068349"/>
          <a:ext cx="7728267" cy="950625"/>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Allows different opportunities for volunteer parents where they will be the best fit  </a:t>
          </a:r>
        </a:p>
      </dsp:txBody>
      <dsp:txXfrm>
        <a:off x="46406" y="2114755"/>
        <a:ext cx="7635455" cy="857813"/>
      </dsp:txXfrm>
    </dsp:sp>
    <dsp:sp modelId="{60CABC6F-4CC5-4942-A4F1-D6DD4F52DB75}">
      <dsp:nvSpPr>
        <dsp:cNvPr id="0" name=""/>
        <dsp:cNvSpPr/>
      </dsp:nvSpPr>
      <dsp:spPr>
        <a:xfrm>
          <a:off x="0" y="3090974"/>
          <a:ext cx="7728267" cy="950625"/>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Importance of specialized prenatal training  </a:t>
          </a:r>
        </a:p>
      </dsp:txBody>
      <dsp:txXfrm>
        <a:off x="46406" y="3137380"/>
        <a:ext cx="7635455" cy="857813"/>
      </dsp:txXfrm>
    </dsp:sp>
    <dsp:sp modelId="{948002E8-2921-EA46-93CB-085C3E655AB5}">
      <dsp:nvSpPr>
        <dsp:cNvPr id="0" name=""/>
        <dsp:cNvSpPr/>
      </dsp:nvSpPr>
      <dsp:spPr>
        <a:xfrm>
          <a:off x="0" y="4113599"/>
          <a:ext cx="7728267" cy="950625"/>
        </a:xfrm>
        <a:prstGeom prst="round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Grants </a:t>
          </a:r>
        </a:p>
      </dsp:txBody>
      <dsp:txXfrm>
        <a:off x="46406" y="4160005"/>
        <a:ext cx="7635455" cy="857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5EC1F-1D71-BB4D-8BAA-CF1300AB26A8}">
      <dsp:nvSpPr>
        <dsp:cNvPr id="0" name=""/>
        <dsp:cNvSpPr/>
      </dsp:nvSpPr>
      <dsp:spPr>
        <a:xfrm>
          <a:off x="0" y="88822"/>
          <a:ext cx="7728267" cy="926639"/>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Able to talk about diagnosis without emotions being too raw (unable to control weeping) </a:t>
          </a:r>
        </a:p>
      </dsp:txBody>
      <dsp:txXfrm>
        <a:off x="45235" y="134057"/>
        <a:ext cx="7637797" cy="836169"/>
      </dsp:txXfrm>
    </dsp:sp>
    <dsp:sp modelId="{ED660542-F3B7-D042-B4A5-82F3D748E500}">
      <dsp:nvSpPr>
        <dsp:cNvPr id="0" name=""/>
        <dsp:cNvSpPr/>
      </dsp:nvSpPr>
      <dsp:spPr>
        <a:xfrm>
          <a:off x="0" y="1084582"/>
          <a:ext cx="7728267" cy="926639"/>
        </a:xfrm>
        <a:prstGeom prst="roundRect">
          <a:avLst/>
        </a:prstGeom>
        <a:solidFill>
          <a:schemeClr val="accent2">
            <a:hueOff val="-1002804"/>
            <a:satOff val="-4145"/>
            <a:lumOff val="28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Not politically motivated and meet parents where they are </a:t>
          </a:r>
        </a:p>
      </dsp:txBody>
      <dsp:txXfrm>
        <a:off x="45235" y="1129817"/>
        <a:ext cx="7637797" cy="836169"/>
      </dsp:txXfrm>
    </dsp:sp>
    <dsp:sp modelId="{9A03F0C4-24D6-2B46-847C-D99673182709}">
      <dsp:nvSpPr>
        <dsp:cNvPr id="0" name=""/>
        <dsp:cNvSpPr/>
      </dsp:nvSpPr>
      <dsp:spPr>
        <a:xfrm>
          <a:off x="0" y="2080342"/>
          <a:ext cx="7728267" cy="926639"/>
        </a:xfrm>
        <a:prstGeom prst="roundRect">
          <a:avLst/>
        </a:prstGeom>
        <a:solidFill>
          <a:schemeClr val="accent2">
            <a:hueOff val="-2005608"/>
            <a:satOff val="-8290"/>
            <a:lumOff val="578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Professional, positive, non-judgmental, and empathetic </a:t>
          </a:r>
        </a:p>
      </dsp:txBody>
      <dsp:txXfrm>
        <a:off x="45235" y="2125577"/>
        <a:ext cx="7637797" cy="836169"/>
      </dsp:txXfrm>
    </dsp:sp>
    <dsp:sp modelId="{F0AC0D19-5764-BF4F-AD38-C5DB72B8055D}">
      <dsp:nvSpPr>
        <dsp:cNvPr id="0" name=""/>
        <dsp:cNvSpPr/>
      </dsp:nvSpPr>
      <dsp:spPr>
        <a:xfrm>
          <a:off x="0" y="3076101"/>
          <a:ext cx="7728267" cy="926639"/>
        </a:xfrm>
        <a:prstGeom prst="roundRect">
          <a:avLst/>
        </a:prstGeom>
        <a:solidFill>
          <a:schemeClr val="accent2">
            <a:hueOff val="-3008412"/>
            <a:satOff val="-12434"/>
            <a:lumOff val="867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Comfortable with public speaking </a:t>
          </a:r>
        </a:p>
      </dsp:txBody>
      <dsp:txXfrm>
        <a:off x="45235" y="3121336"/>
        <a:ext cx="7637797" cy="836169"/>
      </dsp:txXfrm>
    </dsp:sp>
    <dsp:sp modelId="{F30CBC40-31FA-D54D-939C-5DA192F296B4}">
      <dsp:nvSpPr>
        <dsp:cNvPr id="0" name=""/>
        <dsp:cNvSpPr/>
      </dsp:nvSpPr>
      <dsp:spPr>
        <a:xfrm>
          <a:off x="0" y="4071861"/>
          <a:ext cx="7728267" cy="926639"/>
        </a:xfrm>
        <a:prstGeom prst="roundRect">
          <a:avLst/>
        </a:prstGeom>
        <a:solidFill>
          <a:schemeClr val="accent2">
            <a:hueOff val="-4011216"/>
            <a:satOff val="-16579"/>
            <a:lumOff val="1156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Organized and reliable</a:t>
          </a:r>
        </a:p>
      </dsp:txBody>
      <dsp:txXfrm>
        <a:off x="45235" y="4117096"/>
        <a:ext cx="7637797" cy="8361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81F62-7252-E846-9863-746A7F91C346}">
      <dsp:nvSpPr>
        <dsp:cNvPr id="0" name=""/>
        <dsp:cNvSpPr/>
      </dsp:nvSpPr>
      <dsp:spPr>
        <a:xfrm>
          <a:off x="0" y="598734"/>
          <a:ext cx="3033716" cy="192640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CC45BB-0475-924A-BE97-49F0C41ABA49}">
      <dsp:nvSpPr>
        <dsp:cNvPr id="0" name=""/>
        <dsp:cNvSpPr/>
      </dsp:nvSpPr>
      <dsp:spPr>
        <a:xfrm>
          <a:off x="337079" y="918960"/>
          <a:ext cx="3033716" cy="1926409"/>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Recommended in ACMG and NSGC guidelines.</a:t>
          </a:r>
        </a:p>
      </dsp:txBody>
      <dsp:txXfrm>
        <a:off x="393502" y="975383"/>
        <a:ext cx="2920870" cy="1813563"/>
      </dsp:txXfrm>
    </dsp:sp>
    <dsp:sp modelId="{C90D1CA5-220B-D448-A6E5-A65441E6A968}">
      <dsp:nvSpPr>
        <dsp:cNvPr id="0" name=""/>
        <dsp:cNvSpPr/>
      </dsp:nvSpPr>
      <dsp:spPr>
        <a:xfrm>
          <a:off x="3707875" y="598734"/>
          <a:ext cx="3033716" cy="192640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7037F2-D0B0-4C4C-979A-82DBE7E5EB90}">
      <dsp:nvSpPr>
        <dsp:cNvPr id="0" name=""/>
        <dsp:cNvSpPr/>
      </dsp:nvSpPr>
      <dsp:spPr>
        <a:xfrm>
          <a:off x="4044954" y="918960"/>
          <a:ext cx="3033716" cy="1926409"/>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Materials cited in AJOG, Prenatal Diagnosis, Genetics in Medicine, Am Journal of Med Genetics, Obstetrics &amp; Gynecology, Journal of Genetic Counseling, Ped in Review, etc.</a:t>
          </a:r>
        </a:p>
      </dsp:txBody>
      <dsp:txXfrm>
        <a:off x="4101377" y="975383"/>
        <a:ext cx="2920870" cy="1813563"/>
      </dsp:txXfrm>
    </dsp:sp>
    <dsp:sp modelId="{CBC26EAD-EC94-7F46-A55D-AEF00D266DF8}">
      <dsp:nvSpPr>
        <dsp:cNvPr id="0" name=""/>
        <dsp:cNvSpPr/>
      </dsp:nvSpPr>
      <dsp:spPr>
        <a:xfrm>
          <a:off x="7415750" y="598734"/>
          <a:ext cx="3033716" cy="1926409"/>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0DCF60-5A87-C548-8FF7-577E81B48442}">
      <dsp:nvSpPr>
        <dsp:cNvPr id="0" name=""/>
        <dsp:cNvSpPr/>
      </dsp:nvSpPr>
      <dsp:spPr>
        <a:xfrm>
          <a:off x="7752829" y="918960"/>
          <a:ext cx="3033716" cy="1926409"/>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Funding provided by the Joseph P. Kennedy, Jr. Foundation and HDI Fund for Excellence</a:t>
          </a:r>
        </a:p>
      </dsp:txBody>
      <dsp:txXfrm>
        <a:off x="7809252" y="975383"/>
        <a:ext cx="2920870" cy="18135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48107-1534-4372-A08A-D09C5E2A250A}">
      <dsp:nvSpPr>
        <dsp:cNvPr id="0" name=""/>
        <dsp:cNvSpPr/>
      </dsp:nvSpPr>
      <dsp:spPr>
        <a:xfrm>
          <a:off x="258269" y="69680"/>
          <a:ext cx="1359622" cy="135962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F68107-FC36-4952-9BD1-05C3EEF75039}">
      <dsp:nvSpPr>
        <dsp:cNvPr id="0" name=""/>
        <dsp:cNvSpPr/>
      </dsp:nvSpPr>
      <dsp:spPr>
        <a:xfrm>
          <a:off x="543789" y="355201"/>
          <a:ext cx="788581" cy="7885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245A04-CC86-473C-8E1D-AA000F61BD79}">
      <dsp:nvSpPr>
        <dsp:cNvPr id="0" name=""/>
        <dsp:cNvSpPr/>
      </dsp:nvSpPr>
      <dsp:spPr>
        <a:xfrm>
          <a:off x="1909239" y="69680"/>
          <a:ext cx="3204825" cy="1359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Live training by Lettercase Trainers</a:t>
          </a:r>
        </a:p>
      </dsp:txBody>
      <dsp:txXfrm>
        <a:off x="1909239" y="69680"/>
        <a:ext cx="3204825" cy="1359622"/>
      </dsp:txXfrm>
    </dsp:sp>
    <dsp:sp modelId="{0F581921-57FB-4F4A-A503-7AAA9207EF6C}">
      <dsp:nvSpPr>
        <dsp:cNvPr id="0" name=""/>
        <dsp:cNvSpPr/>
      </dsp:nvSpPr>
      <dsp:spPr>
        <a:xfrm>
          <a:off x="5672481" y="69680"/>
          <a:ext cx="1359622" cy="135962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B992E9-3E32-4D07-9279-60F2EE773769}">
      <dsp:nvSpPr>
        <dsp:cNvPr id="0" name=""/>
        <dsp:cNvSpPr/>
      </dsp:nvSpPr>
      <dsp:spPr>
        <a:xfrm>
          <a:off x="5958002" y="355201"/>
          <a:ext cx="788581" cy="7885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661CED-3866-461B-B9A7-9480CC2D66D8}">
      <dsp:nvSpPr>
        <dsp:cNvPr id="0" name=""/>
        <dsp:cNvSpPr/>
      </dsp:nvSpPr>
      <dsp:spPr>
        <a:xfrm>
          <a:off x="7323451" y="69680"/>
          <a:ext cx="3204825" cy="1359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Live training by the Local Organization Trainer with technical assistance from Lettercase Trainers</a:t>
          </a:r>
        </a:p>
      </dsp:txBody>
      <dsp:txXfrm>
        <a:off x="7323451" y="69680"/>
        <a:ext cx="3204825" cy="1359622"/>
      </dsp:txXfrm>
    </dsp:sp>
    <dsp:sp modelId="{DA4B92C4-96FC-4A38-B318-1772E25FC7B3}">
      <dsp:nvSpPr>
        <dsp:cNvPr id="0" name=""/>
        <dsp:cNvSpPr/>
      </dsp:nvSpPr>
      <dsp:spPr>
        <a:xfrm>
          <a:off x="258269" y="2014801"/>
          <a:ext cx="1359622" cy="135962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E12585-3DB3-4896-86E8-865D345D6350}">
      <dsp:nvSpPr>
        <dsp:cNvPr id="0" name=""/>
        <dsp:cNvSpPr/>
      </dsp:nvSpPr>
      <dsp:spPr>
        <a:xfrm>
          <a:off x="543789" y="2300322"/>
          <a:ext cx="788581" cy="7885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65A7D9-1E8A-4FC5-BA32-327D856EC1F4}">
      <dsp:nvSpPr>
        <dsp:cNvPr id="0" name=""/>
        <dsp:cNvSpPr/>
      </dsp:nvSpPr>
      <dsp:spPr>
        <a:xfrm>
          <a:off x="1909239" y="2014801"/>
          <a:ext cx="3204825" cy="1359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Online training with the Lettercase online module for Prenatal Outreach Representatives</a:t>
          </a:r>
        </a:p>
      </dsp:txBody>
      <dsp:txXfrm>
        <a:off x="1909239" y="2014801"/>
        <a:ext cx="3204825" cy="1359622"/>
      </dsp:txXfrm>
    </dsp:sp>
    <dsp:sp modelId="{113F7010-3727-4AD3-8D15-A04385C7E178}">
      <dsp:nvSpPr>
        <dsp:cNvPr id="0" name=""/>
        <dsp:cNvSpPr/>
      </dsp:nvSpPr>
      <dsp:spPr>
        <a:xfrm>
          <a:off x="5672481" y="2014801"/>
          <a:ext cx="1359622" cy="135962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83194D-0C40-4AE2-9AC7-DCF7CB0E8821}">
      <dsp:nvSpPr>
        <dsp:cNvPr id="0" name=""/>
        <dsp:cNvSpPr/>
      </dsp:nvSpPr>
      <dsp:spPr>
        <a:xfrm>
          <a:off x="5958002" y="2300322"/>
          <a:ext cx="788581" cy="78858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BF46D4-09A3-4090-9A37-4C836B8FADED}">
      <dsp:nvSpPr>
        <dsp:cNvPr id="0" name=""/>
        <dsp:cNvSpPr/>
      </dsp:nvSpPr>
      <dsp:spPr>
        <a:xfrm>
          <a:off x="7323451" y="2014801"/>
          <a:ext cx="3204825" cy="1359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Live training with the online module for Prenatal Outreach Representatives offered in person by the Local Organization Trainer </a:t>
          </a:r>
        </a:p>
      </dsp:txBody>
      <dsp:txXfrm>
        <a:off x="7323451" y="2014801"/>
        <a:ext cx="3204825" cy="13596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D7218-89A6-426C-98D6-7B512B563898}">
      <dsp:nvSpPr>
        <dsp:cNvPr id="0" name=""/>
        <dsp:cNvSpPr/>
      </dsp:nvSpPr>
      <dsp:spPr>
        <a:xfrm>
          <a:off x="993977" y="1582825"/>
          <a:ext cx="1589625" cy="1589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8AA8F5-8975-456E-85A5-6A995E33A4E0}">
      <dsp:nvSpPr>
        <dsp:cNvPr id="0" name=""/>
        <dsp:cNvSpPr/>
      </dsp:nvSpPr>
      <dsp:spPr>
        <a:xfrm>
          <a:off x="22539" y="3494433"/>
          <a:ext cx="3532500" cy="1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Offer the Lunch and Learn Presentation and then ask training participants to present a slide each to evaluate their presentation skills.</a:t>
          </a:r>
        </a:p>
      </dsp:txBody>
      <dsp:txXfrm>
        <a:off x="22539" y="3494433"/>
        <a:ext cx="3532500" cy="10064"/>
      </dsp:txXfrm>
    </dsp:sp>
    <dsp:sp modelId="{5D110B45-B6B4-45B5-8948-EDD2984C4AD7}">
      <dsp:nvSpPr>
        <dsp:cNvPr id="0" name=""/>
        <dsp:cNvSpPr/>
      </dsp:nvSpPr>
      <dsp:spPr>
        <a:xfrm>
          <a:off x="5144664" y="1574454"/>
          <a:ext cx="1589625" cy="1589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A2B36A-5DB3-48EC-9071-E06B4FB0CF5B}">
      <dsp:nvSpPr>
        <dsp:cNvPr id="0" name=""/>
        <dsp:cNvSpPr/>
      </dsp:nvSpPr>
      <dsp:spPr>
        <a:xfrm>
          <a:off x="4173227" y="3469318"/>
          <a:ext cx="3532500" cy="43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Invite each trainee to share their own diagnosis experience for 5 minutes to understand their perspective better and also assess how measured they can be in presenting information about their own experience.</a:t>
          </a:r>
        </a:p>
      </dsp:txBody>
      <dsp:txXfrm>
        <a:off x="4173227" y="3469318"/>
        <a:ext cx="3532500" cy="435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84794-7F93-4EE4-8E10-D9DBCDB09993}">
      <dsp:nvSpPr>
        <dsp:cNvPr id="0" name=""/>
        <dsp:cNvSpPr/>
      </dsp:nvSpPr>
      <dsp:spPr>
        <a:xfrm>
          <a:off x="0" y="2111"/>
          <a:ext cx="7728267" cy="107012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DB0388-AE08-4F2D-ABF5-9470A0F360D4}">
      <dsp:nvSpPr>
        <dsp:cNvPr id="0" name=""/>
        <dsp:cNvSpPr/>
      </dsp:nvSpPr>
      <dsp:spPr>
        <a:xfrm>
          <a:off x="323713" y="242889"/>
          <a:ext cx="588569" cy="588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D85D65-271F-4269-B1E6-58A846FCD054}">
      <dsp:nvSpPr>
        <dsp:cNvPr id="0" name=""/>
        <dsp:cNvSpPr/>
      </dsp:nvSpPr>
      <dsp:spPr>
        <a:xfrm>
          <a:off x="1235996" y="2111"/>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711200">
            <a:lnSpc>
              <a:spcPct val="90000"/>
            </a:lnSpc>
            <a:spcBef>
              <a:spcPct val="0"/>
            </a:spcBef>
            <a:spcAft>
              <a:spcPct val="35000"/>
            </a:spcAft>
            <a:buNone/>
          </a:pPr>
          <a:r>
            <a:rPr lang="en-US" sz="1600" kern="1200"/>
            <a:t>Assess the trainees and their survey responses to determine who should be a Prenatal Outreach Representative.</a:t>
          </a:r>
        </a:p>
      </dsp:txBody>
      <dsp:txXfrm>
        <a:off x="1235996" y="2111"/>
        <a:ext cx="6492270" cy="1070126"/>
      </dsp:txXfrm>
    </dsp:sp>
    <dsp:sp modelId="{88F8DAA2-A588-4295-9C53-F36B96B64DA7}">
      <dsp:nvSpPr>
        <dsp:cNvPr id="0" name=""/>
        <dsp:cNvSpPr/>
      </dsp:nvSpPr>
      <dsp:spPr>
        <a:xfrm>
          <a:off x="0" y="1339769"/>
          <a:ext cx="7728267" cy="107012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A84336-1187-4D72-BB30-3F69C0E326AA}">
      <dsp:nvSpPr>
        <dsp:cNvPr id="0" name=""/>
        <dsp:cNvSpPr/>
      </dsp:nvSpPr>
      <dsp:spPr>
        <a:xfrm>
          <a:off x="323713" y="1580548"/>
          <a:ext cx="588569" cy="588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393EAD-56D8-488B-92A1-D12F94858ED6}">
      <dsp:nvSpPr>
        <dsp:cNvPr id="0" name=""/>
        <dsp:cNvSpPr/>
      </dsp:nvSpPr>
      <dsp:spPr>
        <a:xfrm>
          <a:off x="1235996" y="1339769"/>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711200">
            <a:lnSpc>
              <a:spcPct val="90000"/>
            </a:lnSpc>
            <a:spcBef>
              <a:spcPct val="0"/>
            </a:spcBef>
            <a:spcAft>
              <a:spcPct val="35000"/>
            </a:spcAft>
            <a:buNone/>
          </a:pPr>
          <a:r>
            <a:rPr lang="en-US" sz="1600" kern="1200"/>
            <a:t>Decide what assignments and roles will be most appropriate.</a:t>
          </a:r>
        </a:p>
      </dsp:txBody>
      <dsp:txXfrm>
        <a:off x="1235996" y="1339769"/>
        <a:ext cx="6492270" cy="1070126"/>
      </dsp:txXfrm>
    </dsp:sp>
    <dsp:sp modelId="{019E25AB-67B7-4EDC-8EE1-1B9F33C356CB}">
      <dsp:nvSpPr>
        <dsp:cNvPr id="0" name=""/>
        <dsp:cNvSpPr/>
      </dsp:nvSpPr>
      <dsp:spPr>
        <a:xfrm>
          <a:off x="0" y="2677427"/>
          <a:ext cx="7728267" cy="107012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C7192-1695-473D-8DBB-842C378D2E06}">
      <dsp:nvSpPr>
        <dsp:cNvPr id="0" name=""/>
        <dsp:cNvSpPr/>
      </dsp:nvSpPr>
      <dsp:spPr>
        <a:xfrm>
          <a:off x="323713" y="2918206"/>
          <a:ext cx="588569" cy="5885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F1AC87-EF1A-42EE-A385-6B6E9EAAA9A5}">
      <dsp:nvSpPr>
        <dsp:cNvPr id="0" name=""/>
        <dsp:cNvSpPr/>
      </dsp:nvSpPr>
      <dsp:spPr>
        <a:xfrm>
          <a:off x="1235996" y="2677427"/>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711200">
            <a:lnSpc>
              <a:spcPct val="90000"/>
            </a:lnSpc>
            <a:spcBef>
              <a:spcPct val="0"/>
            </a:spcBef>
            <a:spcAft>
              <a:spcPct val="35000"/>
            </a:spcAft>
            <a:buNone/>
          </a:pPr>
          <a:r>
            <a:rPr lang="en-US" sz="1600" kern="1200"/>
            <a:t>Not everyone will be a good candidate as a Prenatal Outreach Representative. Give them other meaningful roles: tracking data, managing resources, working on materials and website, soliciting donors</a:t>
          </a:r>
        </a:p>
      </dsp:txBody>
      <dsp:txXfrm>
        <a:off x="1235996" y="2677427"/>
        <a:ext cx="6492270" cy="1070126"/>
      </dsp:txXfrm>
    </dsp:sp>
    <dsp:sp modelId="{0A635B1A-4834-403F-96FB-C193A2B6BCD1}">
      <dsp:nvSpPr>
        <dsp:cNvPr id="0" name=""/>
        <dsp:cNvSpPr/>
      </dsp:nvSpPr>
      <dsp:spPr>
        <a:xfrm>
          <a:off x="0" y="4015086"/>
          <a:ext cx="7728267" cy="1070126"/>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5E4AA38A-1AC7-4FF4-A553-DF915309808A}">
      <dsp:nvSpPr>
        <dsp:cNvPr id="0" name=""/>
        <dsp:cNvSpPr/>
      </dsp:nvSpPr>
      <dsp:spPr>
        <a:xfrm>
          <a:off x="323713" y="4255864"/>
          <a:ext cx="588569" cy="5885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068E69-D753-45E8-8D12-3E42318D262A}">
      <dsp:nvSpPr>
        <dsp:cNvPr id="0" name=""/>
        <dsp:cNvSpPr/>
      </dsp:nvSpPr>
      <dsp:spPr>
        <a:xfrm>
          <a:off x="1235996" y="4015086"/>
          <a:ext cx="6492270" cy="107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55" tIns="113255" rIns="113255" bIns="113255" numCol="1" spcCol="1270" anchor="ctr" anchorCtr="0">
          <a:noAutofit/>
        </a:bodyPr>
        <a:lstStyle/>
        <a:p>
          <a:pPr marL="0" lvl="0" indent="0" algn="l" defTabSz="711200">
            <a:lnSpc>
              <a:spcPct val="90000"/>
            </a:lnSpc>
            <a:spcBef>
              <a:spcPct val="0"/>
            </a:spcBef>
            <a:spcAft>
              <a:spcPct val="35000"/>
            </a:spcAft>
            <a:buNone/>
          </a:pPr>
          <a:r>
            <a:rPr lang="en-US" sz="1600" kern="1200" dirty="0"/>
            <a:t>Assign specific hospitals and offices to each Prenatal Outreach Representatives. See the lesson on Finding Medical Professionals if you do not already have a list of medical contacts.</a:t>
          </a:r>
        </a:p>
      </dsp:txBody>
      <dsp:txXfrm>
        <a:off x="1235996" y="4015086"/>
        <a:ext cx="6492270" cy="10701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BEDDA-B318-4544-814C-54D1C9BE1525}">
      <dsp:nvSpPr>
        <dsp:cNvPr id="0" name=""/>
        <dsp:cNvSpPr/>
      </dsp:nvSpPr>
      <dsp:spPr>
        <a:xfrm>
          <a:off x="371324" y="899348"/>
          <a:ext cx="392765" cy="3927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F87884-6001-4289-92CF-C318D284FF1E}">
      <dsp:nvSpPr>
        <dsp:cNvPr id="0" name=""/>
        <dsp:cNvSpPr/>
      </dsp:nvSpPr>
      <dsp:spPr>
        <a:xfrm>
          <a:off x="6613" y="1433525"/>
          <a:ext cx="1122187" cy="41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Make</a:t>
          </a:r>
        </a:p>
      </dsp:txBody>
      <dsp:txXfrm>
        <a:off x="6613" y="1433525"/>
        <a:ext cx="1122187" cy="410299"/>
      </dsp:txXfrm>
    </dsp:sp>
    <dsp:sp modelId="{52DD2F72-2B28-42B5-9E83-F4EB8B952581}">
      <dsp:nvSpPr>
        <dsp:cNvPr id="0" name=""/>
        <dsp:cNvSpPr/>
      </dsp:nvSpPr>
      <dsp:spPr>
        <a:xfrm>
          <a:off x="6613" y="1909597"/>
          <a:ext cx="1122187" cy="227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Make Prenatal Outreach Rep assignments.</a:t>
          </a:r>
        </a:p>
      </dsp:txBody>
      <dsp:txXfrm>
        <a:off x="6613" y="1909597"/>
        <a:ext cx="1122187" cy="2278378"/>
      </dsp:txXfrm>
    </dsp:sp>
    <dsp:sp modelId="{71C9F277-752A-4A35-994D-E09C7DBCB8D6}">
      <dsp:nvSpPr>
        <dsp:cNvPr id="0" name=""/>
        <dsp:cNvSpPr/>
      </dsp:nvSpPr>
      <dsp:spPr>
        <a:xfrm>
          <a:off x="1689895" y="899348"/>
          <a:ext cx="392765" cy="3927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0D2B77-4D78-42C4-9635-5AEA50664FE3}">
      <dsp:nvSpPr>
        <dsp:cNvPr id="0" name=""/>
        <dsp:cNvSpPr/>
      </dsp:nvSpPr>
      <dsp:spPr>
        <a:xfrm>
          <a:off x="1325184" y="1433525"/>
          <a:ext cx="1122187" cy="41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Sign</a:t>
          </a:r>
        </a:p>
      </dsp:txBody>
      <dsp:txXfrm>
        <a:off x="1325184" y="1433525"/>
        <a:ext cx="1122187" cy="410299"/>
      </dsp:txXfrm>
    </dsp:sp>
    <dsp:sp modelId="{B786F6AE-D3AB-4842-BDB9-1598DB891B5D}">
      <dsp:nvSpPr>
        <dsp:cNvPr id="0" name=""/>
        <dsp:cNvSpPr/>
      </dsp:nvSpPr>
      <dsp:spPr>
        <a:xfrm>
          <a:off x="1325184" y="1909597"/>
          <a:ext cx="1122187" cy="2278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Sign Conduct Policies. </a:t>
          </a:r>
        </a:p>
      </dsp:txBody>
      <dsp:txXfrm>
        <a:off x="1325184" y="1909597"/>
        <a:ext cx="1122187" cy="2278378"/>
      </dsp:txXfrm>
    </dsp:sp>
    <dsp:sp modelId="{0AB15342-9C61-4919-AE27-628D2FB92B72}">
      <dsp:nvSpPr>
        <dsp:cNvPr id="0" name=""/>
        <dsp:cNvSpPr/>
      </dsp:nvSpPr>
      <dsp:spPr>
        <a:xfrm>
          <a:off x="3008465" y="790710"/>
          <a:ext cx="392765" cy="3927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9C45BF-5ABE-466D-A993-1CC0E1D3FDE4}">
      <dsp:nvSpPr>
        <dsp:cNvPr id="0" name=""/>
        <dsp:cNvSpPr/>
      </dsp:nvSpPr>
      <dsp:spPr>
        <a:xfrm>
          <a:off x="2643754" y="1334229"/>
          <a:ext cx="1122187" cy="41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Distribute</a:t>
          </a:r>
        </a:p>
      </dsp:txBody>
      <dsp:txXfrm>
        <a:off x="2643754" y="1334229"/>
        <a:ext cx="1122187" cy="410299"/>
      </dsp:txXfrm>
    </dsp:sp>
    <dsp:sp modelId="{52AD1DE4-577E-4C61-B9D8-DBAC1C408A41}">
      <dsp:nvSpPr>
        <dsp:cNvPr id="0" name=""/>
        <dsp:cNvSpPr/>
      </dsp:nvSpPr>
      <dsp:spPr>
        <a:xfrm>
          <a:off x="2643754" y="1814647"/>
          <a:ext cx="1122187" cy="2481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Distribute notebooks and digital files to Prenatal Outreach Reps: including the introduction letter, the script, Lunch and Learn presentation, Medical Outreach training module, the contact log, and the materials. </a:t>
          </a:r>
        </a:p>
        <a:p>
          <a:pPr marL="0" lvl="0" indent="0" algn="ctr" defTabSz="488950">
            <a:lnSpc>
              <a:spcPct val="100000"/>
            </a:lnSpc>
            <a:spcBef>
              <a:spcPct val="0"/>
            </a:spcBef>
            <a:spcAft>
              <a:spcPct val="35000"/>
            </a:spcAft>
            <a:buNone/>
          </a:pPr>
          <a:r>
            <a:rPr lang="en-US" sz="1100" kern="1200" dirty="0"/>
            <a:t>Data Collection</a:t>
          </a:r>
        </a:p>
      </dsp:txBody>
      <dsp:txXfrm>
        <a:off x="2643754" y="1814647"/>
        <a:ext cx="1122187" cy="2481966"/>
      </dsp:txXfrm>
    </dsp:sp>
    <dsp:sp modelId="{DD22322A-9BC0-4D0C-A2E5-C7A6BA42F8B5}">
      <dsp:nvSpPr>
        <dsp:cNvPr id="0" name=""/>
        <dsp:cNvSpPr/>
      </dsp:nvSpPr>
      <dsp:spPr>
        <a:xfrm>
          <a:off x="4327035" y="790710"/>
          <a:ext cx="392765" cy="3927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268DC8-0633-45D2-A4EA-C371917E5C46}">
      <dsp:nvSpPr>
        <dsp:cNvPr id="0" name=""/>
        <dsp:cNvSpPr/>
      </dsp:nvSpPr>
      <dsp:spPr>
        <a:xfrm>
          <a:off x="3962324" y="1334229"/>
          <a:ext cx="1122187" cy="41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Data Collection</a:t>
          </a:r>
        </a:p>
      </dsp:txBody>
      <dsp:txXfrm>
        <a:off x="3962324" y="1334229"/>
        <a:ext cx="1122187" cy="410299"/>
      </dsp:txXfrm>
    </dsp:sp>
    <dsp:sp modelId="{63388591-A332-4349-8EC8-9DC53ED57EDF}">
      <dsp:nvSpPr>
        <dsp:cNvPr id="0" name=""/>
        <dsp:cNvSpPr/>
      </dsp:nvSpPr>
      <dsp:spPr>
        <a:xfrm>
          <a:off x="3962324" y="1814647"/>
          <a:ext cx="1122187" cy="2481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Train them on the data collection tool you use so they can track their contacts, materials distributed, and presentations. Spreadsheet or database.</a:t>
          </a:r>
        </a:p>
      </dsp:txBody>
      <dsp:txXfrm>
        <a:off x="3962324" y="1814647"/>
        <a:ext cx="1122187" cy="2481966"/>
      </dsp:txXfrm>
    </dsp:sp>
    <dsp:sp modelId="{980E612E-3E6D-4482-AD58-410E8C2BDEAA}">
      <dsp:nvSpPr>
        <dsp:cNvPr id="0" name=""/>
        <dsp:cNvSpPr/>
      </dsp:nvSpPr>
      <dsp:spPr>
        <a:xfrm>
          <a:off x="5645606" y="790710"/>
          <a:ext cx="392765" cy="3927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891EBC-75A1-40A1-A470-0172FB63F3BE}">
      <dsp:nvSpPr>
        <dsp:cNvPr id="0" name=""/>
        <dsp:cNvSpPr/>
      </dsp:nvSpPr>
      <dsp:spPr>
        <a:xfrm>
          <a:off x="5280895" y="1334229"/>
          <a:ext cx="1122187" cy="41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Start</a:t>
          </a:r>
        </a:p>
      </dsp:txBody>
      <dsp:txXfrm>
        <a:off x="5280895" y="1334229"/>
        <a:ext cx="1122187" cy="410299"/>
      </dsp:txXfrm>
    </dsp:sp>
    <dsp:sp modelId="{474B6734-1160-4516-8F1D-2E1F2F8B12BF}">
      <dsp:nvSpPr>
        <dsp:cNvPr id="0" name=""/>
        <dsp:cNvSpPr/>
      </dsp:nvSpPr>
      <dsp:spPr>
        <a:xfrm>
          <a:off x="5280895" y="1814647"/>
          <a:ext cx="1122187" cy="2481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Start making calls and visits and tracking the information.</a:t>
          </a:r>
        </a:p>
      </dsp:txBody>
      <dsp:txXfrm>
        <a:off x="5280895" y="1814647"/>
        <a:ext cx="1122187" cy="2481966"/>
      </dsp:txXfrm>
    </dsp:sp>
    <dsp:sp modelId="{ABA8B7A6-F3B9-4689-B2AD-FEC5D2B7EFEE}">
      <dsp:nvSpPr>
        <dsp:cNvPr id="0" name=""/>
        <dsp:cNvSpPr/>
      </dsp:nvSpPr>
      <dsp:spPr>
        <a:xfrm>
          <a:off x="6964176" y="790710"/>
          <a:ext cx="392765" cy="39276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EDC934-DC73-4FB7-9A64-42A9E021B10C}">
      <dsp:nvSpPr>
        <dsp:cNvPr id="0" name=""/>
        <dsp:cNvSpPr/>
      </dsp:nvSpPr>
      <dsp:spPr>
        <a:xfrm>
          <a:off x="6599465" y="1334229"/>
          <a:ext cx="1122187" cy="41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Report</a:t>
          </a:r>
        </a:p>
      </dsp:txBody>
      <dsp:txXfrm>
        <a:off x="6599465" y="1334229"/>
        <a:ext cx="1122187" cy="410299"/>
      </dsp:txXfrm>
    </dsp:sp>
    <dsp:sp modelId="{09A908ED-42EB-4B31-9025-DBEEB9C5B393}">
      <dsp:nvSpPr>
        <dsp:cNvPr id="0" name=""/>
        <dsp:cNvSpPr/>
      </dsp:nvSpPr>
      <dsp:spPr>
        <a:xfrm>
          <a:off x="6599465" y="1814647"/>
          <a:ext cx="1122187" cy="2481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Report quarterly to the Medical Outreach supervisor.</a:t>
          </a:r>
        </a:p>
      </dsp:txBody>
      <dsp:txXfrm>
        <a:off x="6599465" y="1814647"/>
        <a:ext cx="1122187" cy="24819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C9C12-BCBD-45AB-B1E1-64FED44B7F20}">
      <dsp:nvSpPr>
        <dsp:cNvPr id="0" name=""/>
        <dsp:cNvSpPr/>
      </dsp:nvSpPr>
      <dsp:spPr>
        <a:xfrm>
          <a:off x="0" y="113284"/>
          <a:ext cx="7728267" cy="145316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4D99C2-DABE-4B5D-B170-219D20F87FCF}">
      <dsp:nvSpPr>
        <dsp:cNvPr id="0" name=""/>
        <dsp:cNvSpPr/>
      </dsp:nvSpPr>
      <dsp:spPr>
        <a:xfrm>
          <a:off x="439582" y="327583"/>
          <a:ext cx="799241" cy="7992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C2899B-53B2-4F6D-A857-1DA7B12E9E50}">
      <dsp:nvSpPr>
        <dsp:cNvPr id="0" name=""/>
        <dsp:cNvSpPr/>
      </dsp:nvSpPr>
      <dsp:spPr>
        <a:xfrm>
          <a:off x="1678407" y="621"/>
          <a:ext cx="604985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111250">
            <a:lnSpc>
              <a:spcPct val="90000"/>
            </a:lnSpc>
            <a:spcBef>
              <a:spcPct val="0"/>
            </a:spcBef>
            <a:spcAft>
              <a:spcPct val="35000"/>
            </a:spcAft>
            <a:buNone/>
          </a:pPr>
          <a:r>
            <a:rPr lang="en-US" sz="2500" kern="1200" dirty="0"/>
            <a:t>After making assignments, tell them to reach out to the medical professional with a phone call or personal visit.</a:t>
          </a:r>
        </a:p>
      </dsp:txBody>
      <dsp:txXfrm>
        <a:off x="1678407" y="621"/>
        <a:ext cx="6049859" cy="1453166"/>
      </dsp:txXfrm>
    </dsp:sp>
    <dsp:sp modelId="{E20F8915-73B1-41DE-A47B-67B48D226429}">
      <dsp:nvSpPr>
        <dsp:cNvPr id="0" name=""/>
        <dsp:cNvSpPr/>
      </dsp:nvSpPr>
      <dsp:spPr>
        <a:xfrm>
          <a:off x="0" y="1817078"/>
          <a:ext cx="7728267" cy="145316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EB5B5C-291E-4DF0-B0CD-C7CB0CED42AA}">
      <dsp:nvSpPr>
        <dsp:cNvPr id="0" name=""/>
        <dsp:cNvSpPr/>
      </dsp:nvSpPr>
      <dsp:spPr>
        <a:xfrm>
          <a:off x="439582" y="2144041"/>
          <a:ext cx="799241" cy="7992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DA93D5-6D63-4EFE-AD34-5675E92A560E}">
      <dsp:nvSpPr>
        <dsp:cNvPr id="0" name=""/>
        <dsp:cNvSpPr/>
      </dsp:nvSpPr>
      <dsp:spPr>
        <a:xfrm>
          <a:off x="1678407" y="1817078"/>
          <a:ext cx="604985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111250">
            <a:lnSpc>
              <a:spcPct val="90000"/>
            </a:lnSpc>
            <a:spcBef>
              <a:spcPct val="0"/>
            </a:spcBef>
            <a:spcAft>
              <a:spcPct val="35000"/>
            </a:spcAft>
            <a:buNone/>
          </a:pPr>
          <a:r>
            <a:rPr lang="en-US" sz="2500" kern="1200" dirty="0"/>
            <a:t>Instruct them to bring materials and introduction letter.</a:t>
          </a:r>
        </a:p>
      </dsp:txBody>
      <dsp:txXfrm>
        <a:off x="1678407" y="1817078"/>
        <a:ext cx="6049859" cy="1453166"/>
      </dsp:txXfrm>
    </dsp:sp>
    <dsp:sp modelId="{84C2882E-14CA-46E8-B9AB-0FE5A14C3C41}">
      <dsp:nvSpPr>
        <dsp:cNvPr id="0" name=""/>
        <dsp:cNvSpPr/>
      </dsp:nvSpPr>
      <dsp:spPr>
        <a:xfrm>
          <a:off x="0" y="3633536"/>
          <a:ext cx="7728267" cy="145316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951EC9-F7BA-4E67-A9DF-9DF2CE8BAD56}">
      <dsp:nvSpPr>
        <dsp:cNvPr id="0" name=""/>
        <dsp:cNvSpPr/>
      </dsp:nvSpPr>
      <dsp:spPr>
        <a:xfrm>
          <a:off x="439582" y="3960499"/>
          <a:ext cx="799241" cy="7992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74C521-F5ED-4B80-BF0D-D388452214DE}">
      <dsp:nvSpPr>
        <dsp:cNvPr id="0" name=""/>
        <dsp:cNvSpPr/>
      </dsp:nvSpPr>
      <dsp:spPr>
        <a:xfrm>
          <a:off x="1678407" y="3633536"/>
          <a:ext cx="604985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111250">
            <a:lnSpc>
              <a:spcPct val="90000"/>
            </a:lnSpc>
            <a:spcBef>
              <a:spcPct val="0"/>
            </a:spcBef>
            <a:spcAft>
              <a:spcPct val="35000"/>
            </a:spcAft>
            <a:buNone/>
          </a:pPr>
          <a:r>
            <a:rPr lang="en-US" sz="2500" kern="1200" dirty="0"/>
            <a:t>Ask them to offer to give a short presentation if they seem receptive.</a:t>
          </a:r>
        </a:p>
      </dsp:txBody>
      <dsp:txXfrm>
        <a:off x="1678407" y="3633536"/>
        <a:ext cx="6049859" cy="145316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9706A-20A5-CC47-9C4E-BDD323EC3ED0}" type="datetimeFigureOut">
              <a:rPr lang="en-US" smtClean="0"/>
              <a:t>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A5D2F-3DB7-7747-A31B-49326235EE51}" type="slidenum">
              <a:rPr lang="en-US" smtClean="0"/>
              <a:t>‹#›</a:t>
            </a:fld>
            <a:endParaRPr lang="en-US"/>
          </a:p>
        </p:txBody>
      </p:sp>
    </p:spTree>
    <p:extLst>
      <p:ext uri="{BB962C8B-B14F-4D97-AF65-F5344CB8AC3E}">
        <p14:creationId xmlns:p14="http://schemas.microsoft.com/office/powerpoint/2010/main" val="3244389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8228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1563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9058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1560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4705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8078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can tell you that creating balanced resources is hard work to meet the needs of patients and navigate between the different stakeholders, but it is possible. Our program is part of the University of Kentucky’s Human Development Institute, which is a University Center for Excellence in Developmental Disabilities. This allows us to act as a middle ground between the different stakeholders, and as a university program, we’ve created a a rigorous academic editorial process to do this work.</a:t>
            </a:r>
          </a:p>
          <a:p>
            <a:r>
              <a:rPr lang="en-US" baseline="0" dirty="0"/>
              <a:t>We’ve constructed a checklist and template based on the research about the needs of patients and providers following a diagnosis.</a:t>
            </a:r>
          </a:p>
          <a:p>
            <a:r>
              <a:rPr lang="en-US" baseline="0" dirty="0"/>
              <a:t>We conduct a Literature Review of research about the different conditions, including psychosocial research. And in the cases of some rarer conditions, we end up having to do the quality of life psychosocial research if it has never been done before.</a:t>
            </a:r>
          </a:p>
          <a:p>
            <a:r>
              <a:rPr lang="en-US" baseline="0" dirty="0"/>
              <a:t>Once we create a draft, we submit it to the Genetic Conditions Consensus Group we have assembled that includes representatives of ACOG, ACMG, NSGC, AAP, the Association of University Centers on Disabilities, and national patient advocacy groups for each condition.</a:t>
            </a:r>
          </a:p>
          <a:p>
            <a:r>
              <a:rPr lang="en-US" baseline="0" dirty="0"/>
              <a:t>We undergo at least 2-3 edits with those representatives while at the same time organizing photo shoots that include a diverse representation of people with each condition. All of the photos are taken on location to reflect the interests and capabilities of the individuals.</a:t>
            </a:r>
          </a:p>
          <a:p>
            <a:r>
              <a:rPr lang="en-US" baseline="0" dirty="0"/>
              <a:t>We then undergo edits to reduce the grade level of the content—the hardest part, go through a final copy edit and submit the final version to all the respective organizations.</a:t>
            </a:r>
          </a:p>
          <a:p>
            <a:pPr marL="0" marR="0" indent="0" defTabSz="584200" eaLnBrk="1" fontAlgn="auto" latinLnBrk="0" hangingPunct="1">
              <a:lnSpc>
                <a:spcPct val="100000"/>
              </a:lnSpc>
              <a:spcBef>
                <a:spcPts val="0"/>
              </a:spcBef>
              <a:spcAft>
                <a:spcPts val="0"/>
              </a:spcAft>
              <a:buClrTx/>
              <a:buSzTx/>
              <a:buFontTx/>
              <a:buNone/>
              <a:tabLst/>
              <a:defRPr/>
            </a:pPr>
            <a:r>
              <a:rPr lang="en-US" baseline="0" dirty="0"/>
              <a:t>Once the final form is confirmed, we release the content in print form, as a web app, and then we translate as we have the funds to do it. Down syndrome is currently available in 9 languages and recommended by </a:t>
            </a:r>
            <a:r>
              <a:rPr lang="en-US" sz="2200" dirty="0">
                <a:effectLst/>
                <a:latin typeface="Lucida Grande"/>
                <a:ea typeface="Lucida Grande"/>
                <a:cs typeface="Lucida Grande"/>
                <a:sym typeface="Lucida Grande"/>
              </a:rPr>
              <a:t>NIH </a:t>
            </a:r>
            <a:r>
              <a:rPr lang="en-US" sz="2200" dirty="0" err="1">
                <a:effectLst/>
                <a:latin typeface="Lucida Grande"/>
                <a:ea typeface="Lucida Grande"/>
                <a:cs typeface="Lucida Grande"/>
                <a:sym typeface="Lucida Grande"/>
              </a:rPr>
              <a:t>HealthReach</a:t>
            </a:r>
            <a:r>
              <a:rPr lang="en-US" baseline="0" dirty="0"/>
              <a:t>.</a:t>
            </a:r>
          </a:p>
          <a:p>
            <a:pPr marL="0" marR="0" indent="0" defTabSz="584200" eaLnBrk="1" fontAlgn="auto" latinLnBrk="0" hangingPunct="1">
              <a:lnSpc>
                <a:spcPct val="100000"/>
              </a:lnSpc>
              <a:spcBef>
                <a:spcPts val="0"/>
              </a:spcBef>
              <a:spcAft>
                <a:spcPts val="0"/>
              </a:spcAft>
              <a:buClrTx/>
              <a:buSzTx/>
              <a:buFontTx/>
              <a:buNone/>
              <a:tabLst/>
              <a:defRPr/>
            </a:pPr>
            <a:r>
              <a:rPr lang="en-US" baseline="0" dirty="0"/>
              <a:t>We also disseminate the materials through direct mail and email, state public health departments, and collaborations with medical and patient advocacy organizations and some labs. </a:t>
            </a:r>
            <a:r>
              <a:rPr lang="en-US" dirty="0"/>
              <a:t>All of our materials are available free online,</a:t>
            </a:r>
            <a:r>
              <a:rPr lang="en-US" baseline="0" dirty="0"/>
              <a:t> and</a:t>
            </a:r>
            <a:r>
              <a:rPr lang="en-US" dirty="0"/>
              <a:t> people </a:t>
            </a:r>
            <a:r>
              <a:rPr lang="en-US" baseline="0" dirty="0"/>
              <a:t>can also request limited quantities of free printed materials as needed and through some state departments of public health. </a:t>
            </a:r>
          </a:p>
          <a:p>
            <a:pPr marL="0" marR="0" indent="0" defTabSz="584200" eaLnBrk="1" fontAlgn="auto" latinLnBrk="0" hangingPunct="1">
              <a:lnSpc>
                <a:spcPct val="100000"/>
              </a:lnSpc>
              <a:spcBef>
                <a:spcPts val="0"/>
              </a:spcBef>
              <a:spcAft>
                <a:spcPts val="0"/>
              </a:spcAft>
              <a:buClrTx/>
              <a:buSzTx/>
              <a:buFontTx/>
              <a:buNone/>
              <a:tabLst/>
              <a:defRPr/>
            </a:pPr>
            <a:endParaRPr lang="en-US" baseline="0" dirty="0"/>
          </a:p>
          <a:p>
            <a:r>
              <a:rPr lang="en-US" baseline="0" dirty="0"/>
              <a:t>We started this process with Down syndrome and then replicated it for Turner and Jacobsen syndrome, so we know it works, </a:t>
            </a:r>
          </a:p>
        </p:txBody>
      </p:sp>
    </p:spTree>
    <p:extLst>
      <p:ext uri="{BB962C8B-B14F-4D97-AF65-F5344CB8AC3E}">
        <p14:creationId xmlns:p14="http://schemas.microsoft.com/office/powerpoint/2010/main" val="3005556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rigor of our process and the stakeholders involved,</a:t>
            </a:r>
            <a:r>
              <a:rPr lang="en-US" baseline="0" dirty="0"/>
              <a:t> our materials are included the medical guidelines and cited in peer-reviewed journals.</a:t>
            </a:r>
          </a:p>
          <a:p>
            <a:pPr marL="0" marR="0" indent="0" defTabSz="584200" eaLnBrk="1" fontAlgn="auto" latinLnBrk="0" hangingPunct="1">
              <a:lnSpc>
                <a:spcPct val="100000"/>
              </a:lnSpc>
              <a:spcBef>
                <a:spcPts val="0"/>
              </a:spcBef>
              <a:spcAft>
                <a:spcPts val="0"/>
              </a:spcAft>
              <a:buClrTx/>
              <a:buSzTx/>
              <a:buFontTx/>
              <a:buNone/>
              <a:tabLst/>
              <a:defRPr/>
            </a:pPr>
            <a:r>
              <a:rPr lang="en-US" baseline="0" dirty="0"/>
              <a:t>We have an ideal engine, but we just don’t have enough fuel to get through all the conditions that need to be covered since we primarily rely on donations, book sales, and small but steady grants to do our work with much thanks to the Kennedy Foundation and our university endowment fund. We have managed to stay afloat for 10 years and regularly update the materials, but we can’t keep pace with the growth of testing.</a:t>
            </a:r>
          </a:p>
        </p:txBody>
      </p:sp>
    </p:spTree>
    <p:extLst>
      <p:ext uri="{BB962C8B-B14F-4D97-AF65-F5344CB8AC3E}">
        <p14:creationId xmlns:p14="http://schemas.microsoft.com/office/powerpoint/2010/main" val="331416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4:40</a:t>
            </a:r>
          </a:p>
        </p:txBody>
      </p:sp>
    </p:spTree>
    <p:extLst>
      <p:ext uri="{BB962C8B-B14F-4D97-AF65-F5344CB8AC3E}">
        <p14:creationId xmlns:p14="http://schemas.microsoft.com/office/powerpoint/2010/main" val="918541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1226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653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656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93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8221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972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250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768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1868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bg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262465" y="6356350"/>
            <a:ext cx="2743200" cy="365125"/>
          </a:xfrm>
          <a:prstGeom prst="rect">
            <a:avLst/>
          </a:prstGeom>
        </p:spPr>
        <p:txBody>
          <a:bodyPr/>
          <a:lstStyle>
            <a:lvl1pPr>
              <a:defRPr>
                <a:latin typeface="Arial" charset="0"/>
                <a:ea typeface="Arial" charset="0"/>
                <a:cs typeface="Arial" charset="0"/>
              </a:defRPr>
            </a:lvl1pPr>
          </a:lstStyle>
          <a:p>
            <a:fld id="{F952DE41-B9A6-F146-A750-E22E87666572}" type="datetimeFigureOut">
              <a:rPr lang="en-US" smtClean="0"/>
              <a:pPr/>
              <a:t>2/4/20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41400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229340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305225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8" name="Shape 8"/>
          <p:cNvSpPr>
            <a:spLocks noGrp="1"/>
          </p:cNvSpPr>
          <p:nvPr>
            <p:ph type="title"/>
          </p:nvPr>
        </p:nvSpPr>
        <p:spPr>
          <a:xfrm>
            <a:off x="333375" y="1437680"/>
            <a:ext cx="11525250" cy="2277070"/>
          </a:xfrm>
          <a:prstGeom prst="rect">
            <a:avLst/>
          </a:prstGeom>
        </p:spPr>
        <p:txBody>
          <a:bodyPr lIns="0" tIns="0" rIns="0" bIns="0" anchor="b"/>
          <a:lstStyle/>
          <a:p>
            <a:pPr lvl="0">
              <a:defRPr sz="1800" cap="none">
                <a:solidFill>
                  <a:srgbClr val="000000"/>
                </a:solidFill>
              </a:defRPr>
            </a:pPr>
            <a:r>
              <a:rPr sz="3375" cap="all" dirty="0">
                <a:solidFill>
                  <a:srgbClr val="535353"/>
                </a:solidFill>
              </a:rPr>
              <a:t>Title Text</a:t>
            </a:r>
          </a:p>
        </p:txBody>
      </p:sp>
      <p:sp>
        <p:nvSpPr>
          <p:cNvPr id="9" name="Shape 9"/>
          <p:cNvSpPr>
            <a:spLocks noGrp="1"/>
          </p:cNvSpPr>
          <p:nvPr>
            <p:ph type="body" idx="1"/>
          </p:nvPr>
        </p:nvSpPr>
        <p:spPr>
          <a:xfrm>
            <a:off x="333375" y="3705820"/>
            <a:ext cx="11525250" cy="910828"/>
          </a:xfrm>
          <a:prstGeom prst="rect">
            <a:avLst/>
          </a:prstGeom>
        </p:spPr>
        <p:txBody>
          <a:bodyPr lIns="0" tIns="0" rIns="0" bIns="0"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lvl="0">
              <a:defRPr sz="1800">
                <a:solidFill>
                  <a:srgbClr val="000000"/>
                </a:solidFill>
              </a:defRPr>
            </a:pPr>
            <a:r>
              <a:rPr sz="2672" dirty="0">
                <a:solidFill>
                  <a:srgbClr val="535353"/>
                </a:solidFill>
              </a:rPr>
              <a:t>Body Level One</a:t>
            </a:r>
          </a:p>
          <a:p>
            <a:pPr lvl="1">
              <a:defRPr sz="1800">
                <a:solidFill>
                  <a:srgbClr val="000000"/>
                </a:solidFill>
              </a:defRPr>
            </a:pPr>
            <a:r>
              <a:rPr sz="2672" dirty="0">
                <a:solidFill>
                  <a:srgbClr val="535353"/>
                </a:solidFill>
              </a:rPr>
              <a:t>Body Level Two</a:t>
            </a:r>
          </a:p>
          <a:p>
            <a:pPr lvl="2">
              <a:defRPr sz="1800">
                <a:solidFill>
                  <a:srgbClr val="000000"/>
                </a:solidFill>
              </a:defRPr>
            </a:pPr>
            <a:r>
              <a:rPr sz="2672" dirty="0">
                <a:solidFill>
                  <a:srgbClr val="535353"/>
                </a:solidFill>
              </a:rPr>
              <a:t>Body Level Three</a:t>
            </a:r>
          </a:p>
          <a:p>
            <a:pPr lvl="3">
              <a:defRPr sz="1800">
                <a:solidFill>
                  <a:srgbClr val="000000"/>
                </a:solidFill>
              </a:defRPr>
            </a:pPr>
            <a:r>
              <a:rPr sz="2672" dirty="0">
                <a:solidFill>
                  <a:srgbClr val="535353"/>
                </a:solidFill>
              </a:rPr>
              <a:t>Body Level Four</a:t>
            </a:r>
          </a:p>
          <a:p>
            <a:pPr lvl="4">
              <a:defRPr sz="1800">
                <a:solidFill>
                  <a:srgbClr val="000000"/>
                </a:solidFill>
              </a:defRPr>
            </a:pPr>
            <a:r>
              <a:rPr sz="2672" dirty="0">
                <a:solidFill>
                  <a:srgbClr val="535353"/>
                </a:solidFill>
              </a:rPr>
              <a:t>Body Level Five</a:t>
            </a:r>
          </a:p>
        </p:txBody>
      </p:sp>
      <p:sp>
        <p:nvSpPr>
          <p:cNvPr id="10" name="Shape 10"/>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5262216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112772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220757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232740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2092383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275350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493624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5577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AAEC90F0-9D4E-C745-8623-BAAFDDB0C5F8}" type="slidenum">
              <a:rPr lang="en-US" smtClean="0"/>
              <a:t>‹#›</a:t>
            </a:fld>
            <a:endParaRPr lang="en-US"/>
          </a:p>
        </p:txBody>
      </p:sp>
    </p:spTree>
    <p:extLst>
      <p:ext uri="{BB962C8B-B14F-4D97-AF65-F5344CB8AC3E}">
        <p14:creationId xmlns:p14="http://schemas.microsoft.com/office/powerpoint/2010/main" val="3204426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6099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2"/>
                </a:solidFill>
                <a:latin typeface="Arial" charset="0"/>
                <a:ea typeface="Arial" charset="0"/>
                <a:cs typeface="Arial" charset="0"/>
              </a:defRPr>
            </a:lvl1pPr>
          </a:lstStyle>
          <a:p>
            <a:r>
              <a:rPr lang="en-US" dirty="0" err="1"/>
              <a:t>Lettercase</a:t>
            </a:r>
            <a:r>
              <a:rPr lang="en-US" dirty="0"/>
              <a:t> National Center for Prenatal and Postnatal Resources</a:t>
            </a:r>
          </a:p>
        </p:txBody>
      </p:sp>
      <p:sp>
        <p:nvSpPr>
          <p:cNvPr id="6" name="Slide Number Placeholder 5"/>
          <p:cNvSpPr>
            <a:spLocks noGrp="1"/>
          </p:cNvSpPr>
          <p:nvPr>
            <p:ph type="sldNum" sz="quarter" idx="4"/>
          </p:nvPr>
        </p:nvSpPr>
        <p:spPr>
          <a:xfrm>
            <a:off x="10284937" y="6356349"/>
            <a:ext cx="1530927" cy="365125"/>
          </a:xfrm>
          <a:prstGeom prst="rect">
            <a:avLst/>
          </a:prstGeom>
        </p:spPr>
        <p:txBody>
          <a:bodyPr vert="horz" lIns="91440" tIns="45720" rIns="91440" bIns="45720" rtlCol="0" anchor="ctr"/>
          <a:lstStyle>
            <a:lvl1pPr algn="r">
              <a:defRPr sz="1200" b="1" i="0">
                <a:solidFill>
                  <a:schemeClr val="accent1"/>
                </a:solidFill>
                <a:latin typeface="Archer Bold" charset="0"/>
              </a:defRPr>
            </a:lvl1pPr>
          </a:lstStyle>
          <a:p>
            <a:fld id="{AAEC90F0-9D4E-C745-8623-BAAFDDB0C5F8}" type="slidenum">
              <a:rPr lang="en-US" smtClean="0"/>
              <a:pPr/>
              <a:t>‹#›</a:t>
            </a:fld>
            <a:endParaRPr lang="en-US" dirty="0"/>
          </a:p>
        </p:txBody>
      </p:sp>
      <p:pic>
        <p:nvPicPr>
          <p:cNvPr id="10" name="Picture 9">
            <a:extLst>
              <a:ext uri="{FF2B5EF4-FFF2-40B4-BE49-F238E27FC236}">
                <a16:creationId xmlns:a16="http://schemas.microsoft.com/office/drawing/2014/main" id="{1DDAA1A6-F202-3747-8DAF-77A6D59C7C83}"/>
              </a:ext>
            </a:extLst>
          </p:cNvPr>
          <p:cNvPicPr>
            <a:picLocks noChangeAspect="1"/>
          </p:cNvPicPr>
          <p:nvPr userDrawn="1"/>
        </p:nvPicPr>
        <p:blipFill>
          <a:blip r:embed="rId14"/>
          <a:stretch>
            <a:fillRect/>
          </a:stretch>
        </p:blipFill>
        <p:spPr>
          <a:xfrm>
            <a:off x="376136" y="6147971"/>
            <a:ext cx="1920367" cy="573503"/>
          </a:xfrm>
          <a:prstGeom prst="rect">
            <a:avLst/>
          </a:prstGeom>
        </p:spPr>
      </p:pic>
    </p:spTree>
    <p:extLst>
      <p:ext uri="{BB962C8B-B14F-4D97-AF65-F5344CB8AC3E}">
        <p14:creationId xmlns:p14="http://schemas.microsoft.com/office/powerpoint/2010/main" val="379873542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txStyles>
    <p:titleStyle>
      <a:lvl1pPr algn="l" defTabSz="914400" rtl="0" eaLnBrk="1" latinLnBrk="0" hangingPunct="1">
        <a:lnSpc>
          <a:spcPct val="90000"/>
        </a:lnSpc>
        <a:spcBef>
          <a:spcPct val="0"/>
        </a:spcBef>
        <a:buNone/>
        <a:defRPr sz="3600" b="1" i="0" kern="1200" spc="-60" baseline="0">
          <a:solidFill>
            <a:srgbClr val="FFFFFF"/>
          </a:solidFill>
          <a:latin typeface="Archer" charset="0"/>
          <a:ea typeface="Archer" charset="0"/>
          <a:cs typeface="Archer" charset="0"/>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solidFill>
          <a:latin typeface="Arial" charset="0"/>
          <a:ea typeface="Arial" charset="0"/>
          <a:cs typeface="Arial" charset="0"/>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solidFill>
          <a:latin typeface="Arial" charset="0"/>
          <a:ea typeface="Arial" charset="0"/>
          <a:cs typeface="Arial"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solidFill>
          <a:latin typeface="Arial" charset="0"/>
          <a:ea typeface="Arial" charset="0"/>
          <a:cs typeface="Arial"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Arial" charset="0"/>
          <a:ea typeface="Arial" charset="0"/>
          <a:cs typeface="Arial"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hyperlink" Target="mailto:stephaniem@lettercase.or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twitter.com/lettercas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5D08-C462-6643-A9DA-D5F5D63EE553}"/>
              </a:ext>
            </a:extLst>
          </p:cNvPr>
          <p:cNvSpPr>
            <a:spLocks noGrp="1"/>
          </p:cNvSpPr>
          <p:nvPr>
            <p:ph type="ctrTitle"/>
          </p:nvPr>
        </p:nvSpPr>
        <p:spPr/>
        <p:txBody>
          <a:bodyPr/>
          <a:lstStyle/>
          <a:p>
            <a:r>
              <a:rPr lang="en-US" dirty="0"/>
              <a:t>Prenatal Outreach Representative Program</a:t>
            </a:r>
          </a:p>
        </p:txBody>
      </p:sp>
      <p:sp>
        <p:nvSpPr>
          <p:cNvPr id="3" name="Subtitle 2">
            <a:extLst>
              <a:ext uri="{FF2B5EF4-FFF2-40B4-BE49-F238E27FC236}">
                <a16:creationId xmlns:a16="http://schemas.microsoft.com/office/drawing/2014/main" id="{153DF565-3E9F-7E4F-AFCC-30E5852FF732}"/>
              </a:ext>
            </a:extLst>
          </p:cNvPr>
          <p:cNvSpPr>
            <a:spLocks noGrp="1"/>
          </p:cNvSpPr>
          <p:nvPr>
            <p:ph type="subTitle" idx="1"/>
          </p:nvPr>
        </p:nvSpPr>
        <p:spPr/>
        <p:txBody>
          <a:bodyPr/>
          <a:lstStyle/>
          <a:p>
            <a:r>
              <a:rPr lang="en-US" dirty="0"/>
              <a:t>Building Relationships of Trust with </a:t>
            </a:r>
            <a:r>
              <a:rPr lang="en-US"/>
              <a:t>Medical Providers</a:t>
            </a:r>
          </a:p>
        </p:txBody>
      </p:sp>
    </p:spTree>
    <p:extLst>
      <p:ext uri="{BB962C8B-B14F-4D97-AF65-F5344CB8AC3E}">
        <p14:creationId xmlns:p14="http://schemas.microsoft.com/office/powerpoint/2010/main" val="1768398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E8781974-536F-2F49-A765-C816C951A415}"/>
              </a:ext>
            </a:extLst>
          </p:cNvPr>
          <p:cNvSpPr>
            <a:spLocks noGrp="1" noChangeArrowheads="1"/>
          </p:cNvSpPr>
          <p:nvPr>
            <p:ph type="title"/>
          </p:nvPr>
        </p:nvSpPr>
        <p:spPr>
          <a:xfrm>
            <a:off x="494260" y="1683144"/>
            <a:ext cx="2774922" cy="3491712"/>
          </a:xfrm>
        </p:spPr>
        <p:txBody>
          <a:bodyPr>
            <a:normAutofit/>
          </a:bodyPr>
          <a:lstStyle/>
          <a:p>
            <a:r>
              <a:rPr lang="en-US" altLang="en-US" dirty="0"/>
              <a:t>Office Resources </a:t>
            </a:r>
            <a:r>
              <a:rPr lang="en-US" altLang="en-US"/>
              <a:t>for Expectant </a:t>
            </a:r>
            <a:r>
              <a:rPr lang="en-US" altLang="en-US" dirty="0"/>
              <a:t>P</a:t>
            </a:r>
            <a:r>
              <a:rPr lang="en-US" altLang="en-US"/>
              <a:t>arents</a:t>
            </a:r>
            <a:endParaRPr lang="en-US" altLang="en-US" dirty="0"/>
          </a:p>
        </p:txBody>
      </p:sp>
      <p:sp>
        <p:nvSpPr>
          <p:cNvPr id="58370" name="Rectangle 2">
            <a:extLst>
              <a:ext uri="{FF2B5EF4-FFF2-40B4-BE49-F238E27FC236}">
                <a16:creationId xmlns:a16="http://schemas.microsoft.com/office/drawing/2014/main" id="{6254DADC-025A-7348-B401-80DD48D0A42F}"/>
              </a:ext>
            </a:extLst>
          </p:cNvPr>
          <p:cNvSpPr>
            <a:spLocks noGrp="1" noChangeArrowheads="1"/>
          </p:cNvSpPr>
          <p:nvPr>
            <p:ph idx="1"/>
          </p:nvPr>
        </p:nvSpPr>
        <p:spPr>
          <a:xfrm>
            <a:off x="4085864" y="1683143"/>
            <a:ext cx="6903120" cy="4231520"/>
          </a:xfrm>
        </p:spPr>
        <p:txBody>
          <a:bodyPr numCol="2">
            <a:normAutofit fontScale="92500" lnSpcReduction="10000"/>
          </a:bodyPr>
          <a:lstStyle/>
          <a:p>
            <a:pPr marL="0" indent="0">
              <a:buNone/>
            </a:pPr>
            <a:r>
              <a:rPr lang="en-US" altLang="en-US" b="1" dirty="0">
                <a:solidFill>
                  <a:srgbClr val="801E16"/>
                </a:solidFill>
                <a:latin typeface="Helvetica Neue" panose="02000503000000020004" pitchFamily="2" charset="0"/>
                <a:sym typeface="Helvetica Neue" panose="02000503000000020004" pitchFamily="2" charset="0"/>
              </a:rPr>
              <a:t>Print</a:t>
            </a:r>
            <a:endParaRPr lang="en-US" altLang="en-US" b="1" dirty="0">
              <a:solidFill>
                <a:srgbClr val="801E16"/>
              </a:solidFill>
              <a:latin typeface="Helvetica Neue" panose="02000503000000020004" pitchFamily="2" charset="0"/>
              <a:ea typeface="ヒラギノ角ゴ ProN W6" panose="020B0300000000000000" pitchFamily="34" charset="-128"/>
              <a:sym typeface="Helvetica Neue" panose="02000503000000020004" pitchFamily="2" charset="0"/>
            </a:endParaRPr>
          </a:p>
          <a:p>
            <a:pPr marL="482186" lvl="1"/>
            <a:r>
              <a:rPr lang="en-US" altLang="en-US" dirty="0">
                <a:solidFill>
                  <a:srgbClr val="801E16"/>
                </a:solidFill>
              </a:rPr>
              <a:t>National Center/Lettercase brochure</a:t>
            </a:r>
          </a:p>
          <a:p>
            <a:pPr marL="482186" lvl="1"/>
            <a:r>
              <a:rPr lang="en-US" dirty="0">
                <a:solidFill>
                  <a:srgbClr val="801E16"/>
                </a:solidFill>
              </a:rPr>
              <a:t>Understanding Prenatal Screening and Testing bi-fold</a:t>
            </a:r>
          </a:p>
          <a:p>
            <a:pPr marL="482186" lvl="1"/>
            <a:r>
              <a:rPr lang="en-US" dirty="0">
                <a:solidFill>
                  <a:srgbClr val="801E16"/>
                </a:solidFill>
              </a:rPr>
              <a:t>Delivering a Prenatal or Postnatal Diagnosis brochure </a:t>
            </a:r>
          </a:p>
          <a:p>
            <a:pPr marL="482186" lvl="1"/>
            <a:r>
              <a:rPr lang="en-US" dirty="0">
                <a:solidFill>
                  <a:srgbClr val="801E16"/>
                </a:solidFill>
              </a:rPr>
              <a:t>Delivering a Diagnosis of Down Syndrome (DSDN) postcard</a:t>
            </a:r>
            <a:endParaRPr lang="en-US" altLang="en-US" dirty="0">
              <a:solidFill>
                <a:srgbClr val="801E16"/>
              </a:solidFill>
            </a:endParaRPr>
          </a:p>
          <a:p>
            <a:pPr marL="482186" lvl="1"/>
            <a:r>
              <a:rPr lang="en-US" altLang="en-US" dirty="0">
                <a:solidFill>
                  <a:srgbClr val="801E16"/>
                </a:solidFill>
              </a:rPr>
              <a:t>“Understanding a Down Syndrome Diagnosis” booklet</a:t>
            </a:r>
          </a:p>
          <a:p>
            <a:pPr marL="482186" lvl="1"/>
            <a:r>
              <a:rPr lang="en-US" altLang="en-US" dirty="0">
                <a:solidFill>
                  <a:srgbClr val="801E16"/>
                </a:solidFill>
              </a:rPr>
              <a:t>“Diagnosis to Delivery: A Pregnant Mother’s Guide to DS” English and Spanish book</a:t>
            </a:r>
          </a:p>
          <a:p>
            <a:pPr marL="482186" lvl="1"/>
            <a:endParaRPr lang="en-US" altLang="en-US" dirty="0">
              <a:solidFill>
                <a:srgbClr val="801E16"/>
              </a:solidFill>
            </a:endParaRPr>
          </a:p>
          <a:p>
            <a:pPr marL="482186" lvl="1"/>
            <a:r>
              <a:rPr lang="en-US" altLang="en-US" dirty="0">
                <a:solidFill>
                  <a:srgbClr val="801E16"/>
                </a:solidFill>
              </a:rPr>
              <a:t>National Down Syndrome Adoption Network Brochure</a:t>
            </a:r>
          </a:p>
          <a:p>
            <a:pPr marL="482186" lvl="1"/>
            <a:r>
              <a:rPr lang="en-US" altLang="en-US" dirty="0">
                <a:solidFill>
                  <a:srgbClr val="801E16"/>
                </a:solidFill>
              </a:rPr>
              <a:t>Down Syndrome Diagnosis Network Brochure</a:t>
            </a:r>
          </a:p>
          <a:p>
            <a:pPr marL="0" indent="0">
              <a:buNone/>
            </a:pPr>
            <a:r>
              <a:rPr lang="en-US" altLang="en-US" b="1" dirty="0">
                <a:solidFill>
                  <a:srgbClr val="801E16"/>
                </a:solidFill>
                <a:latin typeface="Helvetica Neue" panose="02000503000000020004" pitchFamily="2" charset="0"/>
                <a:sym typeface="Helvetica Neue" panose="02000503000000020004" pitchFamily="2" charset="0"/>
              </a:rPr>
              <a:t>Online</a:t>
            </a:r>
            <a:endParaRPr lang="en-US" altLang="en-US" b="1" dirty="0">
              <a:solidFill>
                <a:srgbClr val="801E16"/>
              </a:solidFill>
              <a:latin typeface="Helvetica Neue" panose="02000503000000020004" pitchFamily="2" charset="0"/>
              <a:ea typeface="ヒラギノ角ゴ ProN W6" panose="020B0300000000000000" pitchFamily="34" charset="-128"/>
              <a:sym typeface="Helvetica Neue" panose="02000503000000020004" pitchFamily="2" charset="0"/>
            </a:endParaRPr>
          </a:p>
          <a:p>
            <a:pPr marL="482186" lvl="1"/>
            <a:r>
              <a:rPr lang="en-US" altLang="en-US" dirty="0" err="1">
                <a:solidFill>
                  <a:srgbClr val="801E16"/>
                </a:solidFill>
              </a:rPr>
              <a:t>lettercase.org</a:t>
            </a:r>
            <a:endParaRPr lang="en-US" altLang="en-US" dirty="0">
              <a:solidFill>
                <a:srgbClr val="801E16"/>
              </a:solidFill>
            </a:endParaRPr>
          </a:p>
          <a:p>
            <a:pPr marL="482186" lvl="1"/>
            <a:r>
              <a:rPr lang="en-US" altLang="en-US" dirty="0" err="1">
                <a:solidFill>
                  <a:srgbClr val="801E16"/>
                </a:solidFill>
              </a:rPr>
              <a:t>downsyndromepregnancy.org</a:t>
            </a:r>
            <a:endParaRPr lang="en-US" altLang="en-US" dirty="0">
              <a:solidFill>
                <a:srgbClr val="801E16"/>
              </a:solidFill>
            </a:endParaRPr>
          </a:p>
          <a:p>
            <a:pPr marL="482186" lvl="1"/>
            <a:r>
              <a:rPr lang="en-US" altLang="en-US" dirty="0">
                <a:solidFill>
                  <a:srgbClr val="801E16"/>
                </a:solidFill>
              </a:rPr>
              <a:t>National Down Syndrome Adoption Network: </a:t>
            </a:r>
            <a:r>
              <a:rPr lang="en-US" altLang="en-US" dirty="0" err="1">
                <a:solidFill>
                  <a:srgbClr val="801E16"/>
                </a:solidFill>
              </a:rPr>
              <a:t>ndsan.org</a:t>
            </a:r>
            <a:endParaRPr lang="en-US" altLang="en-US" dirty="0">
              <a:solidFill>
                <a:srgbClr val="801E16"/>
              </a:solidFill>
            </a:endParaRPr>
          </a:p>
          <a:p>
            <a:pPr marL="482186" lvl="1"/>
            <a:r>
              <a:rPr lang="en-US" altLang="en-US" dirty="0">
                <a:solidFill>
                  <a:srgbClr val="801E16"/>
                </a:solidFill>
              </a:rPr>
              <a:t>Down Syndrome Diagnosis Network</a:t>
            </a:r>
          </a:p>
          <a:p>
            <a:pPr marL="482186" lvl="1"/>
            <a:r>
              <a:rPr lang="en-US" altLang="en-US" dirty="0">
                <a:solidFill>
                  <a:srgbClr val="801E16"/>
                </a:solidFill>
              </a:rPr>
              <a:t>NDSS, NDSC, and local organizations</a:t>
            </a:r>
          </a:p>
          <a:p>
            <a:pPr marL="267881" lvl="1" indent="0">
              <a:buNone/>
            </a:pPr>
            <a:endParaRPr lang="en-US" altLang="en-US" dirty="0"/>
          </a:p>
        </p:txBody>
      </p:sp>
    </p:spTree>
    <p:extLst>
      <p:ext uri="{BB962C8B-B14F-4D97-AF65-F5344CB8AC3E}">
        <p14:creationId xmlns:p14="http://schemas.microsoft.com/office/powerpoint/2010/main" val="3277380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4" name="Rectangle 7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69" name="Rectangle 1">
            <a:extLst>
              <a:ext uri="{FF2B5EF4-FFF2-40B4-BE49-F238E27FC236}">
                <a16:creationId xmlns:a16="http://schemas.microsoft.com/office/drawing/2014/main" id="{E8781974-536F-2F49-A765-C816C951A415}"/>
              </a:ext>
            </a:extLst>
          </p:cNvPr>
          <p:cNvSpPr>
            <a:spLocks noGrp="1" noChangeArrowheads="1"/>
          </p:cNvSpPr>
          <p:nvPr>
            <p:ph type="title"/>
          </p:nvPr>
        </p:nvSpPr>
        <p:spPr>
          <a:xfrm>
            <a:off x="643467" y="1298448"/>
            <a:ext cx="3685070" cy="3255264"/>
          </a:xfrm>
        </p:spPr>
        <p:txBody>
          <a:bodyPr vert="horz" lIns="91440" tIns="45720" rIns="91440" bIns="45720" rtlCol="0" anchor="b">
            <a:normAutofit/>
          </a:bodyPr>
          <a:lstStyle/>
          <a:p>
            <a:pPr marL="482186" lvl="1" algn="l" rtl="0">
              <a:lnSpc>
                <a:spcPct val="90000"/>
              </a:lnSpc>
              <a:spcBef>
                <a:spcPct val="0"/>
              </a:spcBef>
            </a:pPr>
            <a:r>
              <a:rPr lang="en-US" sz="3200" b="1" kern="1200" spc="-100" dirty="0">
                <a:solidFill>
                  <a:srgbClr val="FFFFFF"/>
                </a:solidFill>
                <a:latin typeface="+mj-lt"/>
                <a:ea typeface="+mj-ea"/>
                <a:cs typeface="+mj-cs"/>
              </a:rPr>
              <a:t>Understanding Prenatal Screening and Testing bi-fold</a:t>
            </a:r>
          </a:p>
        </p:txBody>
      </p:sp>
      <p:pic>
        <p:nvPicPr>
          <p:cNvPr id="3" name="Content Placeholder 2">
            <a:extLst>
              <a:ext uri="{FF2B5EF4-FFF2-40B4-BE49-F238E27FC236}">
                <a16:creationId xmlns:a16="http://schemas.microsoft.com/office/drawing/2014/main" id="{5FBE9545-2717-364E-BE76-7C9657FDFCEF}"/>
              </a:ext>
            </a:extLst>
          </p:cNvPr>
          <p:cNvPicPr>
            <a:picLocks noGrp="1" noChangeAspect="1"/>
          </p:cNvPicPr>
          <p:nvPr>
            <p:ph idx="1"/>
          </p:nvPr>
        </p:nvPicPr>
        <p:blipFill rotWithShape="1">
          <a:blip r:embed="rId3"/>
          <a:srcRect r="4150" b="2"/>
          <a:stretch/>
        </p:blipFill>
        <p:spPr>
          <a:xfrm>
            <a:off x="5120640" y="759599"/>
            <a:ext cx="6367271" cy="5330650"/>
          </a:xfrm>
          <a:prstGeom prst="rect">
            <a:avLst/>
          </a:prstGeom>
        </p:spPr>
      </p:pic>
      <p:sp>
        <p:nvSpPr>
          <p:cNvPr id="78" name="Rectangle 7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8552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1" name="Rectangle 133">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72" name="Rectangle 135">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8373" name="Rectangle 137">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374" name="Rectangle 139">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69" name="Rectangle 1">
            <a:extLst>
              <a:ext uri="{FF2B5EF4-FFF2-40B4-BE49-F238E27FC236}">
                <a16:creationId xmlns:a16="http://schemas.microsoft.com/office/drawing/2014/main" id="{E8781974-536F-2F49-A765-C816C951A415}"/>
              </a:ext>
            </a:extLst>
          </p:cNvPr>
          <p:cNvSpPr>
            <a:spLocks noGrp="1" noChangeArrowheads="1"/>
          </p:cNvSpPr>
          <p:nvPr>
            <p:ph type="title"/>
          </p:nvPr>
        </p:nvSpPr>
        <p:spPr>
          <a:xfrm>
            <a:off x="1069848" y="4590661"/>
            <a:ext cx="10210862" cy="1065690"/>
          </a:xfrm>
        </p:spPr>
        <p:txBody>
          <a:bodyPr vert="horz" lIns="91440" tIns="45720" rIns="91440" bIns="45720" rtlCol="0" anchor="b">
            <a:normAutofit/>
          </a:bodyPr>
          <a:lstStyle/>
          <a:p>
            <a:pPr marL="482186" lvl="1" algn="l" rtl="0">
              <a:lnSpc>
                <a:spcPct val="90000"/>
              </a:lnSpc>
              <a:spcBef>
                <a:spcPct val="0"/>
              </a:spcBef>
            </a:pPr>
            <a:r>
              <a:rPr lang="en-US" sz="1900" b="1" kern="1200" spc="-100">
                <a:solidFill>
                  <a:srgbClr val="FFFFFF"/>
                </a:solidFill>
                <a:latin typeface="+mj-lt"/>
                <a:ea typeface="+mj-ea"/>
                <a:cs typeface="+mj-cs"/>
              </a:rPr>
              <a:t>Delivering a Prenatal or Postnatal Diagnosis brochure </a:t>
            </a:r>
            <a:br>
              <a:rPr lang="en-US" sz="1900" b="1" kern="1200" spc="-100">
                <a:solidFill>
                  <a:srgbClr val="FFFFFF"/>
                </a:solidFill>
                <a:latin typeface="+mj-lt"/>
                <a:ea typeface="+mj-ea"/>
                <a:cs typeface="+mj-cs"/>
              </a:rPr>
            </a:br>
            <a:br>
              <a:rPr lang="en-US" sz="1900" b="1" kern="1200" spc="-100">
                <a:solidFill>
                  <a:srgbClr val="FFFFFF"/>
                </a:solidFill>
                <a:latin typeface="+mj-lt"/>
                <a:ea typeface="+mj-ea"/>
                <a:cs typeface="+mj-cs"/>
              </a:rPr>
            </a:br>
            <a:r>
              <a:rPr lang="en-US" sz="1900" b="1" kern="1200" spc="-100">
                <a:solidFill>
                  <a:srgbClr val="FFFFFF"/>
                </a:solidFill>
                <a:latin typeface="+mj-lt"/>
                <a:ea typeface="+mj-ea"/>
                <a:cs typeface="+mj-cs"/>
              </a:rPr>
              <a:t>Delivering a Diagnosis of Down Syndrome (DSDN) postcard</a:t>
            </a:r>
            <a:endParaRPr lang="en-US" altLang="en-US" sz="1900" b="1" kern="1200" spc="-10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A1469F00-626E-0D4C-B4B1-75D20D0A2CB0}"/>
              </a:ext>
            </a:extLst>
          </p:cNvPr>
          <p:cNvPicPr>
            <a:picLocks noChangeAspect="1"/>
          </p:cNvPicPr>
          <p:nvPr/>
        </p:nvPicPr>
        <p:blipFill rotWithShape="1">
          <a:blip r:embed="rId3"/>
          <a:srcRect r="-4" b="4319"/>
          <a:stretch/>
        </p:blipFill>
        <p:spPr>
          <a:xfrm>
            <a:off x="1069848" y="470168"/>
            <a:ext cx="5236194" cy="3557016"/>
          </a:xfrm>
          <a:prstGeom prst="rect">
            <a:avLst/>
          </a:prstGeom>
        </p:spPr>
      </p:pic>
      <p:pic>
        <p:nvPicPr>
          <p:cNvPr id="3" name="Content Placeholder 2">
            <a:extLst>
              <a:ext uri="{FF2B5EF4-FFF2-40B4-BE49-F238E27FC236}">
                <a16:creationId xmlns:a16="http://schemas.microsoft.com/office/drawing/2014/main" id="{38DBDEDD-60D6-7E40-BE20-85D5D500FF15}"/>
              </a:ext>
            </a:extLst>
          </p:cNvPr>
          <p:cNvPicPr>
            <a:picLocks noGrp="1" noChangeAspect="1"/>
          </p:cNvPicPr>
          <p:nvPr>
            <p:ph idx="1"/>
          </p:nvPr>
        </p:nvPicPr>
        <p:blipFill rotWithShape="1">
          <a:blip r:embed="rId4"/>
          <a:srcRect t="17110" r="3" b="17853"/>
          <a:stretch/>
        </p:blipFill>
        <p:spPr>
          <a:xfrm>
            <a:off x="6466908" y="470174"/>
            <a:ext cx="5236194" cy="3556755"/>
          </a:xfrm>
          <a:prstGeom prst="rect">
            <a:avLst/>
          </a:prstGeom>
        </p:spPr>
      </p:pic>
    </p:spTree>
    <p:extLst>
      <p:ext uri="{BB962C8B-B14F-4D97-AF65-F5344CB8AC3E}">
        <p14:creationId xmlns:p14="http://schemas.microsoft.com/office/powerpoint/2010/main" val="3274442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6" name="Rectangle 135">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8" name="Rectangle 137">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69" name="Rectangle 1">
            <a:extLst>
              <a:ext uri="{FF2B5EF4-FFF2-40B4-BE49-F238E27FC236}">
                <a16:creationId xmlns:a16="http://schemas.microsoft.com/office/drawing/2014/main" id="{E8781974-536F-2F49-A765-C816C951A415}"/>
              </a:ext>
            </a:extLst>
          </p:cNvPr>
          <p:cNvSpPr>
            <a:spLocks noGrp="1" noChangeArrowheads="1"/>
          </p:cNvSpPr>
          <p:nvPr>
            <p:ph type="title"/>
          </p:nvPr>
        </p:nvSpPr>
        <p:spPr>
          <a:xfrm>
            <a:off x="1069849" y="1298448"/>
            <a:ext cx="3258688" cy="3255264"/>
          </a:xfrm>
        </p:spPr>
        <p:txBody>
          <a:bodyPr vert="horz" lIns="91440" tIns="45720" rIns="91440" bIns="45720" rtlCol="0" anchor="b">
            <a:normAutofit/>
          </a:bodyPr>
          <a:lstStyle/>
          <a:p>
            <a:pPr marL="482186" lvl="1" algn="l" rtl="0">
              <a:lnSpc>
                <a:spcPct val="90000"/>
              </a:lnSpc>
              <a:spcBef>
                <a:spcPct val="0"/>
              </a:spcBef>
            </a:pPr>
            <a:r>
              <a:rPr lang="en-US" altLang="en-US" sz="2800" b="1" kern="1200" spc="-100">
                <a:solidFill>
                  <a:srgbClr val="FFFFFF"/>
                </a:solidFill>
                <a:latin typeface="+mj-lt"/>
                <a:ea typeface="+mj-ea"/>
                <a:cs typeface="+mj-cs"/>
              </a:rPr>
              <a:t>“Understanding </a:t>
            </a:r>
            <a:r>
              <a:rPr lang="en-US" altLang="en-US" sz="2800" b="1" kern="1200" spc="-100" dirty="0">
                <a:solidFill>
                  <a:srgbClr val="FFFFFF"/>
                </a:solidFill>
                <a:latin typeface="+mj-lt"/>
                <a:ea typeface="+mj-ea"/>
                <a:cs typeface="+mj-cs"/>
              </a:rPr>
              <a:t>a Down Syndrome Diagnosis” booklet</a:t>
            </a:r>
          </a:p>
        </p:txBody>
      </p:sp>
      <p:pic>
        <p:nvPicPr>
          <p:cNvPr id="3" name="Content Placeholder 2">
            <a:extLst>
              <a:ext uri="{FF2B5EF4-FFF2-40B4-BE49-F238E27FC236}">
                <a16:creationId xmlns:a16="http://schemas.microsoft.com/office/drawing/2014/main" id="{2C1E4BB0-E973-754C-9B29-2276BD611AD4}"/>
              </a:ext>
            </a:extLst>
          </p:cNvPr>
          <p:cNvPicPr>
            <a:picLocks noGrp="1" noChangeAspect="1"/>
          </p:cNvPicPr>
          <p:nvPr>
            <p:ph idx="1"/>
          </p:nvPr>
        </p:nvPicPr>
        <p:blipFill rotWithShape="1">
          <a:blip r:embed="rId3"/>
          <a:srcRect t="4642" r="-1" b="11638"/>
          <a:stretch/>
        </p:blipFill>
        <p:spPr>
          <a:xfrm>
            <a:off x="5120640" y="759611"/>
            <a:ext cx="6367271" cy="5330626"/>
          </a:xfrm>
          <a:prstGeom prst="rect">
            <a:avLst/>
          </a:prstGeom>
        </p:spPr>
      </p:pic>
      <p:sp>
        <p:nvSpPr>
          <p:cNvPr id="142" name="Rectangle 141">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33792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5" name="Rectangle 74">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69" name="Rectangle 1">
            <a:extLst>
              <a:ext uri="{FF2B5EF4-FFF2-40B4-BE49-F238E27FC236}">
                <a16:creationId xmlns:a16="http://schemas.microsoft.com/office/drawing/2014/main" id="{E8781974-536F-2F49-A765-C816C951A415}"/>
              </a:ext>
            </a:extLst>
          </p:cNvPr>
          <p:cNvSpPr>
            <a:spLocks noGrp="1" noChangeArrowheads="1"/>
          </p:cNvSpPr>
          <p:nvPr>
            <p:ph type="title"/>
          </p:nvPr>
        </p:nvSpPr>
        <p:spPr>
          <a:xfrm>
            <a:off x="1069849" y="1298448"/>
            <a:ext cx="3258688" cy="3255264"/>
          </a:xfrm>
        </p:spPr>
        <p:txBody>
          <a:bodyPr vert="horz" lIns="91440" tIns="45720" rIns="91440" bIns="45720" rtlCol="0" anchor="b">
            <a:normAutofit/>
          </a:bodyPr>
          <a:lstStyle/>
          <a:p>
            <a:pPr marL="482186" lvl="1" algn="l" rtl="0">
              <a:lnSpc>
                <a:spcPct val="90000"/>
              </a:lnSpc>
              <a:spcBef>
                <a:spcPct val="0"/>
              </a:spcBef>
            </a:pPr>
            <a:r>
              <a:rPr lang="en-US" altLang="en-US" sz="3200" b="1" kern="1200" spc="-100">
                <a:solidFill>
                  <a:srgbClr val="FFFFFF"/>
                </a:solidFill>
                <a:latin typeface="+mj-lt"/>
                <a:ea typeface="+mj-ea"/>
                <a:cs typeface="+mj-cs"/>
              </a:rPr>
              <a:t>“Diagnosis to Delivery: A Pregnant Mother’s Guide to DS” English and Spanish book</a:t>
            </a:r>
          </a:p>
        </p:txBody>
      </p:sp>
      <p:pic>
        <p:nvPicPr>
          <p:cNvPr id="3" name="Content Placeholder 2">
            <a:extLst>
              <a:ext uri="{FF2B5EF4-FFF2-40B4-BE49-F238E27FC236}">
                <a16:creationId xmlns:a16="http://schemas.microsoft.com/office/drawing/2014/main" id="{AEAA3C2F-B4E7-FE48-BB70-591EF7A3E50B}"/>
              </a:ext>
            </a:extLst>
          </p:cNvPr>
          <p:cNvPicPr>
            <a:picLocks noChangeAspect="1"/>
          </p:cNvPicPr>
          <p:nvPr/>
        </p:nvPicPr>
        <p:blipFill rotWithShape="1">
          <a:blip r:embed="rId3"/>
          <a:srcRect l="5495" r="3" b="3"/>
          <a:stretch/>
        </p:blipFill>
        <p:spPr>
          <a:xfrm>
            <a:off x="6415130" y="759599"/>
            <a:ext cx="3778291" cy="5330650"/>
          </a:xfrm>
          <a:prstGeom prst="rect">
            <a:avLst/>
          </a:prstGeom>
        </p:spPr>
      </p:pic>
      <p:sp>
        <p:nvSpPr>
          <p:cNvPr id="79" name="Rectangle 78">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9897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4" name="Rectangle 7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69" name="Rectangle 1">
            <a:extLst>
              <a:ext uri="{FF2B5EF4-FFF2-40B4-BE49-F238E27FC236}">
                <a16:creationId xmlns:a16="http://schemas.microsoft.com/office/drawing/2014/main" id="{E8781974-536F-2F49-A765-C816C951A415}"/>
              </a:ext>
            </a:extLst>
          </p:cNvPr>
          <p:cNvSpPr>
            <a:spLocks noGrp="1" noChangeArrowheads="1"/>
          </p:cNvSpPr>
          <p:nvPr>
            <p:ph type="title"/>
          </p:nvPr>
        </p:nvSpPr>
        <p:spPr>
          <a:xfrm>
            <a:off x="1069849" y="1298448"/>
            <a:ext cx="3258688" cy="3255264"/>
          </a:xfrm>
        </p:spPr>
        <p:txBody>
          <a:bodyPr vert="horz" lIns="91440" tIns="45720" rIns="91440" bIns="45720" rtlCol="0" anchor="b">
            <a:normAutofit/>
          </a:bodyPr>
          <a:lstStyle/>
          <a:p>
            <a:pPr marL="482186" lvl="1" algn="l" rtl="0">
              <a:lnSpc>
                <a:spcPct val="90000"/>
              </a:lnSpc>
              <a:spcBef>
                <a:spcPct val="0"/>
              </a:spcBef>
            </a:pPr>
            <a:r>
              <a:rPr lang="en-US" altLang="en-US" sz="3700" b="1" kern="1200" spc="-100" dirty="0">
                <a:solidFill>
                  <a:srgbClr val="FFFFFF"/>
                </a:solidFill>
                <a:latin typeface="+mj-lt"/>
                <a:ea typeface="+mj-ea"/>
                <a:cs typeface="+mj-cs"/>
              </a:rPr>
              <a:t>National Down Syndrome Adoption Network Brochure</a:t>
            </a:r>
          </a:p>
        </p:txBody>
      </p:sp>
      <p:pic>
        <p:nvPicPr>
          <p:cNvPr id="3" name="Content Placeholder 2">
            <a:extLst>
              <a:ext uri="{FF2B5EF4-FFF2-40B4-BE49-F238E27FC236}">
                <a16:creationId xmlns:a16="http://schemas.microsoft.com/office/drawing/2014/main" id="{21A072BD-83DF-0B40-9896-4BE72BF8EB8E}"/>
              </a:ext>
            </a:extLst>
          </p:cNvPr>
          <p:cNvPicPr>
            <a:picLocks noGrp="1" noChangeAspect="1"/>
          </p:cNvPicPr>
          <p:nvPr>
            <p:ph idx="1"/>
          </p:nvPr>
        </p:nvPicPr>
        <p:blipFill rotWithShape="1">
          <a:blip r:embed="rId3"/>
          <a:stretch/>
        </p:blipFill>
        <p:spPr>
          <a:xfrm>
            <a:off x="5120640" y="1355561"/>
            <a:ext cx="6367271" cy="4138725"/>
          </a:xfrm>
          <a:prstGeom prst="rect">
            <a:avLst/>
          </a:prstGeom>
        </p:spPr>
      </p:pic>
      <p:sp>
        <p:nvSpPr>
          <p:cNvPr id="78" name="Rectangle 7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1433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4" name="Rectangle 7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69" name="Rectangle 1">
            <a:extLst>
              <a:ext uri="{FF2B5EF4-FFF2-40B4-BE49-F238E27FC236}">
                <a16:creationId xmlns:a16="http://schemas.microsoft.com/office/drawing/2014/main" id="{E8781974-536F-2F49-A765-C816C951A415}"/>
              </a:ext>
            </a:extLst>
          </p:cNvPr>
          <p:cNvSpPr>
            <a:spLocks noGrp="1" noChangeArrowheads="1"/>
          </p:cNvSpPr>
          <p:nvPr>
            <p:ph type="title"/>
          </p:nvPr>
        </p:nvSpPr>
        <p:spPr>
          <a:xfrm>
            <a:off x="1069849" y="1298448"/>
            <a:ext cx="3258688" cy="3255264"/>
          </a:xfrm>
        </p:spPr>
        <p:txBody>
          <a:bodyPr vert="horz" lIns="91440" tIns="45720" rIns="91440" bIns="45720" rtlCol="0" anchor="b">
            <a:normAutofit/>
          </a:bodyPr>
          <a:lstStyle/>
          <a:p>
            <a:pPr marL="482186" lvl="1" algn="l" rtl="0">
              <a:lnSpc>
                <a:spcPct val="90000"/>
              </a:lnSpc>
              <a:spcBef>
                <a:spcPct val="0"/>
              </a:spcBef>
            </a:pPr>
            <a:r>
              <a:rPr lang="en-US" altLang="en-US" sz="4100" b="1" kern="1200" spc="-100" dirty="0">
                <a:solidFill>
                  <a:srgbClr val="FFFFFF"/>
                </a:solidFill>
                <a:latin typeface="+mj-lt"/>
                <a:ea typeface="+mj-ea"/>
                <a:cs typeface="+mj-cs"/>
              </a:rPr>
              <a:t>Down Syndrome Diagnosis Network Brochure</a:t>
            </a:r>
          </a:p>
        </p:txBody>
      </p:sp>
      <p:pic>
        <p:nvPicPr>
          <p:cNvPr id="3" name="Content Placeholder 2">
            <a:extLst>
              <a:ext uri="{FF2B5EF4-FFF2-40B4-BE49-F238E27FC236}">
                <a16:creationId xmlns:a16="http://schemas.microsoft.com/office/drawing/2014/main" id="{CCE15841-6E43-DD40-A89D-73FE09DDD5CD}"/>
              </a:ext>
            </a:extLst>
          </p:cNvPr>
          <p:cNvPicPr>
            <a:picLocks noGrp="1" noChangeAspect="1"/>
          </p:cNvPicPr>
          <p:nvPr>
            <p:ph idx="1"/>
          </p:nvPr>
        </p:nvPicPr>
        <p:blipFill>
          <a:blip r:embed="rId3"/>
          <a:stretch>
            <a:fillRect/>
          </a:stretch>
        </p:blipFill>
        <p:spPr>
          <a:xfrm>
            <a:off x="7124869" y="759599"/>
            <a:ext cx="2358812" cy="5330650"/>
          </a:xfrm>
          <a:prstGeom prst="rect">
            <a:avLst/>
          </a:prstGeom>
        </p:spPr>
      </p:pic>
      <p:sp>
        <p:nvSpPr>
          <p:cNvPr id="78" name="Rectangle 7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4157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4" name="Rectangle 7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69" name="Rectangle 1">
            <a:extLst>
              <a:ext uri="{FF2B5EF4-FFF2-40B4-BE49-F238E27FC236}">
                <a16:creationId xmlns:a16="http://schemas.microsoft.com/office/drawing/2014/main" id="{E8781974-536F-2F49-A765-C816C951A415}"/>
              </a:ext>
            </a:extLst>
          </p:cNvPr>
          <p:cNvSpPr>
            <a:spLocks noGrp="1" noChangeArrowheads="1"/>
          </p:cNvSpPr>
          <p:nvPr>
            <p:ph type="title"/>
          </p:nvPr>
        </p:nvSpPr>
        <p:spPr>
          <a:xfrm>
            <a:off x="643467" y="1298448"/>
            <a:ext cx="3685070" cy="3255264"/>
          </a:xfrm>
        </p:spPr>
        <p:txBody>
          <a:bodyPr vert="horz" lIns="91440" tIns="45720" rIns="91440" bIns="45720" rtlCol="0" anchor="b">
            <a:normAutofit/>
          </a:bodyPr>
          <a:lstStyle/>
          <a:p>
            <a:pPr marL="482186" lvl="1" algn="l" rtl="0">
              <a:lnSpc>
                <a:spcPct val="90000"/>
              </a:lnSpc>
              <a:spcBef>
                <a:spcPct val="0"/>
              </a:spcBef>
            </a:pPr>
            <a:r>
              <a:rPr lang="en-US" altLang="en-US" sz="4600" b="1" kern="1200" spc="-100" dirty="0">
                <a:solidFill>
                  <a:srgbClr val="FFFFFF"/>
                </a:solidFill>
                <a:latin typeface="+mj-lt"/>
                <a:ea typeface="+mj-ea"/>
                <a:cs typeface="+mj-cs"/>
              </a:rPr>
              <a:t>National Center/</a:t>
            </a:r>
            <a:br>
              <a:rPr lang="en-US" altLang="en-US" sz="4600" b="1" kern="1200" spc="-100" dirty="0">
                <a:solidFill>
                  <a:srgbClr val="FFFFFF"/>
                </a:solidFill>
                <a:latin typeface="+mj-lt"/>
                <a:ea typeface="+mj-ea"/>
                <a:cs typeface="+mj-cs"/>
              </a:rPr>
            </a:br>
            <a:r>
              <a:rPr lang="en-US" altLang="en-US" sz="4600" b="1" kern="1200" spc="-100" dirty="0">
                <a:solidFill>
                  <a:srgbClr val="FFFFFF"/>
                </a:solidFill>
                <a:latin typeface="+mj-lt"/>
                <a:ea typeface="+mj-ea"/>
                <a:cs typeface="+mj-cs"/>
              </a:rPr>
              <a:t>Lettercase brochure</a:t>
            </a:r>
          </a:p>
        </p:txBody>
      </p:sp>
      <p:pic>
        <p:nvPicPr>
          <p:cNvPr id="3" name="Content Placeholder 2">
            <a:extLst>
              <a:ext uri="{FF2B5EF4-FFF2-40B4-BE49-F238E27FC236}">
                <a16:creationId xmlns:a16="http://schemas.microsoft.com/office/drawing/2014/main" id="{BC6BFCC2-655C-A44E-9D87-802DA17D38AD}"/>
              </a:ext>
            </a:extLst>
          </p:cNvPr>
          <p:cNvPicPr>
            <a:picLocks noGrp="1" noChangeAspect="1"/>
          </p:cNvPicPr>
          <p:nvPr>
            <p:ph idx="1"/>
          </p:nvPr>
        </p:nvPicPr>
        <p:blipFill rotWithShape="1">
          <a:blip r:embed="rId3"/>
          <a:srcRect l="7728" r="-2" b="-2"/>
          <a:stretch/>
        </p:blipFill>
        <p:spPr>
          <a:xfrm>
            <a:off x="5120640" y="759599"/>
            <a:ext cx="6367271" cy="5330650"/>
          </a:xfrm>
          <a:prstGeom prst="rect">
            <a:avLst/>
          </a:prstGeom>
        </p:spPr>
      </p:pic>
      <p:sp>
        <p:nvSpPr>
          <p:cNvPr id="78" name="Rectangle 7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38810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BED7469-0D10-44CB-A4C2-C1124B3CA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F4351E00-23D4-4170-AACC-F27A1EE3F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EA992460-7FA3-40FE-A958-BCD1981B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DF57D5B-380D-48E9-8DAD-DD500FE80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21733" y="1123837"/>
            <a:ext cx="3983632" cy="1255469"/>
          </a:xfrm>
        </p:spPr>
        <p:txBody>
          <a:bodyPr vert="horz" lIns="91440" tIns="45720" rIns="91440" bIns="45720" rtlCol="0" anchor="ctr">
            <a:normAutofit/>
          </a:bodyPr>
          <a:lstStyle/>
          <a:p>
            <a:r>
              <a:rPr lang="en-US" sz="2800" dirty="0">
                <a:latin typeface="+mj-lt"/>
                <a:ea typeface="+mj-ea"/>
                <a:cs typeface="+mj-cs"/>
              </a:rPr>
              <a:t>Accurate, Up-to-Date, Balanced Information</a:t>
            </a:r>
            <a:br>
              <a:rPr lang="en-US" sz="2800" dirty="0">
                <a:latin typeface="+mj-lt"/>
                <a:ea typeface="+mj-ea"/>
                <a:cs typeface="+mj-cs"/>
              </a:rPr>
            </a:br>
            <a:endParaRPr lang="en-US" sz="2800" dirty="0">
              <a:latin typeface="+mj-lt"/>
              <a:ea typeface="+mj-ea"/>
              <a:cs typeface="+mj-cs"/>
            </a:endParaRPr>
          </a:p>
        </p:txBody>
      </p:sp>
      <p:sp>
        <p:nvSpPr>
          <p:cNvPr id="10" name="Shape 286"/>
          <p:cNvSpPr txBox="1">
            <a:spLocks/>
          </p:cNvSpPr>
          <p:nvPr/>
        </p:nvSpPr>
        <p:spPr>
          <a:xfrm>
            <a:off x="321733" y="2510395"/>
            <a:ext cx="3983632" cy="327458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normAutofit/>
          </a:bodyPr>
          <a:lstStyle>
            <a:lvl1pPr algn="ctr" defTabSz="584200">
              <a:defRPr sz="4800" cap="all">
                <a:solidFill>
                  <a:srgbClr val="535353"/>
                </a:solidFill>
                <a:latin typeface="+mj-lt"/>
                <a:ea typeface="+mj-ea"/>
                <a:cs typeface="+mj-cs"/>
                <a:sym typeface="Helvetica Neue Light"/>
              </a:defRPr>
            </a:lvl1pPr>
            <a:lvl2pPr indent="228600" algn="ctr" defTabSz="584200">
              <a:defRPr sz="4800" cap="all">
                <a:solidFill>
                  <a:srgbClr val="535353"/>
                </a:solidFill>
                <a:latin typeface="+mj-lt"/>
                <a:ea typeface="+mj-ea"/>
                <a:cs typeface="+mj-cs"/>
                <a:sym typeface="Helvetica Neue Light"/>
              </a:defRPr>
            </a:lvl2pPr>
            <a:lvl3pPr indent="457200" algn="ctr" defTabSz="584200">
              <a:defRPr sz="4800" cap="all">
                <a:solidFill>
                  <a:srgbClr val="535353"/>
                </a:solidFill>
                <a:latin typeface="+mj-lt"/>
                <a:ea typeface="+mj-ea"/>
                <a:cs typeface="+mj-cs"/>
                <a:sym typeface="Helvetica Neue Light"/>
              </a:defRPr>
            </a:lvl3pPr>
            <a:lvl4pPr indent="685800" algn="ctr" defTabSz="584200">
              <a:defRPr sz="4800" cap="all">
                <a:solidFill>
                  <a:srgbClr val="535353"/>
                </a:solidFill>
                <a:latin typeface="+mj-lt"/>
                <a:ea typeface="+mj-ea"/>
                <a:cs typeface="+mj-cs"/>
                <a:sym typeface="Helvetica Neue Light"/>
              </a:defRPr>
            </a:lvl4pPr>
            <a:lvl5pPr indent="914400" algn="ctr" defTabSz="584200">
              <a:defRPr sz="4800" cap="all">
                <a:solidFill>
                  <a:srgbClr val="535353"/>
                </a:solidFill>
                <a:latin typeface="+mj-lt"/>
                <a:ea typeface="+mj-ea"/>
                <a:cs typeface="+mj-cs"/>
                <a:sym typeface="Helvetica Neue Light"/>
              </a:defRPr>
            </a:lvl5pPr>
            <a:lvl6pPr indent="1143000" algn="ctr" defTabSz="584200">
              <a:defRPr sz="4800" cap="all">
                <a:solidFill>
                  <a:srgbClr val="535353"/>
                </a:solidFill>
                <a:latin typeface="+mj-lt"/>
                <a:ea typeface="+mj-ea"/>
                <a:cs typeface="+mj-cs"/>
                <a:sym typeface="Helvetica Neue Light"/>
              </a:defRPr>
            </a:lvl6pPr>
            <a:lvl7pPr indent="1371600" algn="ctr" defTabSz="584200">
              <a:defRPr sz="4800" cap="all">
                <a:solidFill>
                  <a:srgbClr val="535353"/>
                </a:solidFill>
                <a:latin typeface="+mj-lt"/>
                <a:ea typeface="+mj-ea"/>
                <a:cs typeface="+mj-cs"/>
                <a:sym typeface="Helvetica Neue Light"/>
              </a:defRPr>
            </a:lvl7pPr>
            <a:lvl8pPr indent="1600200" algn="ctr" defTabSz="584200">
              <a:defRPr sz="4800" cap="all">
                <a:solidFill>
                  <a:srgbClr val="535353"/>
                </a:solidFill>
                <a:latin typeface="+mj-lt"/>
                <a:ea typeface="+mj-ea"/>
                <a:cs typeface="+mj-cs"/>
                <a:sym typeface="Helvetica Neue Light"/>
              </a:defRPr>
            </a:lvl8pPr>
            <a:lvl9pPr indent="1828800" algn="ctr" defTabSz="584200">
              <a:defRPr sz="4800" cap="all">
                <a:solidFill>
                  <a:srgbClr val="535353"/>
                </a:solidFill>
                <a:latin typeface="+mj-lt"/>
                <a:ea typeface="+mj-ea"/>
                <a:cs typeface="+mj-cs"/>
                <a:sym typeface="Helvetica Neue Light"/>
              </a:defRPr>
            </a:lvl9pPr>
          </a:lstStyle>
          <a:p>
            <a:pPr marL="241093" indent="-182880" algn="l" defTabSz="914400">
              <a:lnSpc>
                <a:spcPct val="90000"/>
              </a:lnSpc>
              <a:spcAft>
                <a:spcPts val="600"/>
              </a:spcAft>
              <a:buClr>
                <a:schemeClr val="accent1"/>
              </a:buClr>
              <a:buFont typeface="Wingdings 2" pitchFamily="18" charset="2"/>
              <a:buChar char=""/>
              <a:defRPr sz="1800" cap="none">
                <a:solidFill>
                  <a:srgbClr val="000000"/>
                </a:solidFill>
              </a:defRPr>
            </a:pPr>
            <a:r>
              <a:rPr lang="en-US" sz="1700" b="1">
                <a:solidFill>
                  <a:srgbClr val="FFFFFF"/>
                </a:solidFill>
                <a:latin typeface="+mn-lt"/>
                <a:ea typeface="+mn-ea"/>
                <a:cs typeface="+mn-cs"/>
              </a:rPr>
              <a:t>Available free online and print on request at lettercase.org at the University of Kentucky’s Human Development Institute in multiple languages.</a:t>
            </a:r>
          </a:p>
          <a:p>
            <a:pPr marL="241093" indent="-182880" algn="l" defTabSz="914400">
              <a:lnSpc>
                <a:spcPct val="90000"/>
              </a:lnSpc>
              <a:spcAft>
                <a:spcPts val="600"/>
              </a:spcAft>
              <a:buClr>
                <a:schemeClr val="accent1"/>
              </a:buClr>
              <a:buFont typeface="Wingdings 2" pitchFamily="18" charset="2"/>
              <a:buChar char=""/>
              <a:defRPr sz="1800" cap="none">
                <a:solidFill>
                  <a:srgbClr val="000000"/>
                </a:solidFill>
              </a:defRPr>
            </a:pPr>
            <a:r>
              <a:rPr lang="en-US" sz="1700" b="1">
                <a:solidFill>
                  <a:srgbClr val="FFFFFF"/>
                </a:solidFill>
                <a:latin typeface="+mn-lt"/>
                <a:ea typeface="+mn-ea"/>
                <a:cs typeface="+mn-cs"/>
                <a:sym typeface="Helvetica Neue"/>
              </a:rPr>
              <a:t>Diagnosis materials reviewed by Genetic Conditions Consensus Groups which includes representatives from ACOG, AAP, NSGC, ACMG, Association of University Centers on Disabilities, and national patient advocacy groups.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 b="11445"/>
          <a:stretch/>
        </p:blipFill>
        <p:spPr>
          <a:xfrm>
            <a:off x="9408842" y="768098"/>
            <a:ext cx="2079069" cy="234427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9" b="6870"/>
          <a:stretch/>
        </p:blipFill>
        <p:spPr>
          <a:xfrm>
            <a:off x="5137461" y="4080918"/>
            <a:ext cx="2157388" cy="2008993"/>
          </a:xfrm>
          <a:prstGeom prst="rect">
            <a:avLst/>
          </a:prstGeom>
        </p:spPr>
      </p:pic>
      <p:sp>
        <p:nvSpPr>
          <p:cNvPr id="24" name="Rectangle 23">
            <a:extLst>
              <a:ext uri="{FF2B5EF4-FFF2-40B4-BE49-F238E27FC236}">
                <a16:creationId xmlns:a16="http://schemas.microsoft.com/office/drawing/2014/main" id="{F125053E-1062-4FE2-974C-546DC769D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a:extLst>
              <a:ext uri="{FF2B5EF4-FFF2-40B4-BE49-F238E27FC236}">
                <a16:creationId xmlns:a16="http://schemas.microsoft.com/office/drawing/2014/main" id="{9CF25B5E-1F7B-0645-AF9C-654F844C00C4}"/>
              </a:ext>
            </a:extLst>
          </p:cNvPr>
          <p:cNvPicPr>
            <a:picLocks noChangeAspect="1"/>
          </p:cNvPicPr>
          <p:nvPr/>
        </p:nvPicPr>
        <p:blipFill rotWithShape="1">
          <a:blip r:embed="rId5"/>
          <a:srcRect l="9221" r="11225" b="3"/>
          <a:stretch/>
        </p:blipFill>
        <p:spPr>
          <a:xfrm>
            <a:off x="7460907" y="3264088"/>
            <a:ext cx="4027002" cy="3593910"/>
          </a:xfrm>
          <a:prstGeom prst="rect">
            <a:avLst/>
          </a:prstGeom>
        </p:spPr>
      </p:pic>
      <p:pic>
        <p:nvPicPr>
          <p:cNvPr id="11" name="Picture 10"/>
          <p:cNvPicPr>
            <a:picLocks noChangeAspect="1"/>
          </p:cNvPicPr>
          <p:nvPr/>
        </p:nvPicPr>
        <p:blipFill rotWithShape="1">
          <a:blip r:embed="rId6"/>
          <a:srcRect l="801" r="14992" b="-1"/>
          <a:stretch/>
        </p:blipFill>
        <p:spPr>
          <a:xfrm>
            <a:off x="5137458" y="-7"/>
            <a:ext cx="4113440" cy="3920044"/>
          </a:xfrm>
          <a:custGeom>
            <a:avLst/>
            <a:gdLst>
              <a:gd name="connsiteX0" fmla="*/ 0 w 4113440"/>
              <a:gd name="connsiteY0" fmla="*/ 0 h 3920044"/>
              <a:gd name="connsiteX1" fmla="*/ 4113440 w 4113440"/>
              <a:gd name="connsiteY1" fmla="*/ 0 h 3920044"/>
              <a:gd name="connsiteX2" fmla="*/ 4113440 w 4113440"/>
              <a:gd name="connsiteY2" fmla="*/ 3103224 h 3920044"/>
              <a:gd name="connsiteX3" fmla="*/ 2157388 w 4113440"/>
              <a:gd name="connsiteY3" fmla="*/ 3103224 h 3920044"/>
              <a:gd name="connsiteX4" fmla="*/ 2157388 w 4113440"/>
              <a:gd name="connsiteY4" fmla="*/ 3920044 h 3920044"/>
              <a:gd name="connsiteX5" fmla="*/ 0 w 4113440"/>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Tree>
    <p:extLst>
      <p:ext uri="{BB962C8B-B14F-4D97-AF65-F5344CB8AC3E}">
        <p14:creationId xmlns:p14="http://schemas.microsoft.com/office/powerpoint/2010/main" val="65759370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1667" y="5257630"/>
            <a:ext cx="10908667" cy="1021405"/>
          </a:xfrm>
        </p:spPr>
        <p:txBody>
          <a:bodyPr vert="horz" lIns="91440" tIns="45720" rIns="91440" bIns="45720" rtlCol="0" anchor="ctr">
            <a:normAutofit fontScale="90000"/>
          </a:bodyPr>
          <a:lstStyle/>
          <a:p>
            <a:pPr algn="ctr"/>
            <a:r>
              <a:rPr lang="en-US" sz="3300" dirty="0"/>
              <a:t>Lettercase/National Center for Prenatal and Postnatal Resources</a:t>
            </a:r>
            <a:br>
              <a:rPr lang="en-US" sz="3300" dirty="0"/>
            </a:br>
            <a:r>
              <a:rPr lang="en-US" sz="3300" dirty="0"/>
              <a:t>Accurate, Up-to-Date, Balanced Information</a:t>
            </a:r>
          </a:p>
        </p:txBody>
      </p:sp>
      <p:graphicFrame>
        <p:nvGraphicFramePr>
          <p:cNvPr id="13" name="Shape 200">
            <a:extLst>
              <a:ext uri="{FF2B5EF4-FFF2-40B4-BE49-F238E27FC236}">
                <a16:creationId xmlns:a16="http://schemas.microsoft.com/office/drawing/2014/main" id="{39E3924E-808C-4F75-BE31-D61CE29F8498}"/>
              </a:ext>
            </a:extLst>
          </p:cNvPr>
          <p:cNvGraphicFramePr/>
          <p:nvPr>
            <p:extLst>
              <p:ext uri="{D42A27DB-BD31-4B8C-83A1-F6EECF244321}">
                <p14:modId xmlns:p14="http://schemas.microsoft.com/office/powerpoint/2010/main" val="2673493171"/>
              </p:ext>
            </p:extLst>
          </p:nvPr>
        </p:nvGraphicFramePr>
        <p:xfrm>
          <a:off x="702727" y="1029176"/>
          <a:ext cx="10786546" cy="3444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45995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1CB5E399-5480-0C48-B9B9-80429EC37934}"/>
              </a:ext>
            </a:extLst>
          </p:cNvPr>
          <p:cNvSpPr>
            <a:spLocks noGrp="1" noChangeArrowheads="1"/>
          </p:cNvSpPr>
          <p:nvPr>
            <p:ph type="title"/>
          </p:nvPr>
        </p:nvSpPr>
        <p:spPr>
          <a:xfrm>
            <a:off x="252919" y="1123837"/>
            <a:ext cx="2947482" cy="4601183"/>
          </a:xfrm>
        </p:spPr>
        <p:txBody>
          <a:bodyPr>
            <a:normAutofit/>
          </a:bodyPr>
          <a:lstStyle/>
          <a:p>
            <a:r>
              <a:rPr lang="en-US" altLang="en-US" dirty="0"/>
              <a:t>Basics of Prenatal Medical Outreach</a:t>
            </a:r>
          </a:p>
        </p:txBody>
      </p:sp>
      <p:graphicFrame>
        <p:nvGraphicFramePr>
          <p:cNvPr id="40964" name="Rectangle 2">
            <a:extLst>
              <a:ext uri="{FF2B5EF4-FFF2-40B4-BE49-F238E27FC236}">
                <a16:creationId xmlns:a16="http://schemas.microsoft.com/office/drawing/2014/main" id="{21867FBE-CE26-4DFA-9D23-84DCB752F890}"/>
              </a:ext>
            </a:extLst>
          </p:cNvPr>
          <p:cNvGraphicFramePr/>
          <p:nvPr>
            <p:extLst>
              <p:ext uri="{D42A27DB-BD31-4B8C-83A1-F6EECF244321}">
                <p14:modId xmlns:p14="http://schemas.microsoft.com/office/powerpoint/2010/main" val="1902237490"/>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8504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106" name="Rectangle 2">
            <a:extLst>
              <a:ext uri="{FF2B5EF4-FFF2-40B4-BE49-F238E27FC236}">
                <a16:creationId xmlns:a16="http://schemas.microsoft.com/office/drawing/2014/main" id="{B5329C22-45C5-6541-B30A-1566FBDC5BE5}"/>
              </a:ext>
            </a:extLst>
          </p:cNvPr>
          <p:cNvSpPr>
            <a:spLocks/>
          </p:cNvSpPr>
          <p:nvPr/>
        </p:nvSpPr>
        <p:spPr bwMode="auto">
          <a:xfrm>
            <a:off x="641667" y="5257630"/>
            <a:ext cx="10908667" cy="10214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vert="horz" lIns="91440" tIns="45720" rIns="91440" bIns="45720" rtlCol="0" anchor="ctr">
            <a:normAutofit/>
          </a:bodyPr>
          <a:lstStyle>
            <a:lvl1pPr algn="l">
              <a:defRPr sz="1200">
                <a:solidFill>
                  <a:schemeClr val="tx1"/>
                </a:solidFill>
                <a:latin typeface="Gill Sans Light" panose="020B0302020104020203" pitchFamily="34" charset="-79"/>
              </a:defRPr>
            </a:lvl1pPr>
            <a:lvl2pPr algn="l">
              <a:defRPr sz="1200">
                <a:solidFill>
                  <a:schemeClr val="tx1"/>
                </a:solidFill>
                <a:latin typeface="Gill Sans Light" panose="020B0302020104020203" pitchFamily="34" charset="-79"/>
              </a:defRPr>
            </a:lvl2pPr>
            <a:lvl3pPr algn="l">
              <a:defRPr sz="1200">
                <a:solidFill>
                  <a:schemeClr val="tx1"/>
                </a:solidFill>
                <a:latin typeface="Gill Sans Light" panose="020B0302020104020203" pitchFamily="34" charset="-79"/>
              </a:defRPr>
            </a:lvl3pPr>
            <a:lvl4pPr algn="l">
              <a:defRPr sz="1200">
                <a:solidFill>
                  <a:schemeClr val="tx1"/>
                </a:solidFill>
                <a:latin typeface="Gill Sans Light" panose="020B0302020104020203" pitchFamily="34" charset="-79"/>
              </a:defRPr>
            </a:lvl4pPr>
            <a:lvl5pPr algn="l">
              <a:defRPr sz="1200">
                <a:solidFill>
                  <a:schemeClr val="tx1"/>
                </a:solidFill>
                <a:latin typeface="Gill Sans Light" panose="020B0302020104020203" pitchFamily="34" charset="-79"/>
              </a:defRPr>
            </a:lvl5pPr>
            <a:lvl6pPr fontAlgn="base">
              <a:spcBef>
                <a:spcPct val="0"/>
              </a:spcBef>
              <a:spcAft>
                <a:spcPct val="0"/>
              </a:spcAft>
              <a:defRPr sz="1200">
                <a:solidFill>
                  <a:schemeClr val="tx1"/>
                </a:solidFill>
                <a:latin typeface="Gill Sans Light" panose="020B0302020104020203" pitchFamily="34" charset="-79"/>
              </a:defRPr>
            </a:lvl6pPr>
            <a:lvl7pPr fontAlgn="base">
              <a:spcBef>
                <a:spcPct val="0"/>
              </a:spcBef>
              <a:spcAft>
                <a:spcPct val="0"/>
              </a:spcAft>
              <a:defRPr sz="1200">
                <a:solidFill>
                  <a:schemeClr val="tx1"/>
                </a:solidFill>
                <a:latin typeface="Gill Sans Light" panose="020B0302020104020203" pitchFamily="34" charset="-79"/>
              </a:defRPr>
            </a:lvl7pPr>
            <a:lvl8pPr fontAlgn="base">
              <a:spcBef>
                <a:spcPct val="0"/>
              </a:spcBef>
              <a:spcAft>
                <a:spcPct val="0"/>
              </a:spcAft>
              <a:defRPr sz="1200">
                <a:solidFill>
                  <a:schemeClr val="tx1"/>
                </a:solidFill>
                <a:latin typeface="Gill Sans Light" panose="020B0302020104020203" pitchFamily="34" charset="-79"/>
              </a:defRPr>
            </a:lvl8pPr>
            <a:lvl9pPr fontAlgn="base">
              <a:spcBef>
                <a:spcPct val="0"/>
              </a:spcBef>
              <a:spcAft>
                <a:spcPct val="0"/>
              </a:spcAft>
              <a:defRPr sz="1200">
                <a:solidFill>
                  <a:schemeClr val="tx1"/>
                </a:solidFill>
                <a:latin typeface="Gill Sans Light" panose="020B0302020104020203" pitchFamily="34" charset="-79"/>
              </a:defRPr>
            </a:lvl9pPr>
          </a:lstStyle>
          <a:p>
            <a:pPr algn="ctr" defTabSz="914400">
              <a:lnSpc>
                <a:spcPct val="90000"/>
              </a:lnSpc>
              <a:spcBef>
                <a:spcPct val="0"/>
              </a:spcBef>
              <a:spcAft>
                <a:spcPts val="600"/>
              </a:spcAft>
            </a:pPr>
            <a:r>
              <a:rPr lang="en-US" altLang="en-US" sz="3600" b="1" spc="-60">
                <a:solidFill>
                  <a:srgbClr val="FFFFFF"/>
                </a:solidFill>
                <a:latin typeface="+mj-lt"/>
                <a:ea typeface="+mj-ea"/>
                <a:cs typeface="+mj-cs"/>
                <a:sym typeface="Helvetica Neue Light" panose="02000403000000020004" pitchFamily="2" charset="0"/>
              </a:rPr>
              <a:t>Options for Training</a:t>
            </a:r>
          </a:p>
        </p:txBody>
      </p:sp>
      <p:sp>
        <p:nvSpPr>
          <p:cNvPr id="77" name="Rectangle 76">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7108" name="Rectangle 1">
            <a:extLst>
              <a:ext uri="{FF2B5EF4-FFF2-40B4-BE49-F238E27FC236}">
                <a16:creationId xmlns:a16="http://schemas.microsoft.com/office/drawing/2014/main" id="{1682D87C-AF25-4D34-A2BC-9E4A288678C8}"/>
              </a:ext>
            </a:extLst>
          </p:cNvPr>
          <p:cNvGraphicFramePr>
            <a:graphicFrameLocks noGrp="1"/>
          </p:cNvGraphicFramePr>
          <p:nvPr>
            <p:ph idx="1"/>
            <p:extLst>
              <p:ext uri="{D42A27DB-BD31-4B8C-83A1-F6EECF244321}">
                <p14:modId xmlns:p14="http://schemas.microsoft.com/office/powerpoint/2010/main" val="60850145"/>
              </p:ext>
            </p:extLst>
          </p:nvPr>
        </p:nvGraphicFramePr>
        <p:xfrm>
          <a:off x="702727" y="1029176"/>
          <a:ext cx="10786546" cy="3444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8078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04" name="Rectangle 134">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51201" name="Rectangle 1">
            <a:extLst>
              <a:ext uri="{FF2B5EF4-FFF2-40B4-BE49-F238E27FC236}">
                <a16:creationId xmlns:a16="http://schemas.microsoft.com/office/drawing/2014/main" id="{705FDBCA-A547-384C-B563-71BB6718E9C5}"/>
              </a:ext>
            </a:extLst>
          </p:cNvPr>
          <p:cNvSpPr>
            <a:spLocks noGrp="1" noChangeArrowheads="1"/>
          </p:cNvSpPr>
          <p:nvPr>
            <p:ph type="title"/>
          </p:nvPr>
        </p:nvSpPr>
        <p:spPr>
          <a:xfrm>
            <a:off x="1539116" y="864108"/>
            <a:ext cx="3073914" cy="5120639"/>
          </a:xfrm>
        </p:spPr>
        <p:txBody>
          <a:bodyPr>
            <a:normAutofit/>
          </a:bodyPr>
          <a:lstStyle/>
          <a:p>
            <a:pPr algn="r"/>
            <a:r>
              <a:rPr lang="en-US" altLang="en-US" dirty="0">
                <a:solidFill>
                  <a:schemeClr val="tx1">
                    <a:lumMod val="85000"/>
                    <a:lumOff val="15000"/>
                  </a:schemeClr>
                </a:solidFill>
              </a:rPr>
              <a:t>Sample Training Day Schedule: Overview</a:t>
            </a:r>
          </a:p>
        </p:txBody>
      </p:sp>
      <p:sp>
        <p:nvSpPr>
          <p:cNvPr id="51205" name="Rectangle 136">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206" name="Straight Connector 138">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202" name="Rectangle 2">
            <a:extLst>
              <a:ext uri="{FF2B5EF4-FFF2-40B4-BE49-F238E27FC236}">
                <a16:creationId xmlns:a16="http://schemas.microsoft.com/office/drawing/2014/main" id="{D7220287-E277-F74D-996B-ACE0A2F9FC0A}"/>
              </a:ext>
            </a:extLst>
          </p:cNvPr>
          <p:cNvSpPr>
            <a:spLocks noGrp="1" noChangeArrowheads="1"/>
          </p:cNvSpPr>
          <p:nvPr>
            <p:ph idx="1"/>
          </p:nvPr>
        </p:nvSpPr>
        <p:spPr>
          <a:xfrm>
            <a:off x="5289229" y="864108"/>
            <a:ext cx="5910677" cy="5120640"/>
          </a:xfrm>
        </p:spPr>
        <p:txBody>
          <a:bodyPr>
            <a:normAutofit/>
          </a:bodyPr>
          <a:lstStyle/>
          <a:p>
            <a:pPr marL="0" indent="0">
              <a:buNone/>
            </a:pPr>
            <a:r>
              <a:rPr lang="en-US" altLang="en-US" b="1" dirty="0"/>
              <a:t>8am-9:30am</a:t>
            </a:r>
          </a:p>
          <a:p>
            <a:r>
              <a:rPr lang="en-US" altLang="en-US" dirty="0"/>
              <a:t>Explain why prenatal medical outreach is important with a quiz assessing their knowledge.</a:t>
            </a:r>
          </a:p>
          <a:p>
            <a:r>
              <a:rPr lang="en-US" altLang="en-US" dirty="0"/>
              <a:t>Review current prenatal testing options, medical guidelines, state Down Syndrome/Genetic Condition Information. </a:t>
            </a:r>
            <a:r>
              <a:rPr lang="en-US" altLang="en-US" i="1" dirty="0"/>
              <a:t>Activity: Research the law in your state.</a:t>
            </a:r>
          </a:p>
          <a:p>
            <a:r>
              <a:rPr lang="en-US" altLang="en-US" dirty="0"/>
              <a:t>Review the Basics of prenatal outreach.</a:t>
            </a:r>
          </a:p>
          <a:p>
            <a:r>
              <a:rPr lang="en-US" altLang="en-US" dirty="0"/>
              <a:t>Discuss Prenatal Outreach Representative responsibilities, roles, and expectations.</a:t>
            </a:r>
          </a:p>
          <a:p>
            <a:r>
              <a:rPr lang="en-US" altLang="en-US" dirty="0"/>
              <a:t>Review the conduct policy for your organization. See the Lettercase conduct policy template.</a:t>
            </a:r>
          </a:p>
          <a:p>
            <a:pPr marL="0" indent="0">
              <a:buNone/>
            </a:pPr>
            <a:r>
              <a:rPr lang="en-US" altLang="en-US" i="1" dirty="0"/>
              <a:t>Remember that Training Day is as much about assessing candidates as it is about teaching concepts.</a:t>
            </a:r>
          </a:p>
          <a:p>
            <a:endParaRPr lang="en-US" altLang="en-US" dirty="0"/>
          </a:p>
        </p:txBody>
      </p:sp>
      <p:sp>
        <p:nvSpPr>
          <p:cNvPr id="141" name="Rectangle 140">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7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DA2902A-FA5D-45A8-81EE-4342D330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22B538A-2A50-48E0-89A4-F2D2EEB12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D319273A-84F0-4EF0-9ABB-6725351DB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201" name="Rectangle 1">
            <a:extLst>
              <a:ext uri="{FF2B5EF4-FFF2-40B4-BE49-F238E27FC236}">
                <a16:creationId xmlns:a16="http://schemas.microsoft.com/office/drawing/2014/main" id="{705FDBCA-A547-384C-B563-71BB6718E9C5}"/>
              </a:ext>
            </a:extLst>
          </p:cNvPr>
          <p:cNvSpPr>
            <a:spLocks noGrp="1" noChangeArrowheads="1"/>
          </p:cNvSpPr>
          <p:nvPr>
            <p:ph type="title"/>
          </p:nvPr>
        </p:nvSpPr>
        <p:spPr>
          <a:xfrm>
            <a:off x="643467" y="5281127"/>
            <a:ext cx="10905066" cy="938698"/>
          </a:xfrm>
        </p:spPr>
        <p:txBody>
          <a:bodyPr>
            <a:normAutofit fontScale="90000"/>
          </a:bodyPr>
          <a:lstStyle/>
          <a:p>
            <a:pPr algn="ctr"/>
            <a:r>
              <a:rPr lang="en-US" altLang="en-US" dirty="0"/>
              <a:t>Sample Training Day Schedule: Understand the stakeholders</a:t>
            </a:r>
          </a:p>
        </p:txBody>
      </p:sp>
      <p:sp>
        <p:nvSpPr>
          <p:cNvPr id="51202" name="Rectangle 2">
            <a:extLst>
              <a:ext uri="{FF2B5EF4-FFF2-40B4-BE49-F238E27FC236}">
                <a16:creationId xmlns:a16="http://schemas.microsoft.com/office/drawing/2014/main" id="{D7220287-E277-F74D-996B-ACE0A2F9FC0A}"/>
              </a:ext>
            </a:extLst>
          </p:cNvPr>
          <p:cNvSpPr>
            <a:spLocks noGrp="1" noChangeArrowheads="1"/>
          </p:cNvSpPr>
          <p:nvPr>
            <p:ph idx="1"/>
          </p:nvPr>
        </p:nvSpPr>
        <p:spPr>
          <a:xfrm>
            <a:off x="643467" y="864108"/>
            <a:ext cx="10905066" cy="3785689"/>
          </a:xfrm>
        </p:spPr>
        <p:txBody>
          <a:bodyPr>
            <a:normAutofit/>
          </a:bodyPr>
          <a:lstStyle/>
          <a:p>
            <a:pPr marL="0" indent="0">
              <a:buNone/>
            </a:pPr>
            <a:r>
              <a:rPr lang="en-US" altLang="en-US" b="1" dirty="0"/>
              <a:t>9:30-10:15am</a:t>
            </a:r>
          </a:p>
          <a:p>
            <a:r>
              <a:rPr lang="en-US" altLang="en-US" dirty="0"/>
              <a:t>Explain the difference between prenatal and postnatal outreach.</a:t>
            </a:r>
          </a:p>
          <a:p>
            <a:r>
              <a:rPr lang="en-US" altLang="en-US" dirty="0"/>
              <a:t>Explain the difference between pre-decision and post-decision prenatal outreach.</a:t>
            </a:r>
          </a:p>
          <a:p>
            <a:r>
              <a:rPr lang="en-US" altLang="en-US" dirty="0"/>
              <a:t>Discuss obstacles confronting medical professionals delivering a diagnosis. </a:t>
            </a:r>
            <a:r>
              <a:rPr lang="en-US" altLang="en-US" i="1" dirty="0"/>
              <a:t>Bright Idea: Invite a medical professional or panel of health professionals to come share their perspective.</a:t>
            </a:r>
            <a:endParaRPr lang="en-US" altLang="en-US" dirty="0"/>
          </a:p>
          <a:p>
            <a:r>
              <a:rPr lang="en-US" altLang="en-US" dirty="0"/>
              <a:t>Talk about respecting the concerns of medical professionals. </a:t>
            </a:r>
          </a:p>
          <a:p>
            <a:r>
              <a:rPr lang="en-US" altLang="en-US" dirty="0"/>
              <a:t>Discuss obstacles confronting the advocacy community seeking to establish relation</a:t>
            </a:r>
          </a:p>
          <a:p>
            <a:r>
              <a:rPr lang="en-US" altLang="en-US" dirty="0"/>
              <a:t>Talk about addressing the concerns of the advocacy community.</a:t>
            </a:r>
          </a:p>
          <a:p>
            <a:endParaRPr lang="en-US" altLang="en-US" dirty="0"/>
          </a:p>
        </p:txBody>
      </p:sp>
    </p:spTree>
    <p:extLst>
      <p:ext uri="{BB962C8B-B14F-4D97-AF65-F5344CB8AC3E}">
        <p14:creationId xmlns:p14="http://schemas.microsoft.com/office/powerpoint/2010/main" val="3449276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0516254-1D9F-4F3A-9870-3A3280BE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51201" name="Rectangle 1">
            <a:extLst>
              <a:ext uri="{FF2B5EF4-FFF2-40B4-BE49-F238E27FC236}">
                <a16:creationId xmlns:a16="http://schemas.microsoft.com/office/drawing/2014/main" id="{705FDBCA-A547-384C-B563-71BB6718E9C5}"/>
              </a:ext>
            </a:extLst>
          </p:cNvPr>
          <p:cNvSpPr>
            <a:spLocks noGrp="1" noChangeArrowheads="1"/>
          </p:cNvSpPr>
          <p:nvPr>
            <p:ph type="title"/>
          </p:nvPr>
        </p:nvSpPr>
        <p:spPr>
          <a:xfrm>
            <a:off x="1539116" y="864108"/>
            <a:ext cx="3073914" cy="5120639"/>
          </a:xfrm>
        </p:spPr>
        <p:txBody>
          <a:bodyPr>
            <a:normAutofit/>
          </a:bodyPr>
          <a:lstStyle/>
          <a:p>
            <a:pPr algn="r"/>
            <a:r>
              <a:rPr lang="en-US" altLang="en-US" dirty="0">
                <a:solidFill>
                  <a:schemeClr val="tx1">
                    <a:lumMod val="85000"/>
                    <a:lumOff val="15000"/>
                  </a:schemeClr>
                </a:solidFill>
              </a:rPr>
              <a:t>Sample Training Day Schedule: Strategies and Language</a:t>
            </a:r>
          </a:p>
        </p:txBody>
      </p:sp>
      <p:sp>
        <p:nvSpPr>
          <p:cNvPr id="73" name="Rectangle 72">
            <a:extLst>
              <a:ext uri="{FF2B5EF4-FFF2-40B4-BE49-F238E27FC236}">
                <a16:creationId xmlns:a16="http://schemas.microsoft.com/office/drawing/2014/main" id="{FC14672B-27A5-4CDA-ABAF-5E4CF4B4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1202" name="Rectangle 2">
            <a:extLst>
              <a:ext uri="{FF2B5EF4-FFF2-40B4-BE49-F238E27FC236}">
                <a16:creationId xmlns:a16="http://schemas.microsoft.com/office/drawing/2014/main" id="{D7220287-E277-F74D-996B-ACE0A2F9FC0A}"/>
              </a:ext>
            </a:extLst>
          </p:cNvPr>
          <p:cNvSpPr>
            <a:spLocks noGrp="1" noChangeArrowheads="1"/>
          </p:cNvSpPr>
          <p:nvPr>
            <p:ph idx="1"/>
          </p:nvPr>
        </p:nvSpPr>
        <p:spPr>
          <a:xfrm>
            <a:off x="5289229" y="864108"/>
            <a:ext cx="5910677" cy="5120640"/>
          </a:xfrm>
        </p:spPr>
        <p:txBody>
          <a:bodyPr>
            <a:normAutofit/>
          </a:bodyPr>
          <a:lstStyle/>
          <a:p>
            <a:pPr marL="0" indent="0">
              <a:buNone/>
            </a:pPr>
            <a:r>
              <a:rPr lang="en-US" altLang="en-US" b="1" dirty="0"/>
              <a:t>10:15-10:45am</a:t>
            </a:r>
          </a:p>
          <a:p>
            <a:r>
              <a:rPr lang="en-US" altLang="en-US" dirty="0"/>
              <a:t>Talk about strategies to establish trust and credibility with medical professionals</a:t>
            </a:r>
          </a:p>
          <a:p>
            <a:r>
              <a:rPr lang="en-US" altLang="en-US" dirty="0"/>
              <a:t>Discuss pitfalls that can cause Prenatal Outreach Representatives to lose credibility</a:t>
            </a:r>
          </a:p>
          <a:p>
            <a:r>
              <a:rPr lang="en-US" altLang="en-US" dirty="0"/>
              <a:t>Discuss being mindful of language.</a:t>
            </a:r>
          </a:p>
          <a:p>
            <a:pPr lvl="1"/>
            <a:r>
              <a:rPr lang="en-US" altLang="en-US" dirty="0"/>
              <a:t>Connotation</a:t>
            </a:r>
          </a:p>
          <a:p>
            <a:pPr lvl="1"/>
            <a:r>
              <a:rPr lang="en-US" altLang="en-US" dirty="0"/>
              <a:t>Precision</a:t>
            </a:r>
          </a:p>
          <a:p>
            <a:pPr lvl="1"/>
            <a:r>
              <a:rPr lang="en-US" altLang="en-US" dirty="0"/>
              <a:t>Ableism</a:t>
            </a:r>
          </a:p>
          <a:p>
            <a:pPr lvl="1"/>
            <a:r>
              <a:rPr lang="en-US" altLang="en-US" dirty="0"/>
              <a:t>Inspiration Porn</a:t>
            </a:r>
          </a:p>
          <a:p>
            <a:pPr lvl="1"/>
            <a:r>
              <a:rPr lang="en-US" altLang="en-US" dirty="0"/>
              <a:t>Medical Model of Disability</a:t>
            </a:r>
          </a:p>
          <a:p>
            <a:endParaRPr lang="en-US" altLang="en-US" dirty="0"/>
          </a:p>
        </p:txBody>
      </p:sp>
      <p:sp>
        <p:nvSpPr>
          <p:cNvPr id="77" name="Rectangle 76">
            <a:extLst>
              <a:ext uri="{FF2B5EF4-FFF2-40B4-BE49-F238E27FC236}">
                <a16:creationId xmlns:a16="http://schemas.microsoft.com/office/drawing/2014/main" id="{9A206779-5C74-4555-94BC-5845C92E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881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2225" name="Rectangle 1">
            <a:extLst>
              <a:ext uri="{FF2B5EF4-FFF2-40B4-BE49-F238E27FC236}">
                <a16:creationId xmlns:a16="http://schemas.microsoft.com/office/drawing/2014/main" id="{FB01967C-593C-5E4D-A445-6DBF35723B3D}"/>
              </a:ext>
            </a:extLst>
          </p:cNvPr>
          <p:cNvSpPr>
            <a:spLocks noGrp="1" noChangeArrowheads="1"/>
          </p:cNvSpPr>
          <p:nvPr>
            <p:ph type="title"/>
          </p:nvPr>
        </p:nvSpPr>
        <p:spPr>
          <a:xfrm>
            <a:off x="494260" y="1683144"/>
            <a:ext cx="2774922" cy="3491712"/>
          </a:xfrm>
        </p:spPr>
        <p:txBody>
          <a:bodyPr>
            <a:normAutofit/>
          </a:bodyPr>
          <a:lstStyle/>
          <a:p>
            <a:r>
              <a:rPr lang="en-US" altLang="en-US"/>
              <a:t>Discussions</a:t>
            </a:r>
          </a:p>
        </p:txBody>
      </p:sp>
      <p:sp>
        <p:nvSpPr>
          <p:cNvPr id="52226" name="Rectangle 2">
            <a:extLst>
              <a:ext uri="{FF2B5EF4-FFF2-40B4-BE49-F238E27FC236}">
                <a16:creationId xmlns:a16="http://schemas.microsoft.com/office/drawing/2014/main" id="{451D45A4-B6FF-1E44-B71F-B784C2D31ECC}"/>
              </a:ext>
            </a:extLst>
          </p:cNvPr>
          <p:cNvSpPr>
            <a:spLocks noGrp="1" noChangeArrowheads="1"/>
          </p:cNvSpPr>
          <p:nvPr>
            <p:ph idx="1"/>
          </p:nvPr>
        </p:nvSpPr>
        <p:spPr>
          <a:xfrm>
            <a:off x="4361606" y="1683143"/>
            <a:ext cx="6627377" cy="3491713"/>
          </a:xfrm>
        </p:spPr>
        <p:txBody>
          <a:bodyPr numCol="2">
            <a:normAutofit/>
          </a:bodyPr>
          <a:lstStyle/>
          <a:p>
            <a:pPr marL="0" indent="0">
              <a:buNone/>
            </a:pPr>
            <a:r>
              <a:rPr lang="en-US" altLang="en-US" b="1" dirty="0">
                <a:latin typeface="Helvetica Neue" panose="02000503000000020004" pitchFamily="2" charset="0"/>
                <a:sym typeface="Helvetica Neue" panose="02000503000000020004" pitchFamily="2" charset="0"/>
              </a:rPr>
              <a:t>Lose credibility: </a:t>
            </a:r>
            <a:endParaRPr lang="en-US" altLang="en-US" b="1" dirty="0">
              <a:latin typeface="Helvetica Neue" panose="02000503000000020004" pitchFamily="2" charset="0"/>
              <a:ea typeface="ヒラギノ角ゴ ProN W6" panose="020B0300000000000000" pitchFamily="34" charset="-128"/>
              <a:sym typeface="Helvetica Neue" panose="02000503000000020004" pitchFamily="2" charset="0"/>
            </a:endParaRPr>
          </a:p>
          <a:p>
            <a:pPr marL="214305" lvl="1" indent="17859"/>
            <a:r>
              <a:rPr lang="en-US" altLang="en-US" dirty="0"/>
              <a:t> Emotional pleas</a:t>
            </a:r>
          </a:p>
          <a:p>
            <a:pPr marL="214305" lvl="1" indent="17859"/>
            <a:r>
              <a:rPr lang="en-US" altLang="en-US" dirty="0"/>
              <a:t> Religious references.</a:t>
            </a:r>
            <a:endParaRPr lang="en-US" altLang="en-US" i="1" dirty="0"/>
          </a:p>
          <a:p>
            <a:pPr marL="214305" lvl="1" indent="17859"/>
            <a:r>
              <a:rPr lang="en-US" altLang="en-US" dirty="0"/>
              <a:t>Political discussions.</a:t>
            </a:r>
          </a:p>
          <a:p>
            <a:pPr marL="214305" lvl="1" indent="17859"/>
            <a:r>
              <a:rPr lang="en-US" altLang="en-US" dirty="0"/>
              <a:t>Judgmental comments.</a:t>
            </a:r>
          </a:p>
          <a:p>
            <a:pPr marL="214305" lvl="1" indent="17859"/>
            <a:r>
              <a:rPr lang="en-US" altLang="en-US" dirty="0"/>
              <a:t>Generalizations about Down syndrome, physicians, and hospitals.</a:t>
            </a:r>
          </a:p>
          <a:p>
            <a:pPr marL="214305" lvl="1" indent="17859"/>
            <a:r>
              <a:rPr lang="en-US" altLang="en-US" dirty="0"/>
              <a:t>Misinformation.</a:t>
            </a:r>
          </a:p>
          <a:p>
            <a:pPr marL="214305" lvl="1" indent="17859"/>
            <a:r>
              <a:rPr lang="en-US" altLang="en-US" dirty="0"/>
              <a:t> Tardiness.</a:t>
            </a:r>
          </a:p>
          <a:p>
            <a:pPr marL="214305" lvl="1" indent="17859"/>
            <a:r>
              <a:rPr lang="en-US" altLang="en-US" dirty="0"/>
              <a:t> Long stories.</a:t>
            </a:r>
          </a:p>
        </p:txBody>
      </p:sp>
      <p:sp>
        <p:nvSpPr>
          <p:cNvPr id="139" name="Freeform: Shape 138">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437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250" name="Rectangle 2">
            <a:extLst>
              <a:ext uri="{FF2B5EF4-FFF2-40B4-BE49-F238E27FC236}">
                <a16:creationId xmlns:a16="http://schemas.microsoft.com/office/drawing/2014/main" id="{C249C306-81B5-AA40-B952-C13AEE70D68F}"/>
              </a:ext>
            </a:extLst>
          </p:cNvPr>
          <p:cNvSpPr>
            <a:spLocks noGrp="1" noChangeArrowheads="1"/>
          </p:cNvSpPr>
          <p:nvPr>
            <p:ph idx="1"/>
          </p:nvPr>
        </p:nvSpPr>
        <p:spPr>
          <a:xfrm>
            <a:off x="1264150" y="1496501"/>
            <a:ext cx="6461231" cy="3864998"/>
          </a:xfrm>
        </p:spPr>
        <p:txBody>
          <a:bodyPr>
            <a:normAutofit/>
          </a:bodyPr>
          <a:lstStyle/>
          <a:p>
            <a:pPr marL="0" indent="0">
              <a:buNone/>
            </a:pPr>
            <a:r>
              <a:rPr lang="en-US" altLang="en-US" b="1" dirty="0">
                <a:latin typeface="Helvetica Neue" panose="02000503000000020004" pitchFamily="2" charset="0"/>
                <a:sym typeface="Helvetica Neue" panose="02000503000000020004" pitchFamily="2" charset="0"/>
              </a:rPr>
              <a:t>Establish credibility: </a:t>
            </a:r>
            <a:endParaRPr lang="en-US" altLang="en-US" b="1" dirty="0">
              <a:latin typeface="Helvetica Neue" panose="02000503000000020004" pitchFamily="2" charset="0"/>
              <a:ea typeface="ヒラギノ角ゴ ProN W6" panose="020B0300000000000000" pitchFamily="34" charset="-128"/>
              <a:sym typeface="Helvetica Neue" panose="02000503000000020004" pitchFamily="2" charset="0"/>
            </a:endParaRPr>
          </a:p>
          <a:p>
            <a:pPr marL="482186" lvl="1"/>
            <a:r>
              <a:rPr lang="en-US" altLang="en-US" dirty="0"/>
              <a:t>Emphasize that you have been trained.</a:t>
            </a:r>
          </a:p>
          <a:p>
            <a:pPr marL="482186" lvl="1"/>
            <a:r>
              <a:rPr lang="en-US" altLang="en-US" dirty="0"/>
              <a:t>Give professional and credible materials.</a:t>
            </a:r>
          </a:p>
          <a:p>
            <a:pPr marL="482186" lvl="1"/>
            <a:r>
              <a:rPr lang="en-US" altLang="en-US" dirty="0"/>
              <a:t>Use introduction letter, business cards, etc.</a:t>
            </a:r>
          </a:p>
          <a:p>
            <a:pPr marL="482186" lvl="1"/>
            <a:r>
              <a:rPr lang="en-US" altLang="en-US" dirty="0"/>
              <a:t>Offer information about local resources, credible materials.</a:t>
            </a:r>
          </a:p>
          <a:p>
            <a:pPr marL="482186" lvl="1"/>
            <a:r>
              <a:rPr lang="en-US" altLang="en-US" dirty="0"/>
              <a:t>Give brief stories about child. </a:t>
            </a:r>
          </a:p>
          <a:p>
            <a:pPr marL="482186" lvl="1"/>
            <a:r>
              <a:rPr lang="en-US" altLang="en-US" dirty="0"/>
              <a:t>Give positive stories about physicians.</a:t>
            </a:r>
          </a:p>
          <a:p>
            <a:pPr marL="482186" lvl="1"/>
            <a:r>
              <a:rPr lang="en-US" altLang="en-US" dirty="0"/>
              <a:t>Use language carefully and precisely.</a:t>
            </a:r>
          </a:p>
          <a:p>
            <a:pPr marL="482186" lvl="1"/>
            <a:r>
              <a:rPr lang="en-US" altLang="en-US" dirty="0"/>
              <a:t>Choose materials that convey your message. </a:t>
            </a:r>
          </a:p>
        </p:txBody>
      </p:sp>
      <p:sp>
        <p:nvSpPr>
          <p:cNvPr id="139" name="Freeform: Shape 138">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249" name="Rectangle 1">
            <a:extLst>
              <a:ext uri="{FF2B5EF4-FFF2-40B4-BE49-F238E27FC236}">
                <a16:creationId xmlns:a16="http://schemas.microsoft.com/office/drawing/2014/main" id="{48C6A908-CC22-2347-94EB-6CB84467EF6E}"/>
              </a:ext>
            </a:extLst>
          </p:cNvPr>
          <p:cNvSpPr>
            <a:spLocks noGrp="1" noChangeArrowheads="1"/>
          </p:cNvSpPr>
          <p:nvPr>
            <p:ph type="title"/>
          </p:nvPr>
        </p:nvSpPr>
        <p:spPr>
          <a:xfrm>
            <a:off x="8982805" y="1865740"/>
            <a:ext cx="2947482" cy="3126520"/>
          </a:xfrm>
        </p:spPr>
        <p:txBody>
          <a:bodyPr>
            <a:normAutofit/>
          </a:bodyPr>
          <a:lstStyle/>
          <a:p>
            <a:r>
              <a:rPr lang="en-US" altLang="en-US"/>
              <a:t>Discussions</a:t>
            </a:r>
          </a:p>
        </p:txBody>
      </p:sp>
    </p:spTree>
    <p:extLst>
      <p:ext uri="{BB962C8B-B14F-4D97-AF65-F5344CB8AC3E}">
        <p14:creationId xmlns:p14="http://schemas.microsoft.com/office/powerpoint/2010/main" val="1558371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201" name="Rectangle 1">
            <a:extLst>
              <a:ext uri="{FF2B5EF4-FFF2-40B4-BE49-F238E27FC236}">
                <a16:creationId xmlns:a16="http://schemas.microsoft.com/office/drawing/2014/main" id="{705FDBCA-A547-384C-B563-71BB6718E9C5}"/>
              </a:ext>
            </a:extLst>
          </p:cNvPr>
          <p:cNvSpPr>
            <a:spLocks noGrp="1" noChangeArrowheads="1"/>
          </p:cNvSpPr>
          <p:nvPr>
            <p:ph type="title"/>
          </p:nvPr>
        </p:nvSpPr>
        <p:spPr>
          <a:xfrm>
            <a:off x="289248" y="1123837"/>
            <a:ext cx="6451110" cy="1255469"/>
          </a:xfrm>
        </p:spPr>
        <p:txBody>
          <a:bodyPr>
            <a:normAutofit/>
          </a:bodyPr>
          <a:lstStyle/>
          <a:p>
            <a:r>
              <a:rPr lang="en-US" altLang="en-US"/>
              <a:t>Sample Training Day Schedule</a:t>
            </a:r>
          </a:p>
        </p:txBody>
      </p:sp>
      <p:sp>
        <p:nvSpPr>
          <p:cNvPr id="51202" name="Rectangle 2">
            <a:extLst>
              <a:ext uri="{FF2B5EF4-FFF2-40B4-BE49-F238E27FC236}">
                <a16:creationId xmlns:a16="http://schemas.microsoft.com/office/drawing/2014/main" id="{D7220287-E277-F74D-996B-ACE0A2F9FC0A}"/>
              </a:ext>
            </a:extLst>
          </p:cNvPr>
          <p:cNvSpPr>
            <a:spLocks noGrp="1" noChangeArrowheads="1"/>
          </p:cNvSpPr>
          <p:nvPr>
            <p:ph idx="1"/>
          </p:nvPr>
        </p:nvSpPr>
        <p:spPr>
          <a:xfrm>
            <a:off x="289248" y="2510395"/>
            <a:ext cx="6451109" cy="3274586"/>
          </a:xfrm>
        </p:spPr>
        <p:txBody>
          <a:bodyPr anchor="t">
            <a:normAutofit/>
          </a:bodyPr>
          <a:lstStyle/>
          <a:p>
            <a:pPr marL="0" indent="0">
              <a:buNone/>
            </a:pPr>
            <a:r>
              <a:rPr lang="en-US" altLang="en-US" sz="1600" b="1" dirty="0">
                <a:solidFill>
                  <a:srgbClr val="FFFFFF"/>
                </a:solidFill>
              </a:rPr>
              <a:t>10:45-11:30am</a:t>
            </a:r>
          </a:p>
          <a:p>
            <a:r>
              <a:rPr lang="en-US" altLang="en-US" sz="1600" dirty="0">
                <a:solidFill>
                  <a:srgbClr val="FFFFFF"/>
                </a:solidFill>
              </a:rPr>
              <a:t>Talk about the characteristics of a pharmaceutical rep. </a:t>
            </a:r>
            <a:r>
              <a:rPr lang="en-US" altLang="en-US" sz="1600" i="1" dirty="0">
                <a:solidFill>
                  <a:srgbClr val="FFFFFF"/>
                </a:solidFill>
              </a:rPr>
              <a:t>Bright Idea: Invite a pharma rep to be a guest speaker and share strategies.</a:t>
            </a:r>
          </a:p>
          <a:p>
            <a:r>
              <a:rPr lang="en-US" altLang="en-US" sz="1600" dirty="0">
                <a:solidFill>
                  <a:srgbClr val="FFFFFF"/>
                </a:solidFill>
              </a:rPr>
              <a:t>Discuss tactics for approaching a medical office.</a:t>
            </a:r>
          </a:p>
          <a:p>
            <a:r>
              <a:rPr lang="en-US" altLang="en-US" sz="1600" i="1" dirty="0">
                <a:solidFill>
                  <a:srgbClr val="FFFFFF"/>
                </a:solidFill>
              </a:rPr>
              <a:t>Activity: Give trainees a practice script to introduce themselves and practice in pairs. See Lettercase medical script template.</a:t>
            </a:r>
          </a:p>
          <a:p>
            <a:r>
              <a:rPr lang="en-US" altLang="en-US" sz="1600" i="1" dirty="0">
                <a:solidFill>
                  <a:srgbClr val="FFFFFF"/>
                </a:solidFill>
              </a:rPr>
              <a:t>Activity</a:t>
            </a:r>
            <a:r>
              <a:rPr lang="en-US" altLang="en-US" sz="1600" dirty="0">
                <a:solidFill>
                  <a:srgbClr val="FFFFFF"/>
                </a:solidFill>
              </a:rPr>
              <a:t>: </a:t>
            </a:r>
            <a:r>
              <a:rPr lang="en-US" altLang="en-US" sz="1600" i="1" dirty="0">
                <a:solidFill>
                  <a:srgbClr val="FFFFFF"/>
                </a:solidFill>
              </a:rPr>
              <a:t>Invite trainees to write their own story for 15 minutes and share with a small group</a:t>
            </a:r>
          </a:p>
          <a:p>
            <a:endParaRPr lang="en-US" altLang="en-US" sz="1600" dirty="0">
              <a:solidFill>
                <a:srgbClr val="FFFFFF"/>
              </a:solidFill>
            </a:endParaRPr>
          </a:p>
          <a:p>
            <a:pPr marL="0" indent="0">
              <a:buNone/>
            </a:pPr>
            <a:r>
              <a:rPr lang="en-US" altLang="en-US" sz="1600" b="1" dirty="0">
                <a:solidFill>
                  <a:srgbClr val="FFFFFF"/>
                </a:solidFill>
              </a:rPr>
              <a:t>11:30am-12:30pm: Lunch</a:t>
            </a:r>
          </a:p>
          <a:p>
            <a:endParaRPr lang="en-US" altLang="en-US" sz="1600" dirty="0">
              <a:solidFill>
                <a:srgbClr val="FFFFFF"/>
              </a:solidFill>
            </a:endParaRPr>
          </a:p>
        </p:txBody>
      </p:sp>
      <p:pic>
        <p:nvPicPr>
          <p:cNvPr id="11" name="Picture 3">
            <a:extLst>
              <a:ext uri="{FF2B5EF4-FFF2-40B4-BE49-F238E27FC236}">
                <a16:creationId xmlns:a16="http://schemas.microsoft.com/office/drawing/2014/main" id="{FD409DEA-3FEF-3B44-A615-B565CC711B3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2944" y="1839669"/>
            <a:ext cx="3778286" cy="31692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94" name="Rectangle 193">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27837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98" name="Rectangle 2">
            <a:extLst>
              <a:ext uri="{FF2B5EF4-FFF2-40B4-BE49-F238E27FC236}">
                <a16:creationId xmlns:a16="http://schemas.microsoft.com/office/drawing/2014/main" id="{E3DA5555-4CD8-A94B-ABAC-1B66B8B7039C}"/>
              </a:ext>
            </a:extLst>
          </p:cNvPr>
          <p:cNvSpPr>
            <a:spLocks noGrp="1" noChangeArrowheads="1"/>
          </p:cNvSpPr>
          <p:nvPr>
            <p:ph idx="1"/>
          </p:nvPr>
        </p:nvSpPr>
        <p:spPr>
          <a:xfrm>
            <a:off x="1264150" y="1496501"/>
            <a:ext cx="6461231" cy="3864998"/>
          </a:xfrm>
        </p:spPr>
        <p:txBody>
          <a:bodyPr>
            <a:normAutofit/>
          </a:bodyPr>
          <a:lstStyle/>
          <a:p>
            <a:r>
              <a:rPr lang="en-US" altLang="en-US" sz="1500" b="1" dirty="0">
                <a:latin typeface="Helvetica Neue" panose="02000503000000020004" pitchFamily="2" charset="0"/>
                <a:sym typeface="Helvetica Neue" panose="02000503000000020004" pitchFamily="2" charset="0"/>
              </a:rPr>
              <a:t>Crafting Your Own Story</a:t>
            </a:r>
            <a:endParaRPr lang="en-US" altLang="en-US" sz="1500" b="1" dirty="0">
              <a:latin typeface="Helvetica Neue" panose="02000503000000020004" pitchFamily="2" charset="0"/>
              <a:ea typeface="ヒラギノ角ゴ ProN W6" panose="020B0300000000000000" pitchFamily="34" charset="-128"/>
              <a:sym typeface="Helvetica Neue" panose="02000503000000020004" pitchFamily="2" charset="0"/>
            </a:endParaRPr>
          </a:p>
          <a:p>
            <a:pPr lvl="1"/>
            <a:r>
              <a:rPr lang="en-US" altLang="en-US" sz="1500" dirty="0"/>
              <a:t>Before visiting a medical professional, craft your own story to share a little about yourself without giving too much detail. Remember your focus should be the doctor and his or her patients.</a:t>
            </a:r>
          </a:p>
          <a:p>
            <a:pPr lvl="1"/>
            <a:r>
              <a:rPr lang="en-US" altLang="en-US" sz="1500" i="1" dirty="0"/>
              <a:t>Activity</a:t>
            </a:r>
          </a:p>
          <a:p>
            <a:pPr lvl="1">
              <a:buSzPct val="99000"/>
              <a:buFontTx/>
              <a:buAutoNum type="arabicPeriod"/>
            </a:pPr>
            <a:r>
              <a:rPr lang="en-US" altLang="en-US" sz="1500" i="1" dirty="0"/>
              <a:t>Write your own story for 15 minutes. For the next 15 minutes, get a partner and share your own birth/diagnosis story. Then, work together to trim it down to 3-4 concise sentences that you could share with a doctor. Be positive and give general information about you and your experience. If your experience was negative, don’t share it.</a:t>
            </a:r>
          </a:p>
          <a:p>
            <a:pPr lvl="1"/>
            <a:r>
              <a:rPr lang="en-US" altLang="en-US" sz="1500" i="1" dirty="0"/>
              <a:t>Example: I am the mother of a 14-year-old boy with Down syndrome and received information and support from the hospital immediately after my son was born. I just want to share materials to help other women learning about Down syndrome.</a:t>
            </a:r>
          </a:p>
        </p:txBody>
      </p:sp>
      <p:sp>
        <p:nvSpPr>
          <p:cNvPr id="139" name="Freeform: Shape 138">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97" name="Rectangle 1">
            <a:extLst>
              <a:ext uri="{FF2B5EF4-FFF2-40B4-BE49-F238E27FC236}">
                <a16:creationId xmlns:a16="http://schemas.microsoft.com/office/drawing/2014/main" id="{5A533E6D-3A56-3E44-8430-77F62B6131A3}"/>
              </a:ext>
            </a:extLst>
          </p:cNvPr>
          <p:cNvSpPr>
            <a:spLocks noGrp="1" noChangeArrowheads="1"/>
          </p:cNvSpPr>
          <p:nvPr>
            <p:ph type="title"/>
          </p:nvPr>
        </p:nvSpPr>
        <p:spPr>
          <a:xfrm>
            <a:off x="8982805" y="1865740"/>
            <a:ext cx="2947482" cy="3126520"/>
          </a:xfrm>
        </p:spPr>
        <p:txBody>
          <a:bodyPr>
            <a:normAutofit/>
          </a:bodyPr>
          <a:lstStyle/>
          <a:p>
            <a:r>
              <a:rPr lang="en-US" altLang="en-US"/>
              <a:t>Visiting Medical Professionals</a:t>
            </a:r>
          </a:p>
        </p:txBody>
      </p:sp>
    </p:spTree>
    <p:extLst>
      <p:ext uri="{BB962C8B-B14F-4D97-AF65-F5344CB8AC3E}">
        <p14:creationId xmlns:p14="http://schemas.microsoft.com/office/powerpoint/2010/main" val="1060298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201" name="Rectangle 1">
            <a:extLst>
              <a:ext uri="{FF2B5EF4-FFF2-40B4-BE49-F238E27FC236}">
                <a16:creationId xmlns:a16="http://schemas.microsoft.com/office/drawing/2014/main" id="{705FDBCA-A547-384C-B563-71BB6718E9C5}"/>
              </a:ext>
            </a:extLst>
          </p:cNvPr>
          <p:cNvSpPr>
            <a:spLocks noGrp="1" noChangeArrowheads="1"/>
          </p:cNvSpPr>
          <p:nvPr>
            <p:ph type="title"/>
          </p:nvPr>
        </p:nvSpPr>
        <p:spPr>
          <a:xfrm>
            <a:off x="289248" y="1123837"/>
            <a:ext cx="6451110" cy="1255469"/>
          </a:xfrm>
        </p:spPr>
        <p:txBody>
          <a:bodyPr>
            <a:normAutofit/>
          </a:bodyPr>
          <a:lstStyle/>
          <a:p>
            <a:r>
              <a:rPr lang="en-US" altLang="en-US"/>
              <a:t>Sample Training Day Schedule</a:t>
            </a:r>
          </a:p>
        </p:txBody>
      </p:sp>
      <p:sp>
        <p:nvSpPr>
          <p:cNvPr id="51202" name="Rectangle 2">
            <a:extLst>
              <a:ext uri="{FF2B5EF4-FFF2-40B4-BE49-F238E27FC236}">
                <a16:creationId xmlns:a16="http://schemas.microsoft.com/office/drawing/2014/main" id="{D7220287-E277-F74D-996B-ACE0A2F9FC0A}"/>
              </a:ext>
            </a:extLst>
          </p:cNvPr>
          <p:cNvSpPr>
            <a:spLocks noGrp="1" noChangeArrowheads="1"/>
          </p:cNvSpPr>
          <p:nvPr>
            <p:ph idx="1"/>
          </p:nvPr>
        </p:nvSpPr>
        <p:spPr>
          <a:xfrm>
            <a:off x="289248" y="2510395"/>
            <a:ext cx="6451109" cy="3274586"/>
          </a:xfrm>
        </p:spPr>
        <p:txBody>
          <a:bodyPr anchor="t">
            <a:normAutofit/>
          </a:bodyPr>
          <a:lstStyle/>
          <a:p>
            <a:pPr marL="0" indent="0">
              <a:buNone/>
            </a:pPr>
            <a:r>
              <a:rPr lang="en-US" altLang="en-US" sz="1700" b="1" dirty="0">
                <a:solidFill>
                  <a:srgbClr val="FFFFFF"/>
                </a:solidFill>
              </a:rPr>
              <a:t>12:30pm-2:00pm</a:t>
            </a:r>
          </a:p>
          <a:p>
            <a:r>
              <a:rPr lang="en-US" altLang="en-US" sz="1700" dirty="0">
                <a:solidFill>
                  <a:srgbClr val="FFFFFF"/>
                </a:solidFill>
              </a:rPr>
              <a:t>Review Introduction Letter as a group. See Lettercase Introduction Letter template.</a:t>
            </a:r>
          </a:p>
          <a:p>
            <a:r>
              <a:rPr lang="en-US" altLang="en-US" sz="1700" i="1" dirty="0">
                <a:solidFill>
                  <a:srgbClr val="FFFFFF"/>
                </a:solidFill>
              </a:rPr>
              <a:t>Activity: Role plays what office visits or phone calls may be like. See Lettercase role play activity templates.</a:t>
            </a:r>
          </a:p>
          <a:p>
            <a:r>
              <a:rPr lang="en-US" altLang="en-US" sz="1700" dirty="0">
                <a:solidFill>
                  <a:srgbClr val="FFFFFF"/>
                </a:solidFill>
              </a:rPr>
              <a:t>Discuss the value of tracking data and materials. Briefly describe the system you use to track the number of referrals, presentations, and materials distributed.</a:t>
            </a:r>
          </a:p>
          <a:p>
            <a:r>
              <a:rPr lang="en-US" altLang="en-US" sz="1700" dirty="0">
                <a:solidFill>
                  <a:srgbClr val="FFFFFF"/>
                </a:solidFill>
              </a:rPr>
              <a:t>Survey trainees about their skills and any preferences for tasks and assignments. See Lettercase template for Trainee Survey.</a:t>
            </a:r>
          </a:p>
        </p:txBody>
      </p:sp>
      <p:pic>
        <p:nvPicPr>
          <p:cNvPr id="14" name="Picture 4">
            <a:extLst>
              <a:ext uri="{FF2B5EF4-FFF2-40B4-BE49-F238E27FC236}">
                <a16:creationId xmlns:a16="http://schemas.microsoft.com/office/drawing/2014/main" id="{5449585D-51A2-CB42-B166-DAB245B9A1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2944" y="1575762"/>
            <a:ext cx="3778286" cy="3697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5" name="Rectangle 74">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40413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705FDBCA-A547-384C-B563-71BB6718E9C5}"/>
              </a:ext>
            </a:extLst>
          </p:cNvPr>
          <p:cNvSpPr>
            <a:spLocks noGrp="1" noChangeArrowheads="1"/>
          </p:cNvSpPr>
          <p:nvPr>
            <p:ph type="title"/>
          </p:nvPr>
        </p:nvSpPr>
        <p:spPr>
          <a:xfrm>
            <a:off x="252919" y="1123837"/>
            <a:ext cx="2947482" cy="4601183"/>
          </a:xfrm>
        </p:spPr>
        <p:txBody>
          <a:bodyPr>
            <a:normAutofit/>
          </a:bodyPr>
          <a:lstStyle/>
          <a:p>
            <a:r>
              <a:rPr lang="en-US" altLang="en-US"/>
              <a:t>Sample Training Day Schedule: Other training activities</a:t>
            </a:r>
            <a:br>
              <a:rPr lang="en-US" altLang="en-US"/>
            </a:br>
            <a:br>
              <a:rPr lang="en-US" altLang="en-US"/>
            </a:br>
            <a:endParaRPr lang="en-US" altLang="en-US"/>
          </a:p>
        </p:txBody>
      </p:sp>
      <p:graphicFrame>
        <p:nvGraphicFramePr>
          <p:cNvPr id="51204" name="Rectangle 2">
            <a:extLst>
              <a:ext uri="{FF2B5EF4-FFF2-40B4-BE49-F238E27FC236}">
                <a16:creationId xmlns:a16="http://schemas.microsoft.com/office/drawing/2014/main" id="{58FA2298-6DFB-48EB-9827-38B1B32EA8BC}"/>
              </a:ext>
            </a:extLst>
          </p:cNvPr>
          <p:cNvGraphicFramePr>
            <a:graphicFrameLocks noGrp="1"/>
          </p:cNvGraphicFramePr>
          <p:nvPr>
            <p:ph idx="1"/>
            <p:extLst>
              <p:ext uri="{D42A27DB-BD31-4B8C-83A1-F6EECF244321}">
                <p14:modId xmlns:p14="http://schemas.microsoft.com/office/powerpoint/2010/main" val="2227381884"/>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673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7" name="Rectangle 76">
            <a:extLst>
              <a:ext uri="{FF2B5EF4-FFF2-40B4-BE49-F238E27FC236}">
                <a16:creationId xmlns:a16="http://schemas.microsoft.com/office/drawing/2014/main" id="{A5A2BA67-BF68-4F48-BAA9-1091D4FED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4190DBD-4A62-4416-ACB7-ACEC1DE3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09288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988" name="Rectangle 4">
            <a:extLst>
              <a:ext uri="{FF2B5EF4-FFF2-40B4-BE49-F238E27FC236}">
                <a16:creationId xmlns:a16="http://schemas.microsoft.com/office/drawing/2014/main" id="{3D39FDDE-47E8-5F4B-B732-B6F94691B5C4}"/>
              </a:ext>
            </a:extLst>
          </p:cNvPr>
          <p:cNvSpPr>
            <a:spLocks noGrp="1" noChangeArrowheads="1"/>
          </p:cNvSpPr>
          <p:nvPr>
            <p:ph type="title"/>
          </p:nvPr>
        </p:nvSpPr>
        <p:spPr>
          <a:xfrm>
            <a:off x="1069848" y="1298448"/>
            <a:ext cx="4705801" cy="3255264"/>
          </a:xfrm>
        </p:spPr>
        <p:txBody>
          <a:bodyPr vert="horz" lIns="91440" tIns="45720" rIns="91440" bIns="45720" rtlCol="0" anchor="b">
            <a:normAutofit/>
          </a:bodyPr>
          <a:lstStyle/>
          <a:p>
            <a:r>
              <a:rPr lang="en-US" altLang="en-US" sz="4100" spc="-100">
                <a:latin typeface="+mj-lt"/>
                <a:ea typeface="+mj-ea"/>
                <a:cs typeface="+mj-cs"/>
              </a:rPr>
              <a:t>Understanding the </a:t>
            </a:r>
            <a:br>
              <a:rPr lang="en-US" altLang="en-US" sz="4100" spc="-100">
                <a:latin typeface="+mj-lt"/>
                <a:ea typeface="+mj-ea"/>
                <a:cs typeface="+mj-cs"/>
              </a:rPr>
            </a:br>
            <a:r>
              <a:rPr lang="en-US" altLang="en-US" sz="4100" spc="-100">
                <a:latin typeface="+mj-lt"/>
                <a:ea typeface="+mj-ea"/>
                <a:cs typeface="+mj-cs"/>
              </a:rPr>
              <a:t>Prenatal Outreach Representative Program</a:t>
            </a:r>
          </a:p>
        </p:txBody>
      </p:sp>
      <p:pic>
        <p:nvPicPr>
          <p:cNvPr id="3" name="Picture 2">
            <a:extLst>
              <a:ext uri="{FF2B5EF4-FFF2-40B4-BE49-F238E27FC236}">
                <a16:creationId xmlns:a16="http://schemas.microsoft.com/office/drawing/2014/main" id="{C766481E-D328-C941-8211-163DAF7E4EA3}"/>
              </a:ext>
            </a:extLst>
          </p:cNvPr>
          <p:cNvPicPr>
            <a:picLocks noChangeAspect="1"/>
          </p:cNvPicPr>
          <p:nvPr/>
        </p:nvPicPr>
        <p:blipFill rotWithShape="1">
          <a:blip r:embed="rId2"/>
          <a:srcRect t="12900" r="-1" b="14613"/>
          <a:stretch/>
        </p:blipFill>
        <p:spPr>
          <a:xfrm>
            <a:off x="6586977" y="759599"/>
            <a:ext cx="4908848" cy="5330650"/>
          </a:xfrm>
          <a:prstGeom prst="rect">
            <a:avLst/>
          </a:prstGeom>
        </p:spPr>
      </p:pic>
      <p:sp>
        <p:nvSpPr>
          <p:cNvPr id="81" name="Rectangle 80">
            <a:extLst>
              <a:ext uri="{FF2B5EF4-FFF2-40B4-BE49-F238E27FC236}">
                <a16:creationId xmlns:a16="http://schemas.microsoft.com/office/drawing/2014/main" id="{DBF12D6D-FE37-445A-BF16-6DA1A659A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55473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705FDBCA-A547-384C-B563-71BB6718E9C5}"/>
              </a:ext>
            </a:extLst>
          </p:cNvPr>
          <p:cNvSpPr>
            <a:spLocks noGrp="1" noChangeArrowheads="1"/>
          </p:cNvSpPr>
          <p:nvPr>
            <p:ph type="title"/>
          </p:nvPr>
        </p:nvSpPr>
        <p:spPr>
          <a:xfrm>
            <a:off x="252919" y="1123837"/>
            <a:ext cx="2947482" cy="4601183"/>
          </a:xfrm>
        </p:spPr>
        <p:txBody>
          <a:bodyPr>
            <a:normAutofit/>
          </a:bodyPr>
          <a:lstStyle/>
          <a:p>
            <a:r>
              <a:rPr lang="en-US" altLang="en-US"/>
              <a:t>After Training</a:t>
            </a:r>
          </a:p>
        </p:txBody>
      </p:sp>
      <p:graphicFrame>
        <p:nvGraphicFramePr>
          <p:cNvPr id="51204" name="Rectangle 2">
            <a:extLst>
              <a:ext uri="{FF2B5EF4-FFF2-40B4-BE49-F238E27FC236}">
                <a16:creationId xmlns:a16="http://schemas.microsoft.com/office/drawing/2014/main" id="{614551B2-0BB2-4442-9443-43A17106797D}"/>
              </a:ext>
            </a:extLst>
          </p:cNvPr>
          <p:cNvGraphicFramePr>
            <a:graphicFrameLocks noGrp="1"/>
          </p:cNvGraphicFramePr>
          <p:nvPr>
            <p:ph idx="1"/>
            <p:extLst>
              <p:ext uri="{D42A27DB-BD31-4B8C-83A1-F6EECF244321}">
                <p14:modId xmlns:p14="http://schemas.microsoft.com/office/powerpoint/2010/main" val="585878436"/>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902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1" name="Rectangle 1">
            <a:extLst>
              <a:ext uri="{FF2B5EF4-FFF2-40B4-BE49-F238E27FC236}">
                <a16:creationId xmlns:a16="http://schemas.microsoft.com/office/drawing/2014/main" id="{FE56AC10-B041-2F4D-B4B4-4E966A708020}"/>
              </a:ext>
            </a:extLst>
          </p:cNvPr>
          <p:cNvSpPr>
            <a:spLocks noGrp="1" noChangeArrowheads="1"/>
          </p:cNvSpPr>
          <p:nvPr>
            <p:ph type="title"/>
          </p:nvPr>
        </p:nvSpPr>
        <p:spPr>
          <a:xfrm>
            <a:off x="252919" y="1123837"/>
            <a:ext cx="2947482" cy="4601183"/>
          </a:xfrm>
        </p:spPr>
        <p:txBody>
          <a:bodyPr>
            <a:normAutofit/>
          </a:bodyPr>
          <a:lstStyle/>
          <a:p>
            <a:r>
              <a:rPr lang="en-US" altLang="en-US" sz="3300" dirty="0"/>
              <a:t>Getting Started: Prenatal Outreach Rep Follow-up Meeting</a:t>
            </a:r>
          </a:p>
        </p:txBody>
      </p:sp>
      <p:graphicFrame>
        <p:nvGraphicFramePr>
          <p:cNvPr id="61444" name="Rectangle 2">
            <a:extLst>
              <a:ext uri="{FF2B5EF4-FFF2-40B4-BE49-F238E27FC236}">
                <a16:creationId xmlns:a16="http://schemas.microsoft.com/office/drawing/2014/main" id="{AD9C408E-F4CD-41BE-B4CC-9F8B2DD079C7}"/>
              </a:ext>
            </a:extLst>
          </p:cNvPr>
          <p:cNvGraphicFramePr>
            <a:graphicFrameLocks noGrp="1"/>
          </p:cNvGraphicFramePr>
          <p:nvPr>
            <p:ph idx="1"/>
            <p:extLst>
              <p:ext uri="{D42A27DB-BD31-4B8C-83A1-F6EECF244321}">
                <p14:modId xmlns:p14="http://schemas.microsoft.com/office/powerpoint/2010/main" val="2040840703"/>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6247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95D58251-7E66-8246-909E-B36CE73609E9}"/>
              </a:ext>
            </a:extLst>
          </p:cNvPr>
          <p:cNvSpPr>
            <a:spLocks noGrp="1" noChangeArrowheads="1"/>
          </p:cNvSpPr>
          <p:nvPr>
            <p:ph type="title"/>
          </p:nvPr>
        </p:nvSpPr>
        <p:spPr>
          <a:xfrm>
            <a:off x="252919" y="1123837"/>
            <a:ext cx="2947482" cy="4601183"/>
          </a:xfrm>
        </p:spPr>
        <p:txBody>
          <a:bodyPr>
            <a:normAutofit/>
          </a:bodyPr>
          <a:lstStyle/>
          <a:p>
            <a:r>
              <a:rPr lang="en-US" altLang="en-US" dirty="0"/>
              <a:t>First Doctor’s Visit Instructions</a:t>
            </a:r>
          </a:p>
        </p:txBody>
      </p:sp>
      <p:graphicFrame>
        <p:nvGraphicFramePr>
          <p:cNvPr id="54276" name="Rectangle 2">
            <a:extLst>
              <a:ext uri="{FF2B5EF4-FFF2-40B4-BE49-F238E27FC236}">
                <a16:creationId xmlns:a16="http://schemas.microsoft.com/office/drawing/2014/main" id="{D8233708-7989-4FC6-912A-8547BD2AC6DB}"/>
              </a:ext>
            </a:extLst>
          </p:cNvPr>
          <p:cNvGraphicFramePr>
            <a:graphicFrameLocks noGrp="1"/>
          </p:cNvGraphicFramePr>
          <p:nvPr>
            <p:ph idx="1"/>
            <p:extLst>
              <p:ext uri="{D42A27DB-BD31-4B8C-83A1-F6EECF244321}">
                <p14:modId xmlns:p14="http://schemas.microsoft.com/office/powerpoint/2010/main" val="584043545"/>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6078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20" name="Rectangle 4">
            <a:extLst>
              <a:ext uri="{FF2B5EF4-FFF2-40B4-BE49-F238E27FC236}">
                <a16:creationId xmlns:a16="http://schemas.microsoft.com/office/drawing/2014/main" id="{C5A14D9E-E2AF-C444-B49C-15F2D431DCF4}"/>
              </a:ext>
            </a:extLst>
          </p:cNvPr>
          <p:cNvSpPr>
            <a:spLocks noGrp="1" noChangeArrowheads="1"/>
          </p:cNvSpPr>
          <p:nvPr>
            <p:ph type="title"/>
          </p:nvPr>
        </p:nvSpPr>
        <p:spPr>
          <a:xfrm>
            <a:off x="289248" y="1123837"/>
            <a:ext cx="6451110" cy="1255469"/>
          </a:xfrm>
        </p:spPr>
        <p:txBody>
          <a:bodyPr>
            <a:normAutofit/>
          </a:bodyPr>
          <a:lstStyle/>
          <a:p>
            <a:r>
              <a:rPr lang="en-US" altLang="en-US" dirty="0"/>
              <a:t>Data Tracking Instruction</a:t>
            </a:r>
          </a:p>
        </p:txBody>
      </p:sp>
      <p:sp>
        <p:nvSpPr>
          <p:cNvPr id="10" name="Rectangle 2">
            <a:extLst>
              <a:ext uri="{FF2B5EF4-FFF2-40B4-BE49-F238E27FC236}">
                <a16:creationId xmlns:a16="http://schemas.microsoft.com/office/drawing/2014/main" id="{8A0A9323-B5CB-4B4D-A705-F7BF0F2BE867}"/>
              </a:ext>
            </a:extLst>
          </p:cNvPr>
          <p:cNvSpPr>
            <a:spLocks noGrp="1" noChangeArrowheads="1"/>
          </p:cNvSpPr>
          <p:nvPr>
            <p:ph idx="1"/>
          </p:nvPr>
        </p:nvSpPr>
        <p:spPr>
          <a:xfrm>
            <a:off x="289248" y="2510395"/>
            <a:ext cx="6451109" cy="3274586"/>
          </a:xfrm>
        </p:spPr>
        <p:txBody>
          <a:bodyPr anchor="t">
            <a:normAutofit/>
          </a:bodyPr>
          <a:lstStyle/>
          <a:p>
            <a:r>
              <a:rPr lang="en-US" altLang="en-US" b="1" dirty="0">
                <a:solidFill>
                  <a:srgbClr val="FFFFFF"/>
                </a:solidFill>
              </a:rPr>
              <a:t>Teach them which data tracking method you are using.</a:t>
            </a:r>
          </a:p>
          <a:p>
            <a:r>
              <a:rPr lang="en-US" altLang="en-US" b="1" dirty="0">
                <a:solidFill>
                  <a:srgbClr val="FFFFFF"/>
                </a:solidFill>
              </a:rPr>
              <a:t>If using the Lettercase Prenatal  Database, then instruct them to watch the instructional video on the Lettercase website.</a:t>
            </a:r>
          </a:p>
          <a:p>
            <a:r>
              <a:rPr lang="en-US" altLang="en-US" b="1" dirty="0">
                <a:solidFill>
                  <a:srgbClr val="FFFFFF"/>
                </a:solidFill>
              </a:rPr>
              <a:t>If using the Excel spreadsheet, then provide them with the template.</a:t>
            </a:r>
          </a:p>
          <a:p>
            <a:r>
              <a:rPr lang="en-US" altLang="en-US" b="1" dirty="0">
                <a:solidFill>
                  <a:srgbClr val="FFFFFF"/>
                </a:solidFill>
              </a:rPr>
              <a:t>If using another method, provide further instructions.</a:t>
            </a:r>
            <a:endParaRPr lang="en-US" altLang="en-US" dirty="0">
              <a:solidFill>
                <a:srgbClr val="FFFFFF"/>
              </a:solidFill>
            </a:endParaRPr>
          </a:p>
        </p:txBody>
      </p:sp>
      <p:sp>
        <p:nvSpPr>
          <p:cNvPr id="141" name="Rectangle 140">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0419" name="Group 3">
            <a:extLst>
              <a:ext uri="{FF2B5EF4-FFF2-40B4-BE49-F238E27FC236}">
                <a16:creationId xmlns:a16="http://schemas.microsoft.com/office/drawing/2014/main" id="{66540D50-C6C3-D648-8A7F-5524E1F8FAE2}"/>
              </a:ext>
            </a:extLst>
          </p:cNvPr>
          <p:cNvGrpSpPr>
            <a:grpSpLocks/>
          </p:cNvGrpSpPr>
          <p:nvPr/>
        </p:nvGrpSpPr>
        <p:grpSpPr bwMode="auto">
          <a:xfrm>
            <a:off x="7552944" y="2304233"/>
            <a:ext cx="3778286" cy="2240090"/>
            <a:chOff x="0" y="0"/>
            <a:chExt cx="6072" cy="3600"/>
          </a:xfrm>
        </p:grpSpPr>
        <p:pic>
          <p:nvPicPr>
            <p:cNvPr id="60417" name="Picture 1">
              <a:extLst>
                <a:ext uri="{FF2B5EF4-FFF2-40B4-BE49-F238E27FC236}">
                  <a16:creationId xmlns:a16="http://schemas.microsoft.com/office/drawing/2014/main" id="{F95CB962-ED80-A844-9F3A-BB7263026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8" r="755"/>
            <a:stretch>
              <a:fillRect/>
            </a:stretch>
          </p:blipFill>
          <p:spPr bwMode="auto">
            <a:xfrm>
              <a:off x="208" y="200"/>
              <a:ext cx="5658" cy="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0418" name="Picture 2">
              <a:extLst>
                <a:ext uri="{FF2B5EF4-FFF2-40B4-BE49-F238E27FC236}">
                  <a16:creationId xmlns:a16="http://schemas.microsoft.com/office/drawing/2014/main" id="{8EADD063-7B47-8C4A-8C53-236AADBA40B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72" cy="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extLst>
      <p:ext uri="{BB962C8B-B14F-4D97-AF65-F5344CB8AC3E}">
        <p14:creationId xmlns:p14="http://schemas.microsoft.com/office/powerpoint/2010/main" val="125004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CF47EF33-6426-C045-9684-7909556C5D77}"/>
              </a:ext>
            </a:extLst>
          </p:cNvPr>
          <p:cNvSpPr>
            <a:spLocks noGrp="1" noChangeArrowheads="1"/>
          </p:cNvSpPr>
          <p:nvPr>
            <p:ph type="title"/>
          </p:nvPr>
        </p:nvSpPr>
        <p:spPr>
          <a:xfrm>
            <a:off x="252919" y="1123837"/>
            <a:ext cx="2947482" cy="4601183"/>
          </a:xfrm>
        </p:spPr>
        <p:txBody>
          <a:bodyPr>
            <a:normAutofit/>
          </a:bodyPr>
          <a:lstStyle/>
          <a:p>
            <a:r>
              <a:rPr lang="en-US" altLang="en-US" dirty="0"/>
              <a:t>Instructions for Ongoing Support for Medical Professionals</a:t>
            </a:r>
          </a:p>
        </p:txBody>
      </p:sp>
      <p:graphicFrame>
        <p:nvGraphicFramePr>
          <p:cNvPr id="62468" name="Rectangle 2">
            <a:extLst>
              <a:ext uri="{FF2B5EF4-FFF2-40B4-BE49-F238E27FC236}">
                <a16:creationId xmlns:a16="http://schemas.microsoft.com/office/drawing/2014/main" id="{297C495A-72B4-4D2E-94F3-05BBF3C259E2}"/>
              </a:ext>
            </a:extLst>
          </p:cNvPr>
          <p:cNvGraphicFramePr>
            <a:graphicFrameLocks noGrp="1"/>
          </p:cNvGraphicFramePr>
          <p:nvPr>
            <p:ph idx="1"/>
            <p:extLst>
              <p:ext uri="{D42A27DB-BD31-4B8C-83A1-F6EECF244321}">
                <p14:modId xmlns:p14="http://schemas.microsoft.com/office/powerpoint/2010/main" val="4290939085"/>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3660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5A3E564-D921-9741-A4BA-267A68EFC421}"/>
              </a:ext>
            </a:extLst>
          </p:cNvPr>
          <p:cNvSpPr>
            <a:spLocks/>
          </p:cNvSpPr>
          <p:nvPr/>
        </p:nvSpPr>
        <p:spPr bwMode="auto">
          <a:xfrm>
            <a:off x="118447" y="1128529"/>
            <a:ext cx="3297106" cy="460118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vert="horz" lIns="91440" tIns="45720" rIns="91440" bIns="45720" rtlCol="0" anchor="ctr">
            <a:normAutofit/>
          </a:bodyPr>
          <a:lstStyle>
            <a:lvl1pPr algn="l">
              <a:defRPr sz="1200">
                <a:solidFill>
                  <a:schemeClr val="tx1"/>
                </a:solidFill>
                <a:latin typeface="Gill Sans Light" panose="020B0302020104020203" pitchFamily="34" charset="-79"/>
              </a:defRPr>
            </a:lvl1pPr>
            <a:lvl2pPr algn="l">
              <a:defRPr sz="1200">
                <a:solidFill>
                  <a:schemeClr val="tx1"/>
                </a:solidFill>
                <a:latin typeface="Gill Sans Light" panose="020B0302020104020203" pitchFamily="34" charset="-79"/>
              </a:defRPr>
            </a:lvl2pPr>
            <a:lvl3pPr algn="l">
              <a:defRPr sz="1200">
                <a:solidFill>
                  <a:schemeClr val="tx1"/>
                </a:solidFill>
                <a:latin typeface="Gill Sans Light" panose="020B0302020104020203" pitchFamily="34" charset="-79"/>
              </a:defRPr>
            </a:lvl3pPr>
            <a:lvl4pPr algn="l">
              <a:defRPr sz="1200">
                <a:solidFill>
                  <a:schemeClr val="tx1"/>
                </a:solidFill>
                <a:latin typeface="Gill Sans Light" panose="020B0302020104020203" pitchFamily="34" charset="-79"/>
              </a:defRPr>
            </a:lvl4pPr>
            <a:lvl5pPr algn="l">
              <a:defRPr sz="1200">
                <a:solidFill>
                  <a:schemeClr val="tx1"/>
                </a:solidFill>
                <a:latin typeface="Gill Sans Light" panose="020B0302020104020203" pitchFamily="34" charset="-79"/>
              </a:defRPr>
            </a:lvl5pPr>
            <a:lvl6pPr fontAlgn="base">
              <a:spcBef>
                <a:spcPct val="0"/>
              </a:spcBef>
              <a:spcAft>
                <a:spcPct val="0"/>
              </a:spcAft>
              <a:defRPr sz="1200">
                <a:solidFill>
                  <a:schemeClr val="tx1"/>
                </a:solidFill>
                <a:latin typeface="Gill Sans Light" panose="020B0302020104020203" pitchFamily="34" charset="-79"/>
              </a:defRPr>
            </a:lvl6pPr>
            <a:lvl7pPr fontAlgn="base">
              <a:spcBef>
                <a:spcPct val="0"/>
              </a:spcBef>
              <a:spcAft>
                <a:spcPct val="0"/>
              </a:spcAft>
              <a:defRPr sz="1200">
                <a:solidFill>
                  <a:schemeClr val="tx1"/>
                </a:solidFill>
                <a:latin typeface="Gill Sans Light" panose="020B0302020104020203" pitchFamily="34" charset="-79"/>
              </a:defRPr>
            </a:lvl7pPr>
            <a:lvl8pPr fontAlgn="base">
              <a:spcBef>
                <a:spcPct val="0"/>
              </a:spcBef>
              <a:spcAft>
                <a:spcPct val="0"/>
              </a:spcAft>
              <a:defRPr sz="1200">
                <a:solidFill>
                  <a:schemeClr val="tx1"/>
                </a:solidFill>
                <a:latin typeface="Gill Sans Light" panose="020B0302020104020203" pitchFamily="34" charset="-79"/>
              </a:defRPr>
            </a:lvl8pPr>
            <a:lvl9pPr fontAlgn="base">
              <a:spcBef>
                <a:spcPct val="0"/>
              </a:spcBef>
              <a:spcAft>
                <a:spcPct val="0"/>
              </a:spcAft>
              <a:defRPr sz="1200">
                <a:solidFill>
                  <a:schemeClr val="tx1"/>
                </a:solidFill>
                <a:latin typeface="Gill Sans Light" panose="020B0302020104020203" pitchFamily="34" charset="-79"/>
              </a:defRPr>
            </a:lvl9pPr>
          </a:lstStyle>
          <a:p>
            <a:pPr defTabSz="914400">
              <a:lnSpc>
                <a:spcPct val="90000"/>
              </a:lnSpc>
              <a:spcBef>
                <a:spcPct val="0"/>
              </a:spcBef>
              <a:spcAft>
                <a:spcPts val="600"/>
              </a:spcAft>
            </a:pPr>
            <a:r>
              <a:rPr lang="en-US" altLang="en-US" sz="3200" b="1" spc="-60" dirty="0">
                <a:solidFill>
                  <a:srgbClr val="FFFFFF"/>
                </a:solidFill>
                <a:latin typeface="Archer Bold" charset="0"/>
                <a:ea typeface="+mj-ea"/>
                <a:cs typeface="+mj-cs"/>
                <a:sym typeface="Helvetica Neue Light" panose="02000403000000020004" pitchFamily="2" charset="0"/>
              </a:rPr>
              <a:t>FINDING MEDICAL PROFESSIONALS</a:t>
            </a:r>
          </a:p>
        </p:txBody>
      </p:sp>
      <p:graphicFrame>
        <p:nvGraphicFramePr>
          <p:cNvPr id="48132" name="Rectangle 1">
            <a:extLst>
              <a:ext uri="{FF2B5EF4-FFF2-40B4-BE49-F238E27FC236}">
                <a16:creationId xmlns:a16="http://schemas.microsoft.com/office/drawing/2014/main" id="{6CE89EE0-99E7-490E-BF5B-136651362F9C}"/>
              </a:ext>
            </a:extLst>
          </p:cNvPr>
          <p:cNvGraphicFramePr>
            <a:graphicFrameLocks noGrp="1"/>
          </p:cNvGraphicFramePr>
          <p:nvPr>
            <p:ph idx="1"/>
            <p:extLst>
              <p:ext uri="{D42A27DB-BD31-4B8C-83A1-F6EECF244321}">
                <p14:modId xmlns:p14="http://schemas.microsoft.com/office/powerpoint/2010/main" val="4134241902"/>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5946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9154" name="Rectangle 2">
            <a:extLst>
              <a:ext uri="{FF2B5EF4-FFF2-40B4-BE49-F238E27FC236}">
                <a16:creationId xmlns:a16="http://schemas.microsoft.com/office/drawing/2014/main" id="{33B401AE-62C1-F544-B178-0659722E8E7D}"/>
              </a:ext>
            </a:extLst>
          </p:cNvPr>
          <p:cNvSpPr>
            <a:spLocks/>
          </p:cNvSpPr>
          <p:nvPr/>
        </p:nvSpPr>
        <p:spPr bwMode="auto">
          <a:xfrm>
            <a:off x="1600754" y="1087374"/>
            <a:ext cx="8983489" cy="100097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vert="horz" lIns="91440" tIns="45720" rIns="91440" bIns="45720" rtlCol="0" anchor="ctr">
            <a:normAutofit/>
          </a:bodyPr>
          <a:lstStyle>
            <a:lvl1pPr algn="l">
              <a:defRPr sz="1200">
                <a:solidFill>
                  <a:schemeClr val="tx1"/>
                </a:solidFill>
                <a:latin typeface="Gill Sans Light" panose="020B0302020104020203" pitchFamily="34" charset="-79"/>
              </a:defRPr>
            </a:lvl1pPr>
            <a:lvl2pPr algn="l">
              <a:defRPr sz="1200">
                <a:solidFill>
                  <a:schemeClr val="tx1"/>
                </a:solidFill>
                <a:latin typeface="Gill Sans Light" panose="020B0302020104020203" pitchFamily="34" charset="-79"/>
              </a:defRPr>
            </a:lvl2pPr>
            <a:lvl3pPr algn="l">
              <a:defRPr sz="1200">
                <a:solidFill>
                  <a:schemeClr val="tx1"/>
                </a:solidFill>
                <a:latin typeface="Gill Sans Light" panose="020B0302020104020203" pitchFamily="34" charset="-79"/>
              </a:defRPr>
            </a:lvl3pPr>
            <a:lvl4pPr algn="l">
              <a:defRPr sz="1200">
                <a:solidFill>
                  <a:schemeClr val="tx1"/>
                </a:solidFill>
                <a:latin typeface="Gill Sans Light" panose="020B0302020104020203" pitchFamily="34" charset="-79"/>
              </a:defRPr>
            </a:lvl4pPr>
            <a:lvl5pPr algn="l">
              <a:defRPr sz="1200">
                <a:solidFill>
                  <a:schemeClr val="tx1"/>
                </a:solidFill>
                <a:latin typeface="Gill Sans Light" panose="020B0302020104020203" pitchFamily="34" charset="-79"/>
              </a:defRPr>
            </a:lvl5pPr>
            <a:lvl6pPr fontAlgn="base">
              <a:spcBef>
                <a:spcPct val="0"/>
              </a:spcBef>
              <a:spcAft>
                <a:spcPct val="0"/>
              </a:spcAft>
              <a:defRPr sz="1200">
                <a:solidFill>
                  <a:schemeClr val="tx1"/>
                </a:solidFill>
                <a:latin typeface="Gill Sans Light" panose="020B0302020104020203" pitchFamily="34" charset="-79"/>
              </a:defRPr>
            </a:lvl6pPr>
            <a:lvl7pPr fontAlgn="base">
              <a:spcBef>
                <a:spcPct val="0"/>
              </a:spcBef>
              <a:spcAft>
                <a:spcPct val="0"/>
              </a:spcAft>
              <a:defRPr sz="1200">
                <a:solidFill>
                  <a:schemeClr val="tx1"/>
                </a:solidFill>
                <a:latin typeface="Gill Sans Light" panose="020B0302020104020203" pitchFamily="34" charset="-79"/>
              </a:defRPr>
            </a:lvl7pPr>
            <a:lvl8pPr fontAlgn="base">
              <a:spcBef>
                <a:spcPct val="0"/>
              </a:spcBef>
              <a:spcAft>
                <a:spcPct val="0"/>
              </a:spcAft>
              <a:defRPr sz="1200">
                <a:solidFill>
                  <a:schemeClr val="tx1"/>
                </a:solidFill>
                <a:latin typeface="Gill Sans Light" panose="020B0302020104020203" pitchFamily="34" charset="-79"/>
              </a:defRPr>
            </a:lvl8pPr>
            <a:lvl9pPr fontAlgn="base">
              <a:spcBef>
                <a:spcPct val="0"/>
              </a:spcBef>
              <a:spcAft>
                <a:spcPct val="0"/>
              </a:spcAft>
              <a:defRPr sz="1200">
                <a:solidFill>
                  <a:schemeClr val="tx1"/>
                </a:solidFill>
                <a:latin typeface="Gill Sans Light" panose="020B0302020104020203" pitchFamily="34" charset="-79"/>
              </a:defRPr>
            </a:lvl9pPr>
          </a:lstStyle>
          <a:p>
            <a:pPr defTabSz="914400">
              <a:lnSpc>
                <a:spcPct val="90000"/>
              </a:lnSpc>
              <a:spcBef>
                <a:spcPct val="0"/>
              </a:spcBef>
              <a:spcAft>
                <a:spcPts val="600"/>
              </a:spcAft>
            </a:pPr>
            <a:r>
              <a:rPr lang="en-US" altLang="en-US" sz="3600" b="1" spc="-60" dirty="0">
                <a:solidFill>
                  <a:srgbClr val="FFFFFF"/>
                </a:solidFill>
                <a:latin typeface="+mj-lt"/>
                <a:ea typeface="+mj-ea"/>
                <a:cs typeface="+mj-cs"/>
                <a:sym typeface="Helvetica Neue Light" panose="02000403000000020004" pitchFamily="2" charset="0"/>
              </a:rPr>
              <a:t>FINDING MEDICAL PROFESSIONALS</a:t>
            </a:r>
          </a:p>
        </p:txBody>
      </p:sp>
      <p:sp>
        <p:nvSpPr>
          <p:cNvPr id="75" name="Rectangle 74">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9153" name="Rectangle 1">
            <a:extLst>
              <a:ext uri="{FF2B5EF4-FFF2-40B4-BE49-F238E27FC236}">
                <a16:creationId xmlns:a16="http://schemas.microsoft.com/office/drawing/2014/main" id="{4933621A-79FC-4E44-BAA6-3828E25F93F2}"/>
              </a:ext>
            </a:extLst>
          </p:cNvPr>
          <p:cNvSpPr>
            <a:spLocks noGrp="1" noChangeArrowheads="1"/>
          </p:cNvSpPr>
          <p:nvPr>
            <p:ph idx="1"/>
          </p:nvPr>
        </p:nvSpPr>
        <p:spPr>
          <a:xfrm>
            <a:off x="1600753" y="2535446"/>
            <a:ext cx="8983489" cy="3554457"/>
          </a:xfrm>
        </p:spPr>
        <p:txBody>
          <a:bodyPr vert="horz" lIns="91440" tIns="45720" rIns="91440" bIns="45720" numCol="2" rtlCol="0" anchor="ctr">
            <a:normAutofit/>
          </a:bodyPr>
          <a:lstStyle/>
          <a:p>
            <a:pPr>
              <a:buSzPct val="99000"/>
            </a:pPr>
            <a:r>
              <a:rPr lang="en-US" altLang="en-US" sz="1900" dirty="0">
                <a:latin typeface="+mn-lt"/>
                <a:ea typeface="+mn-ea"/>
                <a:cs typeface="+mn-cs"/>
              </a:rPr>
              <a:t>Genetic Counselors: </a:t>
            </a:r>
            <a:r>
              <a:rPr lang="en-US" altLang="en-US" sz="1900" dirty="0" err="1">
                <a:latin typeface="+mn-lt"/>
                <a:ea typeface="+mn-ea"/>
                <a:cs typeface="+mn-cs"/>
              </a:rPr>
              <a:t>nsgc.org</a:t>
            </a:r>
            <a:endParaRPr lang="en-US" altLang="en-US" sz="1900" dirty="0">
              <a:latin typeface="+mn-lt"/>
              <a:ea typeface="+mn-ea"/>
              <a:cs typeface="+mn-cs"/>
            </a:endParaRPr>
          </a:p>
          <a:p>
            <a:pPr>
              <a:buSzPct val="99000"/>
            </a:pPr>
            <a:r>
              <a:rPr lang="en-US" altLang="en-US" sz="1900" dirty="0">
                <a:latin typeface="+mn-lt"/>
                <a:ea typeface="+mn-ea"/>
                <a:cs typeface="+mn-cs"/>
              </a:rPr>
              <a:t>Geneticists: </a:t>
            </a:r>
            <a:r>
              <a:rPr lang="en-US" altLang="en-US" sz="1900" dirty="0" err="1">
                <a:latin typeface="+mn-lt"/>
                <a:ea typeface="+mn-ea"/>
                <a:cs typeface="+mn-cs"/>
              </a:rPr>
              <a:t>acmg.net</a:t>
            </a:r>
            <a:endParaRPr lang="en-US" altLang="en-US" sz="1900" dirty="0">
              <a:latin typeface="+mn-lt"/>
              <a:ea typeface="+mn-ea"/>
              <a:cs typeface="+mn-cs"/>
            </a:endParaRPr>
          </a:p>
          <a:p>
            <a:pPr>
              <a:buSzPct val="99000"/>
            </a:pPr>
            <a:r>
              <a:rPr lang="en-US" altLang="en-US" sz="1900" dirty="0">
                <a:latin typeface="+mn-lt"/>
                <a:ea typeface="+mn-ea"/>
                <a:cs typeface="+mn-cs"/>
              </a:rPr>
              <a:t>Maternal Fetal Medicine Specialists: </a:t>
            </a:r>
            <a:r>
              <a:rPr lang="en-US" altLang="en-US" sz="1900" dirty="0" err="1">
                <a:latin typeface="+mn-lt"/>
                <a:ea typeface="+mn-ea"/>
                <a:cs typeface="+mn-cs"/>
              </a:rPr>
              <a:t>smfm.org</a:t>
            </a:r>
            <a:endParaRPr lang="en-US" altLang="en-US" sz="1900" dirty="0">
              <a:latin typeface="+mn-lt"/>
              <a:ea typeface="+mn-ea"/>
              <a:cs typeface="+mn-cs"/>
            </a:endParaRPr>
          </a:p>
          <a:p>
            <a:pPr>
              <a:buSzPct val="99000"/>
            </a:pPr>
            <a:r>
              <a:rPr lang="en-US" altLang="en-US" sz="1900" dirty="0">
                <a:latin typeface="+mn-lt"/>
                <a:ea typeface="+mn-ea"/>
                <a:cs typeface="+mn-cs"/>
              </a:rPr>
              <a:t>Hospital Social Workers</a:t>
            </a:r>
          </a:p>
          <a:p>
            <a:r>
              <a:rPr lang="en-US" altLang="en-US" sz="1900" dirty="0">
                <a:latin typeface="+mn-lt"/>
                <a:ea typeface="+mn-ea"/>
                <a:cs typeface="+mn-cs"/>
              </a:rPr>
              <a:t>Call hospitals directly.</a:t>
            </a:r>
          </a:p>
          <a:p>
            <a:pPr>
              <a:buSzPct val="99000"/>
            </a:pPr>
            <a:r>
              <a:rPr lang="en-US" altLang="en-US" sz="1900" dirty="0">
                <a:latin typeface="+mn-lt"/>
                <a:ea typeface="+mn-ea"/>
                <a:cs typeface="+mn-cs"/>
              </a:rPr>
              <a:t>OB/GYNs: </a:t>
            </a:r>
            <a:r>
              <a:rPr lang="en-US" altLang="en-US" sz="1900" dirty="0" err="1">
                <a:latin typeface="+mn-lt"/>
                <a:ea typeface="+mn-ea"/>
                <a:cs typeface="+mn-cs"/>
              </a:rPr>
              <a:t>acog.org</a:t>
            </a:r>
            <a:r>
              <a:rPr lang="en-US" altLang="en-US" sz="1900" dirty="0">
                <a:latin typeface="+mn-lt"/>
                <a:ea typeface="+mn-ea"/>
                <a:cs typeface="+mn-cs"/>
              </a:rPr>
              <a:t> </a:t>
            </a:r>
          </a:p>
          <a:p>
            <a:pPr>
              <a:buSzPct val="99000"/>
            </a:pPr>
            <a:r>
              <a:rPr lang="en-US" altLang="en-US" sz="1900" dirty="0">
                <a:latin typeface="+mn-lt"/>
                <a:ea typeface="+mn-ea"/>
                <a:cs typeface="+mn-cs"/>
              </a:rPr>
              <a:t>Midwives: </a:t>
            </a:r>
            <a:r>
              <a:rPr lang="en-US" altLang="en-US" sz="1900" dirty="0" err="1">
                <a:latin typeface="+mn-lt"/>
                <a:ea typeface="+mn-ea"/>
                <a:cs typeface="+mn-cs"/>
              </a:rPr>
              <a:t>midwife.org</a:t>
            </a:r>
            <a:endParaRPr lang="en-US" altLang="en-US" sz="1900" dirty="0">
              <a:latin typeface="+mn-lt"/>
              <a:ea typeface="+mn-ea"/>
              <a:cs typeface="+mn-cs"/>
            </a:endParaRPr>
          </a:p>
          <a:p>
            <a:pPr>
              <a:buSzPct val="99000"/>
            </a:pPr>
            <a:r>
              <a:rPr lang="en-US" altLang="en-US" sz="1900" dirty="0">
                <a:latin typeface="+mn-lt"/>
                <a:ea typeface="+mn-ea"/>
                <a:cs typeface="+mn-cs"/>
              </a:rPr>
              <a:t>Public Health Department: http://</a:t>
            </a:r>
            <a:r>
              <a:rPr lang="en-US" altLang="en-US" sz="1900" dirty="0" err="1">
                <a:latin typeface="+mn-lt"/>
                <a:ea typeface="+mn-ea"/>
                <a:cs typeface="+mn-cs"/>
              </a:rPr>
              <a:t>www.cdc.gov</a:t>
            </a:r>
            <a:r>
              <a:rPr lang="en-US" altLang="en-US" sz="1900" dirty="0">
                <a:latin typeface="+mn-lt"/>
                <a:ea typeface="+mn-ea"/>
                <a:cs typeface="+mn-cs"/>
              </a:rPr>
              <a:t>/</a:t>
            </a:r>
            <a:r>
              <a:rPr lang="en-US" altLang="en-US" sz="1900" dirty="0" err="1">
                <a:latin typeface="+mn-lt"/>
                <a:ea typeface="+mn-ea"/>
                <a:cs typeface="+mn-cs"/>
              </a:rPr>
              <a:t>mmwr</a:t>
            </a:r>
            <a:r>
              <a:rPr lang="en-US" altLang="en-US" sz="1900" dirty="0">
                <a:latin typeface="+mn-lt"/>
                <a:ea typeface="+mn-ea"/>
                <a:cs typeface="+mn-cs"/>
              </a:rPr>
              <a:t>/international/</a:t>
            </a:r>
            <a:r>
              <a:rPr lang="en-US" altLang="en-US" sz="1900" dirty="0" err="1">
                <a:latin typeface="+mn-lt"/>
                <a:ea typeface="+mn-ea"/>
                <a:cs typeface="+mn-cs"/>
              </a:rPr>
              <a:t>relres.html</a:t>
            </a:r>
            <a:endParaRPr lang="en-US" altLang="en-US" sz="1900" dirty="0">
              <a:latin typeface="+mn-lt"/>
              <a:ea typeface="+mn-ea"/>
              <a:cs typeface="+mn-cs"/>
            </a:endParaRPr>
          </a:p>
          <a:p>
            <a:pPr>
              <a:buSzPct val="99000"/>
            </a:pPr>
            <a:r>
              <a:rPr lang="en-US" altLang="en-US" sz="1900" dirty="0">
                <a:latin typeface="+mn-lt"/>
                <a:ea typeface="+mn-ea"/>
                <a:cs typeface="+mn-cs"/>
              </a:rPr>
              <a:t>Nurses/Nurse Practitioners: </a:t>
            </a:r>
            <a:r>
              <a:rPr lang="en-US" altLang="en-US" sz="1900" dirty="0" err="1">
                <a:latin typeface="+mn-lt"/>
                <a:ea typeface="+mn-ea"/>
                <a:cs typeface="+mn-cs"/>
              </a:rPr>
              <a:t>awhonn.org</a:t>
            </a:r>
            <a:endParaRPr lang="en-US" altLang="en-US" sz="1900" dirty="0">
              <a:latin typeface="+mn-lt"/>
              <a:ea typeface="+mn-ea"/>
              <a:cs typeface="+mn-cs"/>
            </a:endParaRPr>
          </a:p>
        </p:txBody>
      </p:sp>
    </p:spTree>
    <p:extLst>
      <p:ext uri="{BB962C8B-B14F-4D97-AF65-F5344CB8AC3E}">
        <p14:creationId xmlns:p14="http://schemas.microsoft.com/office/powerpoint/2010/main" val="2856434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60" name="Rectangle 4">
            <a:extLst>
              <a:ext uri="{FF2B5EF4-FFF2-40B4-BE49-F238E27FC236}">
                <a16:creationId xmlns:a16="http://schemas.microsoft.com/office/drawing/2014/main" id="{7D94CB17-2750-0441-A4E2-D0B984B6C55F}"/>
              </a:ext>
            </a:extLst>
          </p:cNvPr>
          <p:cNvSpPr>
            <a:spLocks noGrp="1" noChangeArrowheads="1"/>
          </p:cNvSpPr>
          <p:nvPr>
            <p:ph type="title"/>
          </p:nvPr>
        </p:nvSpPr>
        <p:spPr>
          <a:xfrm>
            <a:off x="252919" y="1123837"/>
            <a:ext cx="2947482" cy="4601183"/>
          </a:xfrm>
        </p:spPr>
        <p:txBody>
          <a:bodyPr>
            <a:normAutofit/>
          </a:bodyPr>
          <a:lstStyle/>
          <a:p>
            <a:r>
              <a:rPr lang="en-US" altLang="en-US"/>
              <a:t>Spotlight on Affiliate Success at MDSC</a:t>
            </a:r>
          </a:p>
        </p:txBody>
      </p:sp>
      <p:grpSp>
        <p:nvGrpSpPr>
          <p:cNvPr id="45059" name="Group 3">
            <a:extLst>
              <a:ext uri="{FF2B5EF4-FFF2-40B4-BE49-F238E27FC236}">
                <a16:creationId xmlns:a16="http://schemas.microsoft.com/office/drawing/2014/main" id="{A23373BF-9563-084D-B05F-C84A22E8F41C}"/>
              </a:ext>
            </a:extLst>
          </p:cNvPr>
          <p:cNvGrpSpPr>
            <a:grpSpLocks/>
          </p:cNvGrpSpPr>
          <p:nvPr/>
        </p:nvGrpSpPr>
        <p:grpSpPr bwMode="auto">
          <a:xfrm>
            <a:off x="3759896" y="1123015"/>
            <a:ext cx="7728267" cy="4612211"/>
            <a:chOff x="0" y="0"/>
            <a:chExt cx="5496" cy="3280"/>
          </a:xfrm>
        </p:grpSpPr>
        <p:pic>
          <p:nvPicPr>
            <p:cNvPr id="45057" name="Picture 1">
              <a:extLst>
                <a:ext uri="{FF2B5EF4-FFF2-40B4-BE49-F238E27FC236}">
                  <a16:creationId xmlns:a16="http://schemas.microsoft.com/office/drawing/2014/main" id="{3D347820-0C44-D948-98D4-3A08A83D7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83" b="11510"/>
            <a:stretch>
              <a:fillRect/>
            </a:stretch>
          </p:blipFill>
          <p:spPr bwMode="auto">
            <a:xfrm>
              <a:off x="1508" y="200"/>
              <a:ext cx="2488" cy="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5058" name="Picture 2">
              <a:extLst>
                <a:ext uri="{FF2B5EF4-FFF2-40B4-BE49-F238E27FC236}">
                  <a16:creationId xmlns:a16="http://schemas.microsoft.com/office/drawing/2014/main" id="{53DE0DBF-AA83-6440-9C57-105355FAA6B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96" cy="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extLst>
      <p:ext uri="{BB962C8B-B14F-4D97-AF65-F5344CB8AC3E}">
        <p14:creationId xmlns:p14="http://schemas.microsoft.com/office/powerpoint/2010/main" val="2571774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title"/>
          </p:nvPr>
        </p:nvSpPr>
        <p:spPr>
          <a:xfrm>
            <a:off x="1774031" y="1437680"/>
            <a:ext cx="8643938" cy="1660922"/>
          </a:xfrm>
          <a:prstGeom prst="rect">
            <a:avLst/>
          </a:prstGeom>
        </p:spPr>
        <p:txBody>
          <a:bodyPr/>
          <a:lstStyle/>
          <a:p>
            <a:pPr lvl="0">
              <a:defRPr sz="1800" cap="none">
                <a:solidFill>
                  <a:srgbClr val="000000"/>
                </a:solidFill>
              </a:defRPr>
            </a:pPr>
            <a:r>
              <a:rPr sz="3375" cap="all" dirty="0">
                <a:solidFill>
                  <a:srgbClr val="535353"/>
                </a:solidFill>
                <a:latin typeface="Archer Bold" charset="0"/>
              </a:rPr>
              <a:t>The National Center for Prenatal and Postnatal Down Syndrome Resources</a:t>
            </a:r>
          </a:p>
        </p:txBody>
      </p:sp>
      <p:sp>
        <p:nvSpPr>
          <p:cNvPr id="312" name="Shape 312"/>
          <p:cNvSpPr>
            <a:spLocks noGrp="1"/>
          </p:cNvSpPr>
          <p:nvPr>
            <p:ph type="body" idx="1"/>
          </p:nvPr>
        </p:nvSpPr>
        <p:spPr>
          <a:xfrm>
            <a:off x="1774031" y="3589735"/>
            <a:ext cx="8643938" cy="2759273"/>
          </a:xfrm>
          <a:prstGeom prst="rect">
            <a:avLst/>
          </a:prstGeom>
        </p:spPr>
        <p:txBody>
          <a:bodyPr/>
          <a:lstStyle/>
          <a:p>
            <a:pPr lvl="0">
              <a:defRPr sz="1800">
                <a:solidFill>
                  <a:srgbClr val="000000"/>
                </a:solidFill>
              </a:defRPr>
            </a:pPr>
            <a:r>
              <a:rPr sz="2531">
                <a:solidFill>
                  <a:srgbClr val="535353"/>
                </a:solidFill>
              </a:rPr>
              <a:t>Stephanie Meredith, MA</a:t>
            </a:r>
          </a:p>
          <a:p>
            <a:pPr lvl="0">
              <a:defRPr sz="1800">
                <a:solidFill>
                  <a:srgbClr val="000000"/>
                </a:solidFill>
              </a:defRPr>
            </a:pPr>
            <a:r>
              <a:rPr sz="2531" u="sng">
                <a:solidFill>
                  <a:srgbClr val="535353"/>
                </a:solidFill>
                <a:hlinkClick r:id="rId3"/>
              </a:rPr>
              <a:t>stephaniem@lettercase.org</a:t>
            </a:r>
            <a:endParaRPr sz="2531">
              <a:solidFill>
                <a:srgbClr val="535353"/>
              </a:solidFill>
            </a:endParaRPr>
          </a:p>
          <a:p>
            <a:pPr lvl="0">
              <a:defRPr sz="1800">
                <a:solidFill>
                  <a:srgbClr val="000000"/>
                </a:solidFill>
              </a:defRPr>
            </a:pPr>
            <a:r>
              <a:rPr sz="2531">
                <a:solidFill>
                  <a:srgbClr val="535353"/>
                </a:solidFill>
              </a:rPr>
              <a:t>facebook.com/lettercaseorg</a:t>
            </a:r>
          </a:p>
          <a:p>
            <a:pPr lvl="0">
              <a:defRPr sz="1800">
                <a:solidFill>
                  <a:srgbClr val="000000"/>
                </a:solidFill>
              </a:defRPr>
            </a:pPr>
            <a:r>
              <a:rPr sz="2531" u="sng">
                <a:solidFill>
                  <a:srgbClr val="535353"/>
                </a:solidFill>
                <a:hlinkClick r:id="rId4"/>
              </a:rPr>
              <a:t>twitter.com/lettercaseorg</a:t>
            </a:r>
            <a:endParaRPr sz="2531" u="sng">
              <a:solidFill>
                <a:srgbClr val="535353"/>
              </a:solidFill>
            </a:endParaRPr>
          </a:p>
          <a:p>
            <a:pPr lvl="0">
              <a:defRPr sz="1800">
                <a:solidFill>
                  <a:srgbClr val="000000"/>
                </a:solidFill>
              </a:defRPr>
            </a:pPr>
            <a:r>
              <a:rPr sz="2531" u="sng">
                <a:solidFill>
                  <a:srgbClr val="535353"/>
                </a:solidFill>
                <a:hlinkClick r:id="rId4"/>
              </a:rPr>
              <a:t>twitter.com/DownSynPreg</a:t>
            </a:r>
            <a:endParaRPr sz="2531" u="sng">
              <a:solidFill>
                <a:srgbClr val="535353"/>
              </a:solidFill>
            </a:endParaRPr>
          </a:p>
          <a:p>
            <a:pPr lvl="0">
              <a:defRPr sz="1800">
                <a:solidFill>
                  <a:srgbClr val="000000"/>
                </a:solidFill>
              </a:defRPr>
            </a:pPr>
            <a:r>
              <a:rPr sz="2531" u="sng">
                <a:solidFill>
                  <a:srgbClr val="535353"/>
                </a:solidFill>
                <a:hlinkClick r:id="rId4"/>
              </a:rPr>
              <a:t>downsyndromediagnosis.org</a:t>
            </a:r>
            <a:endParaRPr sz="2531">
              <a:solidFill>
                <a:srgbClr val="535353"/>
              </a:solidFill>
            </a:endParaRPr>
          </a:p>
        </p:txBody>
      </p:sp>
      <p:sp>
        <p:nvSpPr>
          <p:cNvPr id="313" name="Shape 313"/>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lvl="0">
              <a:defRPr>
                <a:solidFill>
                  <a:srgbClr val="000000"/>
                </a:solidFill>
              </a:defRPr>
            </a:pPr>
            <a:fld id="{86CB4B4D-7CA3-9044-876B-883B54F8677D}" type="slidenum">
              <a:rPr>
                <a:solidFill>
                  <a:srgbClr val="535353"/>
                </a:solidFill>
              </a:rPr>
              <a:t>38</a:t>
            </a:fld>
            <a:endParaRPr>
              <a:solidFill>
                <a:srgbClr val="535353"/>
              </a:solidFill>
            </a:endParaRPr>
          </a:p>
        </p:txBody>
      </p:sp>
    </p:spTree>
    <p:extLst>
      <p:ext uri="{BB962C8B-B14F-4D97-AF65-F5344CB8AC3E}">
        <p14:creationId xmlns:p14="http://schemas.microsoft.com/office/powerpoint/2010/main" val="256364492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95AC18F6-3AFE-664D-B616-83784345FF86}"/>
              </a:ext>
            </a:extLst>
          </p:cNvPr>
          <p:cNvSpPr>
            <a:spLocks noGrp="1" noChangeArrowheads="1"/>
          </p:cNvSpPr>
          <p:nvPr>
            <p:ph type="title"/>
          </p:nvPr>
        </p:nvSpPr>
        <p:spPr>
          <a:xfrm>
            <a:off x="252919" y="1123837"/>
            <a:ext cx="2947482" cy="1283461"/>
          </a:xfrm>
        </p:spPr>
        <p:txBody>
          <a:bodyPr anchor="b">
            <a:normAutofit/>
          </a:bodyPr>
          <a:lstStyle/>
          <a:p>
            <a:r>
              <a:rPr lang="en-US" altLang="en-US" sz="2400" dirty="0"/>
              <a:t>Prenatal Outreach Representative Program</a:t>
            </a:r>
          </a:p>
        </p:txBody>
      </p:sp>
      <p:sp>
        <p:nvSpPr>
          <p:cNvPr id="43010" name="Rectangle 2">
            <a:extLst>
              <a:ext uri="{FF2B5EF4-FFF2-40B4-BE49-F238E27FC236}">
                <a16:creationId xmlns:a16="http://schemas.microsoft.com/office/drawing/2014/main" id="{1E63CB43-76FD-CD44-9D8F-5BF61E28CBD0}"/>
              </a:ext>
            </a:extLst>
          </p:cNvPr>
          <p:cNvSpPr>
            <a:spLocks noGrp="1" noChangeArrowheads="1"/>
          </p:cNvSpPr>
          <p:nvPr>
            <p:ph idx="1"/>
          </p:nvPr>
        </p:nvSpPr>
        <p:spPr>
          <a:xfrm>
            <a:off x="252920" y="2407298"/>
            <a:ext cx="2947482" cy="3498980"/>
          </a:xfrm>
        </p:spPr>
        <p:txBody>
          <a:bodyPr anchor="t">
            <a:normAutofit/>
          </a:bodyPr>
          <a:lstStyle/>
          <a:p>
            <a:r>
              <a:rPr lang="en-US" sz="1600" dirty="0">
                <a:solidFill>
                  <a:srgbClr val="FFFFFF"/>
                </a:solidFill>
              </a:rPr>
              <a:t>Overview: The Prenatal Outreach program generally consists of a contact for each OB/GYN group in the region. The Prenatal Outreach Representatives replicate the model of a pharmaceutical representative.</a:t>
            </a:r>
            <a:endParaRPr lang="en-US" altLang="en-US" sz="1600" dirty="0">
              <a:solidFill>
                <a:srgbClr val="FFFFFF"/>
              </a:solidFill>
            </a:endParaRPr>
          </a:p>
        </p:txBody>
      </p:sp>
      <p:pic>
        <p:nvPicPr>
          <p:cNvPr id="3" name="Picture 2">
            <a:extLst>
              <a:ext uri="{FF2B5EF4-FFF2-40B4-BE49-F238E27FC236}">
                <a16:creationId xmlns:a16="http://schemas.microsoft.com/office/drawing/2014/main" id="{365FE58E-6B42-5C4C-9AF7-15D43687CABC}"/>
              </a:ext>
            </a:extLst>
          </p:cNvPr>
          <p:cNvPicPr>
            <a:picLocks noChangeAspect="1"/>
          </p:cNvPicPr>
          <p:nvPr/>
        </p:nvPicPr>
        <p:blipFill rotWithShape="1">
          <a:blip r:embed="rId3"/>
          <a:srcRect l="11428"/>
          <a:stretch/>
        </p:blipFill>
        <p:spPr>
          <a:xfrm>
            <a:off x="3778897" y="758952"/>
            <a:ext cx="7772401" cy="5330952"/>
          </a:xfrm>
          <a:prstGeom prst="rect">
            <a:avLst/>
          </a:prstGeom>
        </p:spPr>
      </p:pic>
    </p:spTree>
    <p:extLst>
      <p:ext uri="{BB962C8B-B14F-4D97-AF65-F5344CB8AC3E}">
        <p14:creationId xmlns:p14="http://schemas.microsoft.com/office/powerpoint/2010/main" val="2385901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3009" name="Rectangle 1">
            <a:extLst>
              <a:ext uri="{FF2B5EF4-FFF2-40B4-BE49-F238E27FC236}">
                <a16:creationId xmlns:a16="http://schemas.microsoft.com/office/drawing/2014/main" id="{95AC18F6-3AFE-664D-B616-83784345FF86}"/>
              </a:ext>
            </a:extLst>
          </p:cNvPr>
          <p:cNvSpPr>
            <a:spLocks noGrp="1" noChangeArrowheads="1"/>
          </p:cNvSpPr>
          <p:nvPr>
            <p:ph type="title"/>
          </p:nvPr>
        </p:nvSpPr>
        <p:spPr>
          <a:xfrm>
            <a:off x="1600754" y="1087374"/>
            <a:ext cx="8983489" cy="1000978"/>
          </a:xfrm>
        </p:spPr>
        <p:txBody>
          <a:bodyPr>
            <a:normAutofit/>
          </a:bodyPr>
          <a:lstStyle/>
          <a:p>
            <a:r>
              <a:rPr lang="en-US" altLang="en-US" sz="3300" dirty="0"/>
              <a:t>Prenatal Outreach Representative Program Overview</a:t>
            </a:r>
          </a:p>
        </p:txBody>
      </p:sp>
      <p:sp>
        <p:nvSpPr>
          <p:cNvPr id="75" name="Rectangle 74">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3010" name="Rectangle 2">
            <a:extLst>
              <a:ext uri="{FF2B5EF4-FFF2-40B4-BE49-F238E27FC236}">
                <a16:creationId xmlns:a16="http://schemas.microsoft.com/office/drawing/2014/main" id="{1E63CB43-76FD-CD44-9D8F-5BF61E28CBD0}"/>
              </a:ext>
            </a:extLst>
          </p:cNvPr>
          <p:cNvSpPr>
            <a:spLocks noGrp="1" noChangeArrowheads="1"/>
          </p:cNvSpPr>
          <p:nvPr>
            <p:ph idx="1"/>
          </p:nvPr>
        </p:nvSpPr>
        <p:spPr>
          <a:xfrm>
            <a:off x="1600753" y="2535446"/>
            <a:ext cx="8983489" cy="3554457"/>
          </a:xfrm>
        </p:spPr>
        <p:txBody>
          <a:bodyPr>
            <a:normAutofit/>
          </a:bodyPr>
          <a:lstStyle/>
          <a:p>
            <a:pPr marL="0" indent="0">
              <a:buNone/>
            </a:pPr>
            <a:r>
              <a:rPr lang="en-US" altLang="en-US" sz="1400"/>
              <a:t>Each Prenatal Outreach Rep is assigned a medical office or offices to visit quarterly and do the following:</a:t>
            </a:r>
          </a:p>
          <a:p>
            <a:pPr fontAlgn="base"/>
            <a:r>
              <a:rPr lang="en-US" sz="1400"/>
              <a:t>Act as an organization representative.​ </a:t>
            </a:r>
          </a:p>
          <a:p>
            <a:pPr fontAlgn="base"/>
            <a:r>
              <a:rPr lang="en-US" sz="1400"/>
              <a:t>Develop relationships with medical offices.​ </a:t>
            </a:r>
          </a:p>
          <a:p>
            <a:pPr fontAlgn="base"/>
            <a:r>
              <a:rPr lang="en-US" sz="1400"/>
              <a:t>Distribute materials.​ </a:t>
            </a:r>
          </a:p>
          <a:p>
            <a:pPr fontAlgn="base"/>
            <a:r>
              <a:rPr lang="en-US" sz="1400"/>
              <a:t>Offer presentations. </a:t>
            </a:r>
          </a:p>
          <a:p>
            <a:pPr fontAlgn="base"/>
            <a:r>
              <a:rPr lang="en-US" sz="1400"/>
              <a:t>Provide referrals to your organization </a:t>
            </a:r>
          </a:p>
          <a:p>
            <a:pPr fontAlgn="base"/>
            <a:r>
              <a:rPr lang="en-US" sz="1400"/>
              <a:t>Offer business cards with contact information to medical professionals and are available via telephone calls or in person. </a:t>
            </a:r>
            <a:r>
              <a:rPr lang="en-US" sz="1400" i="1"/>
              <a:t>Make sure business cards come from your local Down syndrome organization and identify the role of the Prenatal Outreach Representative</a:t>
            </a:r>
            <a:r>
              <a:rPr lang="en-US" sz="1400"/>
              <a:t> .</a:t>
            </a:r>
          </a:p>
          <a:p>
            <a:pPr fontAlgn="base"/>
            <a:r>
              <a:rPr lang="en-US" sz="1400"/>
              <a:t>Report a quarterly contact log or Qualtrics survey to the organization/Medical Contact Supervisor.​​ </a:t>
            </a:r>
            <a:br>
              <a:rPr lang="en-US" altLang="en-US" sz="1400"/>
            </a:br>
            <a:br>
              <a:rPr lang="en-US" altLang="en-US" sz="1400"/>
            </a:br>
            <a:r>
              <a:rPr lang="en-US" altLang="en-US" sz="1400"/>
              <a:t>Find all materials at Lettercase.org.</a:t>
            </a:r>
          </a:p>
        </p:txBody>
      </p:sp>
    </p:spTree>
    <p:extLst>
      <p:ext uri="{BB962C8B-B14F-4D97-AF65-F5344CB8AC3E}">
        <p14:creationId xmlns:p14="http://schemas.microsoft.com/office/powerpoint/2010/main" val="1280430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3009" name="Rectangle 1">
            <a:extLst>
              <a:ext uri="{FF2B5EF4-FFF2-40B4-BE49-F238E27FC236}">
                <a16:creationId xmlns:a16="http://schemas.microsoft.com/office/drawing/2014/main" id="{95AC18F6-3AFE-664D-B616-83784345FF86}"/>
              </a:ext>
            </a:extLst>
          </p:cNvPr>
          <p:cNvSpPr>
            <a:spLocks noGrp="1" noChangeArrowheads="1"/>
          </p:cNvSpPr>
          <p:nvPr>
            <p:ph type="title"/>
          </p:nvPr>
        </p:nvSpPr>
        <p:spPr>
          <a:xfrm>
            <a:off x="1600754" y="1087374"/>
            <a:ext cx="8983489" cy="1000978"/>
          </a:xfrm>
        </p:spPr>
        <p:txBody>
          <a:bodyPr>
            <a:normAutofit/>
          </a:bodyPr>
          <a:lstStyle/>
          <a:p>
            <a:r>
              <a:rPr lang="en-US" altLang="en-US" dirty="0"/>
              <a:t>Importance of Prenatal Outreach Program</a:t>
            </a:r>
          </a:p>
        </p:txBody>
      </p:sp>
      <p:sp>
        <p:nvSpPr>
          <p:cNvPr id="75" name="Rectangle 74">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3010" name="Rectangle 2">
            <a:extLst>
              <a:ext uri="{FF2B5EF4-FFF2-40B4-BE49-F238E27FC236}">
                <a16:creationId xmlns:a16="http://schemas.microsoft.com/office/drawing/2014/main" id="{1E63CB43-76FD-CD44-9D8F-5BF61E28CBD0}"/>
              </a:ext>
            </a:extLst>
          </p:cNvPr>
          <p:cNvSpPr>
            <a:spLocks noGrp="1" noChangeArrowheads="1"/>
          </p:cNvSpPr>
          <p:nvPr>
            <p:ph idx="1"/>
          </p:nvPr>
        </p:nvSpPr>
        <p:spPr>
          <a:xfrm>
            <a:off x="1600753" y="2535446"/>
            <a:ext cx="8983489" cy="3554457"/>
          </a:xfrm>
        </p:spPr>
        <p:txBody>
          <a:bodyPr>
            <a:normAutofit/>
          </a:bodyPr>
          <a:lstStyle/>
          <a:p>
            <a:pPr fontAlgn="base"/>
            <a:r>
              <a:rPr lang="en-US" sz="1900"/>
              <a:t>Prenatal Outreach Representative training is offered so that representatives understand the organization and focus of the program. The training also instructs parents about how to act as representatives of your organization and how to navigate complex territory.  </a:t>
            </a:r>
          </a:p>
          <a:p>
            <a:pPr fontAlgn="base"/>
            <a:r>
              <a:rPr lang="en-US" sz="1900"/>
              <a:t>Importance of professional trained parents for medical outreach and for parent-to-parent support: each person is representing your organization </a:t>
            </a:r>
          </a:p>
          <a:p>
            <a:pPr fontAlgn="base"/>
            <a:r>
              <a:rPr lang="en-US" sz="1900"/>
              <a:t>A strong professional collaboration with health care professionals will ensure more positive, supported diagnosis experiences and more referrals to your program and growth of your organization and more families will be connected and supported  </a:t>
            </a:r>
          </a:p>
          <a:p>
            <a:pPr fontAlgn="base"/>
            <a:r>
              <a:rPr lang="en-US" sz="1900"/>
              <a:t>Share information on how referrals can be made to org to support for patients </a:t>
            </a:r>
          </a:p>
        </p:txBody>
      </p:sp>
    </p:spTree>
    <p:extLst>
      <p:ext uri="{BB962C8B-B14F-4D97-AF65-F5344CB8AC3E}">
        <p14:creationId xmlns:p14="http://schemas.microsoft.com/office/powerpoint/2010/main" val="3624753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95AC18F6-3AFE-664D-B616-83784345FF86}"/>
              </a:ext>
            </a:extLst>
          </p:cNvPr>
          <p:cNvSpPr>
            <a:spLocks noGrp="1" noChangeArrowheads="1"/>
          </p:cNvSpPr>
          <p:nvPr>
            <p:ph type="title"/>
          </p:nvPr>
        </p:nvSpPr>
        <p:spPr>
          <a:xfrm>
            <a:off x="252919" y="1123837"/>
            <a:ext cx="2947482" cy="4601183"/>
          </a:xfrm>
        </p:spPr>
        <p:txBody>
          <a:bodyPr>
            <a:normAutofit/>
          </a:bodyPr>
          <a:lstStyle/>
          <a:p>
            <a:r>
              <a:rPr lang="en-US" altLang="en-US"/>
              <a:t>Prenatal Outreach Representative Program</a:t>
            </a:r>
            <a:br>
              <a:rPr lang="en-US" altLang="en-US"/>
            </a:br>
            <a:r>
              <a:rPr lang="en-US" altLang="en-US"/>
              <a:t>Benefits</a:t>
            </a:r>
          </a:p>
        </p:txBody>
      </p:sp>
      <p:graphicFrame>
        <p:nvGraphicFramePr>
          <p:cNvPr id="43012" name="Rectangle 2">
            <a:extLst>
              <a:ext uri="{FF2B5EF4-FFF2-40B4-BE49-F238E27FC236}">
                <a16:creationId xmlns:a16="http://schemas.microsoft.com/office/drawing/2014/main" id="{5DD3770C-1A0E-4AA5-8F08-9643CC47EDC0}"/>
              </a:ext>
            </a:extLst>
          </p:cNvPr>
          <p:cNvGraphicFramePr>
            <a:graphicFrameLocks noGrp="1"/>
          </p:cNvGraphicFramePr>
          <p:nvPr>
            <p:ph idx="1"/>
            <p:extLst>
              <p:ext uri="{D42A27DB-BD31-4B8C-83A1-F6EECF244321}">
                <p14:modId xmlns:p14="http://schemas.microsoft.com/office/powerpoint/2010/main" val="3735495409"/>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7734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9DC5A77-10C9-4ECF-B7EB-8D917F36A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FE28B5-FB16-49A9-B851-3C35FAC0C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10905976" cy="165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3009" name="Rectangle 1">
            <a:extLst>
              <a:ext uri="{FF2B5EF4-FFF2-40B4-BE49-F238E27FC236}">
                <a16:creationId xmlns:a16="http://schemas.microsoft.com/office/drawing/2014/main" id="{95AC18F6-3AFE-664D-B616-83784345FF86}"/>
              </a:ext>
            </a:extLst>
          </p:cNvPr>
          <p:cNvSpPr>
            <a:spLocks noGrp="1" noChangeArrowheads="1"/>
          </p:cNvSpPr>
          <p:nvPr>
            <p:ph type="title"/>
          </p:nvPr>
        </p:nvSpPr>
        <p:spPr>
          <a:xfrm>
            <a:off x="1600754" y="1087374"/>
            <a:ext cx="8983489" cy="1000978"/>
          </a:xfrm>
        </p:spPr>
        <p:txBody>
          <a:bodyPr>
            <a:normAutofit/>
          </a:bodyPr>
          <a:lstStyle/>
          <a:p>
            <a:r>
              <a:rPr lang="en-US"/>
              <a:t>Identifying Potential Prenatal Outreach Reps</a:t>
            </a:r>
            <a:endParaRPr lang="en-US" altLang="en-US"/>
          </a:p>
        </p:txBody>
      </p:sp>
      <p:sp>
        <p:nvSpPr>
          <p:cNvPr id="75" name="Rectangle 74">
            <a:extLst>
              <a:ext uri="{FF2B5EF4-FFF2-40B4-BE49-F238E27FC236}">
                <a16:creationId xmlns:a16="http://schemas.microsoft.com/office/drawing/2014/main" id="{01014442-855A-4E0F-8D09-C314661A4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4533" y="758952"/>
            <a:ext cx="1185379" cy="1651133"/>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9B1ABF09-86CF-414E-88A5-2B84CC723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 y="2526526"/>
            <a:ext cx="1169701" cy="356337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3FE91770-CDBB-4D24-94E5-AD484F36C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79019" y="2526526"/>
            <a:ext cx="10920893" cy="3563377"/>
          </a:xfrm>
          <a:prstGeom prst="rect">
            <a:avLst/>
          </a:prstGeom>
          <a:solidFill>
            <a:schemeClr val="bg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3010" name="Rectangle 2">
            <a:extLst>
              <a:ext uri="{FF2B5EF4-FFF2-40B4-BE49-F238E27FC236}">
                <a16:creationId xmlns:a16="http://schemas.microsoft.com/office/drawing/2014/main" id="{1E63CB43-76FD-CD44-9D8F-5BF61E28CBD0}"/>
              </a:ext>
            </a:extLst>
          </p:cNvPr>
          <p:cNvSpPr>
            <a:spLocks noGrp="1" noChangeArrowheads="1"/>
          </p:cNvSpPr>
          <p:nvPr>
            <p:ph idx="1"/>
          </p:nvPr>
        </p:nvSpPr>
        <p:spPr>
          <a:xfrm>
            <a:off x="1600753" y="2535446"/>
            <a:ext cx="8983489" cy="3554457"/>
          </a:xfrm>
        </p:spPr>
        <p:txBody>
          <a:bodyPr>
            <a:normAutofit/>
          </a:bodyPr>
          <a:lstStyle/>
          <a:p>
            <a:pPr fontAlgn="base"/>
            <a:r>
              <a:rPr lang="en-US" sz="1700"/>
              <a:t>Distribute your organization materials to hospitals and assigned OB/GYN and Perinatology Groups  </a:t>
            </a:r>
          </a:p>
          <a:p>
            <a:pPr fontAlgn="base"/>
            <a:r>
              <a:rPr lang="en-US" sz="1700"/>
              <a:t>Check the inventory each quarter and report results to the Down Syndrome Representative Coordinator  </a:t>
            </a:r>
          </a:p>
          <a:p>
            <a:pPr fontAlgn="base"/>
            <a:r>
              <a:rPr lang="en-US" sz="1700"/>
              <a:t>Establish a relationship of trust with the physician groups </a:t>
            </a:r>
          </a:p>
          <a:p>
            <a:pPr fontAlgn="base"/>
            <a:r>
              <a:rPr lang="en-US" sz="1700"/>
              <a:t>Exhibit professionalism and professional courtesy </a:t>
            </a:r>
          </a:p>
          <a:p>
            <a:pPr fontAlgn="base"/>
            <a:r>
              <a:rPr lang="en-US" sz="1700"/>
              <a:t>Be pleasant, positive, and non-judgmental </a:t>
            </a:r>
          </a:p>
          <a:p>
            <a:pPr fontAlgn="base"/>
            <a:r>
              <a:rPr lang="en-US" sz="1700"/>
              <a:t>Offer office presentations as needed </a:t>
            </a:r>
          </a:p>
          <a:p>
            <a:pPr fontAlgn="base"/>
            <a:r>
              <a:rPr lang="en-US" sz="1700"/>
              <a:t>Understand available resources to share with parents </a:t>
            </a:r>
          </a:p>
          <a:p>
            <a:pPr fontAlgn="base"/>
            <a:r>
              <a:rPr lang="en-US" sz="1700"/>
              <a:t>Maintain confidentiality   </a:t>
            </a:r>
          </a:p>
        </p:txBody>
      </p:sp>
    </p:spTree>
    <p:extLst>
      <p:ext uri="{BB962C8B-B14F-4D97-AF65-F5344CB8AC3E}">
        <p14:creationId xmlns:p14="http://schemas.microsoft.com/office/powerpoint/2010/main" val="3689883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a:extLst>
              <a:ext uri="{FF2B5EF4-FFF2-40B4-BE49-F238E27FC236}">
                <a16:creationId xmlns:a16="http://schemas.microsoft.com/office/drawing/2014/main" id="{95AC18F6-3AFE-664D-B616-83784345FF86}"/>
              </a:ext>
            </a:extLst>
          </p:cNvPr>
          <p:cNvSpPr>
            <a:spLocks noGrp="1" noChangeArrowheads="1"/>
          </p:cNvSpPr>
          <p:nvPr>
            <p:ph type="title"/>
          </p:nvPr>
        </p:nvSpPr>
        <p:spPr>
          <a:xfrm>
            <a:off x="252919" y="1123837"/>
            <a:ext cx="2947482" cy="4601183"/>
          </a:xfrm>
        </p:spPr>
        <p:txBody>
          <a:bodyPr>
            <a:normAutofit/>
          </a:bodyPr>
          <a:lstStyle/>
          <a:p>
            <a:r>
              <a:rPr lang="en-US"/>
              <a:t>Identify Potential Prenatal Outreach Reps with the following characteristics:</a:t>
            </a:r>
            <a:endParaRPr lang="en-US" altLang="en-US" dirty="0"/>
          </a:p>
        </p:txBody>
      </p:sp>
      <p:graphicFrame>
        <p:nvGraphicFramePr>
          <p:cNvPr id="43034" name="Rectangle 2">
            <a:extLst>
              <a:ext uri="{FF2B5EF4-FFF2-40B4-BE49-F238E27FC236}">
                <a16:creationId xmlns:a16="http://schemas.microsoft.com/office/drawing/2014/main" id="{32266233-B3BE-4421-A9B5-5E4347C06D01}"/>
              </a:ext>
            </a:extLst>
          </p:cNvPr>
          <p:cNvGraphicFramePr>
            <a:graphicFrameLocks noGrp="1"/>
          </p:cNvGraphicFramePr>
          <p:nvPr>
            <p:ph idx="1"/>
            <p:extLst>
              <p:ext uri="{D42A27DB-BD31-4B8C-83A1-F6EECF244321}">
                <p14:modId xmlns:p14="http://schemas.microsoft.com/office/powerpoint/2010/main" val="3677938082"/>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896382"/>
      </p:ext>
    </p:extLst>
  </p:cSld>
  <p:clrMapOvr>
    <a:masterClrMapping/>
  </p:clrMapOvr>
</p:sld>
</file>

<file path=ppt/theme/theme1.xml><?xml version="1.0" encoding="utf-8"?>
<a:theme xmlns:a="http://schemas.openxmlformats.org/drawingml/2006/main" name="Frame">
  <a:themeElements>
    <a:clrScheme name="Custom 2">
      <a:dk1>
        <a:srgbClr val="801D15"/>
      </a:dk1>
      <a:lt1>
        <a:srgbClr val="FFFFFF"/>
      </a:lt1>
      <a:dk2>
        <a:srgbClr val="717179"/>
      </a:dk2>
      <a:lt2>
        <a:srgbClr val="DBDEDD"/>
      </a:lt2>
      <a:accent1>
        <a:srgbClr val="801C14"/>
      </a:accent1>
      <a:accent2>
        <a:srgbClr val="694665"/>
      </a:accent2>
      <a:accent3>
        <a:srgbClr val="717179"/>
      </a:accent3>
      <a:accent4>
        <a:srgbClr val="801D15"/>
      </a:accent4>
      <a:accent5>
        <a:srgbClr val="DBDEDD"/>
      </a:accent5>
      <a:accent6>
        <a:srgbClr val="3A8482"/>
      </a:accent6>
      <a:hlink>
        <a:srgbClr val="694665"/>
      </a:hlink>
      <a:folHlink>
        <a:srgbClr val="717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2626</Words>
  <Application>Microsoft Macintosh PowerPoint</Application>
  <PresentationFormat>Widescreen</PresentationFormat>
  <Paragraphs>222</Paragraphs>
  <Slides>38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Archer</vt:lpstr>
      <vt:lpstr>Archer Bold</vt:lpstr>
      <vt:lpstr>Arial</vt:lpstr>
      <vt:lpstr>Calibri</vt:lpstr>
      <vt:lpstr>Helvetica Neue</vt:lpstr>
      <vt:lpstr>Lucida Grande</vt:lpstr>
      <vt:lpstr>Wingdings 2</vt:lpstr>
      <vt:lpstr>Frame</vt:lpstr>
      <vt:lpstr>Prenatal Outreach Representative Program</vt:lpstr>
      <vt:lpstr>Basics of Prenatal Medical Outreach</vt:lpstr>
      <vt:lpstr>Understanding the  Prenatal Outreach Representative Program</vt:lpstr>
      <vt:lpstr>Prenatal Outreach Representative Program</vt:lpstr>
      <vt:lpstr>Prenatal Outreach Representative Program Overview</vt:lpstr>
      <vt:lpstr>Importance of Prenatal Outreach Program</vt:lpstr>
      <vt:lpstr>Prenatal Outreach Representative Program Benefits</vt:lpstr>
      <vt:lpstr>Identifying Potential Prenatal Outreach Reps</vt:lpstr>
      <vt:lpstr>Identify Potential Prenatal Outreach Reps with the following characteristics:</vt:lpstr>
      <vt:lpstr>Office Resources for Expectant Parents</vt:lpstr>
      <vt:lpstr>Understanding Prenatal Screening and Testing bi-fold</vt:lpstr>
      <vt:lpstr>Delivering a Prenatal or Postnatal Diagnosis brochure   Delivering a Diagnosis of Down Syndrome (DSDN) postcard</vt:lpstr>
      <vt:lpstr>“Understanding a Down Syndrome Diagnosis” booklet</vt:lpstr>
      <vt:lpstr>“Diagnosis to Delivery: A Pregnant Mother’s Guide to DS” English and Spanish book</vt:lpstr>
      <vt:lpstr>National Down Syndrome Adoption Network Brochure</vt:lpstr>
      <vt:lpstr>Down Syndrome Diagnosis Network Brochure</vt:lpstr>
      <vt:lpstr>National Center/ Lettercase brochure</vt:lpstr>
      <vt:lpstr>Accurate, Up-to-Date, Balanced Information </vt:lpstr>
      <vt:lpstr>Lettercase/National Center for Prenatal and Postnatal Resources Accurate, Up-to-Date, Balanced Information</vt:lpstr>
      <vt:lpstr>PowerPoint Presentation</vt:lpstr>
      <vt:lpstr>Sample Training Day Schedule: Overview</vt:lpstr>
      <vt:lpstr>Sample Training Day Schedule: Understand the stakeholders</vt:lpstr>
      <vt:lpstr>Sample Training Day Schedule: Strategies and Language</vt:lpstr>
      <vt:lpstr>Discussions</vt:lpstr>
      <vt:lpstr>Discussions</vt:lpstr>
      <vt:lpstr>Sample Training Day Schedule</vt:lpstr>
      <vt:lpstr>Visiting Medical Professionals</vt:lpstr>
      <vt:lpstr>Sample Training Day Schedule</vt:lpstr>
      <vt:lpstr>Sample Training Day Schedule: Other training activities  </vt:lpstr>
      <vt:lpstr>After Training</vt:lpstr>
      <vt:lpstr>Getting Started: Prenatal Outreach Rep Follow-up Meeting</vt:lpstr>
      <vt:lpstr>First Doctor’s Visit Instructions</vt:lpstr>
      <vt:lpstr>Data Tracking Instruction</vt:lpstr>
      <vt:lpstr>Instructions for Ongoing Support for Medical Professionals</vt:lpstr>
      <vt:lpstr>PowerPoint Presentation</vt:lpstr>
      <vt:lpstr>PowerPoint Presentation</vt:lpstr>
      <vt:lpstr>Spotlight on Affiliate Success at MDSC</vt:lpstr>
      <vt:lpstr>The National Center for Prenatal and Postnatal Down Syndrome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Meredith (KM10496)</dc:creator>
  <cp:lastModifiedBy>Kate Meredith (KM10496)</cp:lastModifiedBy>
  <cp:revision>4</cp:revision>
  <dcterms:created xsi:type="dcterms:W3CDTF">2020-01-09T12:45:06Z</dcterms:created>
  <dcterms:modified xsi:type="dcterms:W3CDTF">2020-02-04T20:40:27Z</dcterms:modified>
</cp:coreProperties>
</file>