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omments/comment1.xml" ContentType="application/vnd.openxmlformats-officedocument.presentationml.comments+xml"/>
  <Override PartName="/ppt/notesSlides/notesSlide41.xml" ContentType="application/vnd.openxmlformats-officedocument.presentationml.notesSlide+xml"/>
  <Override PartName="/ppt/comments/comment2.xml" ContentType="application/vnd.openxmlformats-officedocument.presentationml.comment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5"/>
  </p:notesMasterIdLst>
  <p:sldIdLst>
    <p:sldId id="256" r:id="rId5"/>
    <p:sldId id="318" r:id="rId6"/>
    <p:sldId id="329" r:id="rId7"/>
    <p:sldId id="332" r:id="rId8"/>
    <p:sldId id="331" r:id="rId9"/>
    <p:sldId id="334" r:id="rId10"/>
    <p:sldId id="333" r:id="rId11"/>
    <p:sldId id="335" r:id="rId12"/>
    <p:sldId id="379" r:id="rId13"/>
    <p:sldId id="384" r:id="rId14"/>
    <p:sldId id="336" r:id="rId15"/>
    <p:sldId id="385" r:id="rId16"/>
    <p:sldId id="339" r:id="rId17"/>
    <p:sldId id="340" r:id="rId18"/>
    <p:sldId id="341" r:id="rId19"/>
    <p:sldId id="342" r:id="rId20"/>
    <p:sldId id="343" r:id="rId21"/>
    <p:sldId id="345" r:id="rId22"/>
    <p:sldId id="346" r:id="rId23"/>
    <p:sldId id="348" r:id="rId24"/>
    <p:sldId id="349" r:id="rId25"/>
    <p:sldId id="350" r:id="rId26"/>
    <p:sldId id="386" r:id="rId27"/>
    <p:sldId id="351" r:id="rId28"/>
    <p:sldId id="352" r:id="rId29"/>
    <p:sldId id="353" r:id="rId30"/>
    <p:sldId id="354" r:id="rId31"/>
    <p:sldId id="355" r:id="rId32"/>
    <p:sldId id="383" r:id="rId33"/>
    <p:sldId id="357" r:id="rId34"/>
    <p:sldId id="358" r:id="rId35"/>
    <p:sldId id="359" r:id="rId36"/>
    <p:sldId id="360" r:id="rId37"/>
    <p:sldId id="361" r:id="rId38"/>
    <p:sldId id="362" r:id="rId39"/>
    <p:sldId id="356" r:id="rId40"/>
    <p:sldId id="366" r:id="rId41"/>
    <p:sldId id="364" r:id="rId42"/>
    <p:sldId id="367" r:id="rId43"/>
    <p:sldId id="368" r:id="rId44"/>
    <p:sldId id="369" r:id="rId45"/>
    <p:sldId id="381" r:id="rId46"/>
    <p:sldId id="370" r:id="rId47"/>
    <p:sldId id="371" r:id="rId48"/>
    <p:sldId id="372" r:id="rId49"/>
    <p:sldId id="373" r:id="rId50"/>
    <p:sldId id="374" r:id="rId51"/>
    <p:sldId id="375" r:id="rId52"/>
    <p:sldId id="376" r:id="rId53"/>
    <p:sldId id="377" r:id="rId54"/>
  </p:sldIdLst>
  <p:sldSz cx="12192000" cy="6858000"/>
  <p:notesSz cx="6858000" cy="9144000"/>
  <p:defaultTextStyle>
    <a:lvl1pPr algn="ctr" defTabSz="584200">
      <a:defRPr sz="4200">
        <a:solidFill>
          <a:srgbClr val="535353"/>
        </a:solidFill>
        <a:latin typeface="+mn-lt"/>
        <a:ea typeface="+mn-ea"/>
        <a:cs typeface="+mn-cs"/>
        <a:sym typeface="Gill Sans Light"/>
      </a:defRPr>
    </a:lvl1pPr>
    <a:lvl2pPr indent="342900" algn="ctr" defTabSz="584200">
      <a:defRPr sz="4200">
        <a:solidFill>
          <a:srgbClr val="535353"/>
        </a:solidFill>
        <a:latin typeface="+mn-lt"/>
        <a:ea typeface="+mn-ea"/>
        <a:cs typeface="+mn-cs"/>
        <a:sym typeface="Gill Sans Light"/>
      </a:defRPr>
    </a:lvl2pPr>
    <a:lvl3pPr indent="685800" algn="ctr" defTabSz="584200">
      <a:defRPr sz="4200">
        <a:solidFill>
          <a:srgbClr val="535353"/>
        </a:solidFill>
        <a:latin typeface="+mn-lt"/>
        <a:ea typeface="+mn-ea"/>
        <a:cs typeface="+mn-cs"/>
        <a:sym typeface="Gill Sans Light"/>
      </a:defRPr>
    </a:lvl3pPr>
    <a:lvl4pPr indent="1028700" algn="ctr" defTabSz="584200">
      <a:defRPr sz="4200">
        <a:solidFill>
          <a:srgbClr val="535353"/>
        </a:solidFill>
        <a:latin typeface="+mn-lt"/>
        <a:ea typeface="+mn-ea"/>
        <a:cs typeface="+mn-cs"/>
        <a:sym typeface="Gill Sans Light"/>
      </a:defRPr>
    </a:lvl4pPr>
    <a:lvl5pPr indent="1371600" algn="ctr" defTabSz="584200">
      <a:defRPr sz="4200">
        <a:solidFill>
          <a:srgbClr val="535353"/>
        </a:solidFill>
        <a:latin typeface="+mn-lt"/>
        <a:ea typeface="+mn-ea"/>
        <a:cs typeface="+mn-cs"/>
        <a:sym typeface="Gill Sans Light"/>
      </a:defRPr>
    </a:lvl5pPr>
    <a:lvl6pPr indent="1714500" algn="ctr" defTabSz="584200">
      <a:defRPr sz="4200">
        <a:solidFill>
          <a:srgbClr val="535353"/>
        </a:solidFill>
        <a:latin typeface="+mn-lt"/>
        <a:ea typeface="+mn-ea"/>
        <a:cs typeface="+mn-cs"/>
        <a:sym typeface="Gill Sans Light"/>
      </a:defRPr>
    </a:lvl6pPr>
    <a:lvl7pPr indent="2057400" algn="ctr" defTabSz="584200">
      <a:defRPr sz="4200">
        <a:solidFill>
          <a:srgbClr val="535353"/>
        </a:solidFill>
        <a:latin typeface="+mn-lt"/>
        <a:ea typeface="+mn-ea"/>
        <a:cs typeface="+mn-cs"/>
        <a:sym typeface="Gill Sans Light"/>
      </a:defRPr>
    </a:lvl7pPr>
    <a:lvl8pPr indent="2400300" algn="ctr" defTabSz="584200">
      <a:defRPr sz="4200">
        <a:solidFill>
          <a:srgbClr val="535353"/>
        </a:solidFill>
        <a:latin typeface="+mn-lt"/>
        <a:ea typeface="+mn-ea"/>
        <a:cs typeface="+mn-cs"/>
        <a:sym typeface="Gill Sans Light"/>
      </a:defRPr>
    </a:lvl8pPr>
    <a:lvl9pPr indent="2743200" algn="ctr" defTabSz="584200">
      <a:defRPr sz="4200">
        <a:solidFill>
          <a:srgbClr val="535353"/>
        </a:solidFill>
        <a:latin typeface="+mn-lt"/>
        <a:ea typeface="+mn-ea"/>
        <a:cs typeface="+mn-cs"/>
        <a:sym typeface="Gill Sans Light"/>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ien, Jennifer" initials="CJ" lastIdx="2" clrIdx="0">
    <p:extLst>
      <p:ext uri="{19B8F6BF-5375-455C-9EA6-DF929625EA0E}">
        <p15:presenceInfo xmlns:p15="http://schemas.microsoft.com/office/powerpoint/2012/main" userId="S::jchie2@uky.edu::3ef601a9-0c3b-40e2-bda6-678063652d4e" providerId="AD"/>
      </p:ext>
    </p:extLst>
  </p:cmAuthor>
  <p:cmAuthor id="2" name="Meredith, Stephanie" initials="MS" lastIdx="2" clrIdx="1">
    <p:extLst>
      <p:ext uri="{19B8F6BF-5375-455C-9EA6-DF929625EA0E}">
        <p15:presenceInfo xmlns:p15="http://schemas.microsoft.com/office/powerpoint/2012/main" userId="S::sme236@uky.edu::612f0aa3-f61d-4474-b0a8-a8faa10251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5839A3-FCFD-3599-61B1-EE81E2A381FD}" v="6" dt="2019-09-05T00:14:14.203"/>
  </p1510:revLst>
</p1510:revInfo>
</file>

<file path=ppt/tableStyles.xml><?xml version="1.0" encoding="utf-8"?>
<a:tblStyleLst xmlns:a="http://schemas.openxmlformats.org/drawingml/2006/main" def="{5940675A-B579-460E-94D1-54222C63F5DA}">
  <a:tblStyle styleId="{4C3C2611-4C71-4FC5-86AE-919BDF0F9419}" styleName="">
    <a:tblBg/>
    <a:wholeTb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D4553"/>
          </a:solidFill>
        </a:fill>
      </a:tcStyle>
    </a:firstCol>
    <a:lastRow>
      <a:tcTxStyle>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rgbClr val="3D4553"/>
              </a:solidFill>
              <a:prstDash val="solid"/>
              <a:miter lim="400000"/>
            </a:ln>
          </a:insideH>
          <a:insideV>
            <a:ln w="12700" cap="flat">
              <a:noFill/>
              <a:miter lim="400000"/>
            </a:ln>
          </a:insideV>
        </a:tcBdr>
        <a:fill>
          <a:solidFill>
            <a:srgbClr val="606B7E"/>
          </a:solidFill>
        </a:fill>
      </a:tcStyle>
    </a:lastRow>
    <a:firstRow>
      <a:tcTxStyle>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rgbClr val="3D4553"/>
              </a:solidFill>
              <a:prstDash val="solid"/>
              <a:miter lim="400000"/>
            </a:ln>
          </a:insideH>
          <a:insideV>
            <a:ln w="12700" cap="flat">
              <a:noFill/>
              <a:miter lim="400000"/>
            </a:ln>
          </a:insideV>
        </a:tcBdr>
        <a:fill>
          <a:solidFill>
            <a:srgbClr val="606B7E"/>
          </a:solidFill>
        </a:fill>
      </a:tcStyle>
    </a:firstRow>
  </a:tblStyle>
  <a:tblStyle styleId="{CF821DB8-F4EB-4A41-A1BA-3FCAFE7338EE}" styleName="">
    <a:tblBg/>
    <a:wholeTbl>
      <a:tcTxStyle>
        <a:fontRef idx="minor">
          <a:srgbClr val="5A5F5E"/>
        </a:fontRef>
        <a:srgbClr val="5A5F5E"/>
      </a:tcTxStyle>
      <a:tcStyle>
        <a:tcBdr>
          <a:left>
            <a:ln w="50800" cap="flat">
              <a:noFill/>
              <a:miter lim="400000"/>
            </a:ln>
          </a:left>
          <a:right>
            <a:ln w="50800" cap="flat">
              <a:noFill/>
              <a:miter lim="400000"/>
            </a:ln>
          </a:right>
          <a:top>
            <a:ln w="50800" cap="flat">
              <a:noFill/>
              <a:miter lim="400000"/>
            </a:ln>
          </a:top>
          <a:bottom>
            <a:ln w="50800" cap="flat">
              <a:noFill/>
              <a:miter lim="400000"/>
            </a:ln>
          </a:bottom>
          <a:insideH>
            <a:ln w="50800" cap="flat">
              <a:noFill/>
              <a:miter lim="400000"/>
            </a:ln>
          </a:insideH>
          <a:insideV>
            <a:ln w="50800" cap="flat">
              <a:noFill/>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EBEBEB"/>
          </a:solidFill>
        </a:fill>
      </a:tcStyle>
    </a:band2H>
    <a:firstCo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a:tcStyle>
        <a:tcBdr/>
        <a:fill>
          <a:solidFill>
            <a:srgbClr val="000000">
              <a:alpha val="5000"/>
            </a:srgbClr>
          </a:solidFill>
        </a:fill>
      </a:tcStyle>
    </a:band2H>
    <a:firstCol>
      <a:tcTxStyle>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 styleId="{8F44A2F1-9E1F-4B54-A3A2-5F16C0AD49E2}" styleName="">
    <a:tblBg/>
    <a:wholeTbl>
      <a:tcTxStyle b="off" i="off">
        <a:fontRef idx="minor">
          <a:srgbClr val="5F7579"/>
        </a:fontRef>
        <a:srgbClr val="5F7579"/>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3"/>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6"/>
    <p:restoredTop sz="94663"/>
  </p:normalViewPr>
  <p:slideViewPr>
    <p:cSldViewPr snapToGrid="0">
      <p:cViewPr varScale="1">
        <p:scale>
          <a:sx n="112" d="100"/>
          <a:sy n="112" d="100"/>
        </p:scale>
        <p:origin x="384" y="2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ien, Jennifer" userId="S::jchie2@uky.edu::3ef601a9-0c3b-40e2-bda6-678063652d4e" providerId="AD" clId="Web-{1D5839A3-FCFD-3599-61B1-EE81E2A381FD}"/>
    <pc:docChg chg="modSld">
      <pc:chgData name="Chien, Jennifer" userId="S::jchie2@uky.edu::3ef601a9-0c3b-40e2-bda6-678063652d4e" providerId="AD" clId="Web-{1D5839A3-FCFD-3599-61B1-EE81E2A381FD}" dt="2019-09-05T00:14:14.203" v="5" actId="20577"/>
      <pc:docMkLst>
        <pc:docMk/>
      </pc:docMkLst>
      <pc:sldChg chg="modSp">
        <pc:chgData name="Chien, Jennifer" userId="S::jchie2@uky.edu::3ef601a9-0c3b-40e2-bda6-678063652d4e" providerId="AD" clId="Web-{1D5839A3-FCFD-3599-61B1-EE81E2A381FD}" dt="2019-09-05T00:12:54.937" v="2" actId="20577"/>
        <pc:sldMkLst>
          <pc:docMk/>
          <pc:sldMk cId="1411911212" sldId="346"/>
        </pc:sldMkLst>
        <pc:spChg chg="mod">
          <ac:chgData name="Chien, Jennifer" userId="S::jchie2@uky.edu::3ef601a9-0c3b-40e2-bda6-678063652d4e" providerId="AD" clId="Web-{1D5839A3-FCFD-3599-61B1-EE81E2A381FD}" dt="2019-09-05T00:12:54.937" v="2" actId="20577"/>
          <ac:spMkLst>
            <pc:docMk/>
            <pc:sldMk cId="1411911212" sldId="346"/>
            <ac:spMk id="2" creationId="{733BD967-4A7E-D747-99A6-6B2E48B9BAB5}"/>
          </ac:spMkLst>
        </pc:spChg>
      </pc:sldChg>
      <pc:sldChg chg="modSp">
        <pc:chgData name="Chien, Jennifer" userId="S::jchie2@uky.edu::3ef601a9-0c3b-40e2-bda6-678063652d4e" providerId="AD" clId="Web-{1D5839A3-FCFD-3599-61B1-EE81E2A381FD}" dt="2019-09-05T00:14:14.203" v="5" actId="20577"/>
        <pc:sldMkLst>
          <pc:docMk/>
          <pc:sldMk cId="2607438530" sldId="359"/>
        </pc:sldMkLst>
        <pc:spChg chg="mod">
          <ac:chgData name="Chien, Jennifer" userId="S::jchie2@uky.edu::3ef601a9-0c3b-40e2-bda6-678063652d4e" providerId="AD" clId="Web-{1D5839A3-FCFD-3599-61B1-EE81E2A381FD}" dt="2019-09-05T00:14:14.203" v="5" actId="20577"/>
          <ac:spMkLst>
            <pc:docMk/>
            <pc:sldMk cId="2607438530" sldId="359"/>
            <ac:spMk id="140" creationId="{00000000-0000-0000-0000-000000000000}"/>
          </ac:spMkLst>
        </pc:spChg>
      </pc:sldChg>
    </pc:docChg>
  </pc:docChgLst>
  <pc:docChgLst>
    <pc:chgData name="Chien, Jennifer" userId="S::jchie2@uky.edu::3ef601a9-0c3b-40e2-bda6-678063652d4e" providerId="AD" clId="Web-{7310D915-40F1-EE42-8C9E-0291B1EC8036}"/>
    <pc:docChg chg="">
      <pc:chgData name="Chien, Jennifer" userId="S::jchie2@uky.edu::3ef601a9-0c3b-40e2-bda6-678063652d4e" providerId="AD" clId="Web-{7310D915-40F1-EE42-8C9E-0291B1EC8036}" dt="2019-08-20T12:01:50.299" v="1"/>
      <pc:docMkLst>
        <pc:docMk/>
      </pc:docMkLst>
      <pc:sldChg chg="addCm">
        <pc:chgData name="Chien, Jennifer" userId="S::jchie2@uky.edu::3ef601a9-0c3b-40e2-bda6-678063652d4e" providerId="AD" clId="Web-{7310D915-40F1-EE42-8C9E-0291B1EC8036}" dt="2019-08-20T12:01:31.595" v="0"/>
        <pc:sldMkLst>
          <pc:docMk/>
          <pc:sldMk cId="2769377627" sldId="368"/>
        </pc:sldMkLst>
      </pc:sldChg>
      <pc:sldChg chg="addCm">
        <pc:chgData name="Chien, Jennifer" userId="S::jchie2@uky.edu::3ef601a9-0c3b-40e2-bda6-678063652d4e" providerId="AD" clId="Web-{7310D915-40F1-EE42-8C9E-0291B1EC8036}" dt="2019-08-20T12:01:50.299" v="1"/>
        <pc:sldMkLst>
          <pc:docMk/>
          <pc:sldMk cId="1549712951" sldId="369"/>
        </pc:sldMkLst>
      </pc:sldChg>
    </pc:docChg>
  </pc:docChgLst>
  <pc:docChgLst>
    <pc:chgData name="Meredith, Stephanie" userId="S::sme236@uky.edu::612f0aa3-f61d-4474-b0a8-a8faa1025144" providerId="AD" clId="Web-{95FCAA44-FF51-9533-30DA-AA61F2D806E8}"/>
    <pc:docChg chg="">
      <pc:chgData name="Meredith, Stephanie" userId="S::sme236@uky.edu::612f0aa3-f61d-4474-b0a8-a8faa1025144" providerId="AD" clId="Web-{95FCAA44-FF51-9533-30DA-AA61F2D806E8}" dt="2019-08-20T12:28:37.301" v="0"/>
      <pc:docMkLst>
        <pc:docMk/>
      </pc:docMkLst>
      <pc:sldChg chg="addCm">
        <pc:chgData name="Meredith, Stephanie" userId="S::sme236@uky.edu::612f0aa3-f61d-4474-b0a8-a8faa1025144" providerId="AD" clId="Web-{95FCAA44-FF51-9533-30DA-AA61F2D806E8}" dt="2019-08-20T12:28:37.301" v="0"/>
        <pc:sldMkLst>
          <pc:docMk/>
          <pc:sldMk cId="2769377627" sldId="368"/>
        </pc:sldMkLst>
      </pc:sldChg>
    </pc:docChg>
  </pc:docChgLst>
  <pc:docChgLst>
    <pc:chgData name="Stephanie Meredith" userId="612f0aa3-f61d-4474-b0a8-a8faa1025144" providerId="ADAL" clId="{69C5AD23-E62A-644B-8365-77DBC8A59A7C}"/>
    <pc:docChg chg="modSld">
      <pc:chgData name="Stephanie Meredith" userId="612f0aa3-f61d-4474-b0a8-a8faa1025144" providerId="ADAL" clId="{69C5AD23-E62A-644B-8365-77DBC8A59A7C}" dt="2019-08-30T17:56:45.179" v="2" actId="20577"/>
      <pc:docMkLst>
        <pc:docMk/>
      </pc:docMkLst>
      <pc:sldChg chg="modSp">
        <pc:chgData name="Stephanie Meredith" userId="612f0aa3-f61d-4474-b0a8-a8faa1025144" providerId="ADAL" clId="{69C5AD23-E62A-644B-8365-77DBC8A59A7C}" dt="2019-08-30T17:56:17.891" v="0" actId="20577"/>
        <pc:sldMkLst>
          <pc:docMk/>
          <pc:sldMk cId="1411911212" sldId="346"/>
        </pc:sldMkLst>
        <pc:spChg chg="mod">
          <ac:chgData name="Stephanie Meredith" userId="612f0aa3-f61d-4474-b0a8-a8faa1025144" providerId="ADAL" clId="{69C5AD23-E62A-644B-8365-77DBC8A59A7C}" dt="2019-08-30T17:56:17.891" v="0" actId="20577"/>
          <ac:spMkLst>
            <pc:docMk/>
            <pc:sldMk cId="1411911212" sldId="346"/>
            <ac:spMk id="140" creationId="{00000000-0000-0000-0000-000000000000}"/>
          </ac:spMkLst>
        </pc:spChg>
      </pc:sldChg>
      <pc:sldChg chg="modSp">
        <pc:chgData name="Stephanie Meredith" userId="612f0aa3-f61d-4474-b0a8-a8faa1025144" providerId="ADAL" clId="{69C5AD23-E62A-644B-8365-77DBC8A59A7C}" dt="2019-08-30T17:56:45.179" v="2" actId="20577"/>
        <pc:sldMkLst>
          <pc:docMk/>
          <pc:sldMk cId="2368821124" sldId="358"/>
        </pc:sldMkLst>
        <pc:spChg chg="mod">
          <ac:chgData name="Stephanie Meredith" userId="612f0aa3-f61d-4474-b0a8-a8faa1025144" providerId="ADAL" clId="{69C5AD23-E62A-644B-8365-77DBC8A59A7C}" dt="2019-08-30T17:56:45.179" v="2" actId="20577"/>
          <ac:spMkLst>
            <pc:docMk/>
            <pc:sldMk cId="2368821124" sldId="358"/>
            <ac:spMk id="140" creationId="{00000000-0000-0000-0000-000000000000}"/>
          </ac:spMkLst>
        </pc:spChg>
      </pc:sldChg>
    </pc:docChg>
  </pc:docChgLst>
  <pc:docChgLst>
    <pc:chgData name="Meredith, Stephanie" userId="S::sme236@uky.edu::612f0aa3-f61d-4474-b0a8-a8faa1025144" providerId="AD" clId="Web-{73F9C7CB-1664-C0B1-A28B-D24B5271BFDD}"/>
    <pc:docChg chg="">
      <pc:chgData name="Meredith, Stephanie" userId="S::sme236@uky.edu::612f0aa3-f61d-4474-b0a8-a8faa1025144" providerId="AD" clId="Web-{73F9C7CB-1664-C0B1-A28B-D24B5271BFDD}" dt="2019-08-20T12:28:59.252" v="0"/>
      <pc:docMkLst>
        <pc:docMk/>
      </pc:docMkLst>
      <pc:sldChg chg="addCm">
        <pc:chgData name="Meredith, Stephanie" userId="S::sme236@uky.edu::612f0aa3-f61d-4474-b0a8-a8faa1025144" providerId="AD" clId="Web-{73F9C7CB-1664-C0B1-A28B-D24B5271BFDD}" dt="2019-08-20T12:28:59.252" v="0"/>
        <pc:sldMkLst>
          <pc:docMk/>
          <pc:sldMk cId="1549712951" sldId="369"/>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19-08-20T05:01:31.595" idx="1">
    <p:pos x="10" y="10"/>
    <p:text>[@Meredith, Stephanie] Missing from the podcast
</p:text>
    <p:extLst>
      <p:ext uri="{C676402C-5697-4E1C-873F-D02D1690AC5C}">
        <p15:threadingInfo xmlns:p15="http://schemas.microsoft.com/office/powerpoint/2012/main" timeZoneBias="420"/>
      </p:ext>
    </p:extLst>
  </p:cm>
  <p:cm authorId="2" dt="2019-08-20T05:28:37.301" idx="1">
    <p:pos x="10" y="106"/>
    <p:text>It should go along with the transcript here: In 1999, the Supreme Court Olmstead decision ruled that if people with disabilities could live outside of an institution, they should be given that opportunity. ​
</p:text>
    <p:extLst>
      <p:ext uri="{C676402C-5697-4E1C-873F-D02D1690AC5C}">
        <p15:threadingInfo xmlns:p15="http://schemas.microsoft.com/office/powerpoint/2012/main" timeZoneBias="420">
          <p15:parentCm authorId="1" idx="1"/>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08-20T05:01:50.299" idx="2">
    <p:pos x="10" y="10"/>
    <p:text>[@Meredith, Stephanie] Missing from the podcast
</p:text>
    <p:extLst>
      <p:ext uri="{C676402C-5697-4E1C-873F-D02D1690AC5C}">
        <p15:threadingInfo xmlns:p15="http://schemas.microsoft.com/office/powerpoint/2012/main" timeZoneBias="420"/>
      </p:ext>
    </p:extLst>
  </p:cm>
  <p:cm authorId="2" dt="2019-08-20T05:28:59.252" idx="2">
    <p:pos x="10" y="106"/>
    <p:text>And because of this decision my dad’s cousin to move out of the institution in Milledgeville, GA. Now he lives in a group home in a community. ​
</p:text>
    <p:extLst>
      <p:ext uri="{C676402C-5697-4E1C-873F-D02D1690AC5C}">
        <p15:threadingInfo xmlns:p15="http://schemas.microsoft.com/office/powerpoint/2012/main" timeZoneBias="420">
          <p15:parentCm authorId="1" idx="2"/>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654416539"/>
      </p:ext>
    </p:extLst>
  </p:cSld>
  <p:clrMap bg1="lt1" tx1="dk1" bg2="lt2" tx2="dk2" accent1="accent1" accent2="accent2" accent3="accent3" accent4="accent4" accent5="accent5" accent6="accent6" hlink="hlink" folHlink="folHlink"/>
  <p:notesStyle>
    <a:lvl1pPr defTabSz="584200">
      <a:defRPr sz="2200">
        <a:latin typeface="Lucida Grande"/>
        <a:ea typeface="Lucida Grande"/>
        <a:cs typeface="Lucida Grande"/>
        <a:sym typeface="Lucida Grande"/>
      </a:defRPr>
    </a:lvl1pPr>
    <a:lvl2pPr indent="228600" defTabSz="584200">
      <a:defRPr sz="2200">
        <a:latin typeface="Lucida Grande"/>
        <a:ea typeface="Lucida Grande"/>
        <a:cs typeface="Lucida Grande"/>
        <a:sym typeface="Lucida Grande"/>
      </a:defRPr>
    </a:lvl2pPr>
    <a:lvl3pPr indent="457200" defTabSz="584200">
      <a:defRPr sz="2200">
        <a:latin typeface="Lucida Grande"/>
        <a:ea typeface="Lucida Grande"/>
        <a:cs typeface="Lucida Grande"/>
        <a:sym typeface="Lucida Grande"/>
      </a:defRPr>
    </a:lvl3pPr>
    <a:lvl4pPr indent="685800" defTabSz="584200">
      <a:defRPr sz="2200">
        <a:latin typeface="Lucida Grande"/>
        <a:ea typeface="Lucida Grande"/>
        <a:cs typeface="Lucida Grande"/>
        <a:sym typeface="Lucida Grande"/>
      </a:defRPr>
    </a:lvl4pPr>
    <a:lvl5pPr indent="914400" defTabSz="584200">
      <a:defRPr sz="2200">
        <a:latin typeface="Lucida Grande"/>
        <a:ea typeface="Lucida Grande"/>
        <a:cs typeface="Lucida Grande"/>
        <a:sym typeface="Lucida Grande"/>
      </a:defRPr>
    </a:lvl5pPr>
    <a:lvl6pPr indent="1143000" defTabSz="584200">
      <a:defRPr sz="2200">
        <a:latin typeface="Lucida Grande"/>
        <a:ea typeface="Lucida Grande"/>
        <a:cs typeface="Lucida Grande"/>
        <a:sym typeface="Lucida Grande"/>
      </a:defRPr>
    </a:lvl6pPr>
    <a:lvl7pPr indent="1371600" defTabSz="584200">
      <a:defRPr sz="2200">
        <a:latin typeface="Lucida Grande"/>
        <a:ea typeface="Lucida Grande"/>
        <a:cs typeface="Lucida Grande"/>
        <a:sym typeface="Lucida Grande"/>
      </a:defRPr>
    </a:lvl7pPr>
    <a:lvl8pPr indent="1600200" defTabSz="584200">
      <a:defRPr sz="2200">
        <a:latin typeface="Lucida Grande"/>
        <a:ea typeface="Lucida Grande"/>
        <a:cs typeface="Lucida Grande"/>
        <a:sym typeface="Lucida Grande"/>
      </a:defRPr>
    </a:lvl8pPr>
    <a:lvl9pPr indent="1828800" defTabSz="58420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en.wikipedia.org/wiki/United_State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a:effectLst/>
                <a:latin typeface="Lucida Grande"/>
                <a:ea typeface="Lucida Grande"/>
                <a:cs typeface="Lucida Grande"/>
                <a:sym typeface="Lucida Grande"/>
              </a:rPr>
              <a:t>Let’s take some time to talk about some of the improved outcomes for people with disabilities over the years and the milestones in disability rights history that led to some really dramatic changes. </a:t>
            </a:r>
          </a:p>
        </p:txBody>
      </p:sp>
    </p:spTree>
    <p:extLst>
      <p:ext uri="{BB962C8B-B14F-4D97-AF65-F5344CB8AC3E}">
        <p14:creationId xmlns:p14="http://schemas.microsoft.com/office/powerpoint/2010/main" val="3433200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2200">
                <a:effectLst/>
                <a:latin typeface="Lucida Grande"/>
                <a:ea typeface="Lucida Grande"/>
                <a:cs typeface="Lucida Grande"/>
                <a:sym typeface="Lucida Grande"/>
              </a:rPr>
              <a:t>Now when expectant parents have these questions about life outcomes like healthcare, employment, education, and other questions about living with a disability, we really need to understand the laws and supports over the years that have set up the framework for what those outcomes can be.  So I’m going to briefly review the disability history timeline, so you can see where these laws have had an impact on those outcomes.</a:t>
            </a:r>
            <a:endParaRPr lang="en-US"/>
          </a:p>
        </p:txBody>
      </p:sp>
    </p:spTree>
    <p:extLst>
      <p:ext uri="{BB962C8B-B14F-4D97-AF65-F5344CB8AC3E}">
        <p14:creationId xmlns:p14="http://schemas.microsoft.com/office/powerpoint/2010/main" val="1142730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2200">
                <a:effectLst/>
                <a:latin typeface="Lucida Grande"/>
                <a:ea typeface="Lucida Grande"/>
                <a:cs typeface="Lucida Grande"/>
                <a:sym typeface="Lucida Grande"/>
              </a:rPr>
              <a:t>Starting in the 1800’s, Institutionalization was common practice for people with disabilities in the US for over 100 years. ​When institutions were first introduced, they were seen as the more compassionate alternative to poverty and abandonment, but what happened over time is that these institutions became overcrowded, underfunded, understaffed, and the segregation allowed for abuse and neglect. </a:t>
            </a:r>
            <a:endParaRPr lang="en-US"/>
          </a:p>
        </p:txBody>
      </p:sp>
    </p:spTree>
    <p:extLst>
      <p:ext uri="{BB962C8B-B14F-4D97-AF65-F5344CB8AC3E}">
        <p14:creationId xmlns:p14="http://schemas.microsoft.com/office/powerpoint/2010/main" val="1805202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2200">
                <a:effectLst/>
                <a:latin typeface="Lucida Grande"/>
                <a:ea typeface="Lucida Grande"/>
                <a:cs typeface="Lucida Grande"/>
                <a:sym typeface="Lucida Grande"/>
              </a:rPr>
              <a:t>My dad’s cousin, Keith, was born with intellectual disabilities in 1960 and lived in one of these institutions in Georgia for over 30 years.</a:t>
            </a:r>
            <a:r>
              <a:rPr lang="en-US">
                <a:effectLst/>
              </a:rPr>
              <a:t> </a:t>
            </a:r>
            <a:endParaRPr lang="en-US"/>
          </a:p>
        </p:txBody>
      </p:sp>
    </p:spTree>
    <p:extLst>
      <p:ext uri="{BB962C8B-B14F-4D97-AF65-F5344CB8AC3E}">
        <p14:creationId xmlns:p14="http://schemas.microsoft.com/office/powerpoint/2010/main" val="2339060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2200">
                <a:effectLst/>
                <a:latin typeface="Lucida Grande"/>
                <a:ea typeface="Lucida Grande"/>
                <a:cs typeface="Lucida Grande"/>
                <a:sym typeface="Lucida Grande"/>
              </a:rPr>
              <a:t>People with intellectual disabilities were almost never seen in public during that era, but after World War 2, some parents in the 1940’s and 50’s started choosing to raise their children at home even though they had almost no support. They also started parent support organizations like the Arc to support each other.</a:t>
            </a:r>
            <a:endParaRPr lang="en-US"/>
          </a:p>
        </p:txBody>
      </p:sp>
    </p:spTree>
    <p:extLst>
      <p:ext uri="{BB962C8B-B14F-4D97-AF65-F5344CB8AC3E}">
        <p14:creationId xmlns:p14="http://schemas.microsoft.com/office/powerpoint/2010/main" val="676043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a:effectLst/>
                <a:latin typeface="Lucida Grande"/>
                <a:ea typeface="Lucida Grande"/>
                <a:cs typeface="Lucida Grande"/>
                <a:sym typeface="Lucida Grande"/>
              </a:rPr>
              <a:t>Another significant milestone was when President John F. Kennedy created the President’s Panel in 1961 to look for solutions to the problems experienced by people with intellectual disabilities.​ This was the first time a President ever started looking into improving the lives of people with these conditions, </a:t>
            </a:r>
          </a:p>
        </p:txBody>
      </p:sp>
    </p:spTree>
    <p:extLst>
      <p:ext uri="{BB962C8B-B14F-4D97-AF65-F5344CB8AC3E}">
        <p14:creationId xmlns:p14="http://schemas.microsoft.com/office/powerpoint/2010/main" val="27095338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2200">
                <a:effectLst/>
                <a:latin typeface="Lucida Grande"/>
                <a:ea typeface="Lucida Grande"/>
                <a:cs typeface="Lucida Grande"/>
                <a:sym typeface="Lucida Grande"/>
              </a:rPr>
              <a:t>and what most people didn’t know at the time was that this effort was personal. President Kennedy actually had a sister, Rosemary who had intellectual disabilities. </a:t>
            </a:r>
            <a:r>
              <a:rPr lang="en-US">
                <a:effectLst/>
              </a:rPr>
              <a:t> </a:t>
            </a:r>
            <a:endParaRPr lang="en-US"/>
          </a:p>
        </p:txBody>
      </p:sp>
    </p:spTree>
    <p:extLst>
      <p:ext uri="{BB962C8B-B14F-4D97-AF65-F5344CB8AC3E}">
        <p14:creationId xmlns:p14="http://schemas.microsoft.com/office/powerpoint/2010/main" val="4206595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2200">
                <a:effectLst/>
                <a:latin typeface="Lucida Grande"/>
                <a:ea typeface="Lucida Grande"/>
                <a:cs typeface="Lucida Grande"/>
                <a:sym typeface="Lucida Grande"/>
              </a:rPr>
              <a:t>In the early 1960’s, President Kennedy’s sister, Eunice Kennedy Shriver, also created Special Olympics to raise public awareness about their competence on the sports field. But her ultimate purpose was bring people with intellectual disabilities out of the shadows.</a:t>
            </a:r>
            <a:endParaRPr lang="en-US"/>
          </a:p>
        </p:txBody>
      </p:sp>
    </p:spTree>
    <p:extLst>
      <p:ext uri="{BB962C8B-B14F-4D97-AF65-F5344CB8AC3E}">
        <p14:creationId xmlns:p14="http://schemas.microsoft.com/office/powerpoint/2010/main" val="1134561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a:effectLst/>
                <a:latin typeface="Lucida Grande"/>
                <a:ea typeface="Lucida Grande"/>
                <a:cs typeface="Lucida Grande"/>
                <a:sym typeface="Lucida Grande"/>
              </a:rPr>
              <a:t>Another key ​milestone toward improving healthcare was when President Lyndon Johnson signed the Social Security Amendments of 1965 to provide healthcare to people with disabilities and those who live in poverty through Medicaid. </a:t>
            </a:r>
          </a:p>
          <a:p>
            <a:endParaRPr lang="en-US" sz="2200">
              <a:effectLst/>
              <a:latin typeface="Lucida Grande"/>
              <a:ea typeface="Lucida Grande"/>
              <a:cs typeface="Lucida Grande"/>
              <a:sym typeface="Lucida Grande"/>
            </a:endParaRPr>
          </a:p>
        </p:txBody>
      </p:sp>
    </p:spTree>
    <p:extLst>
      <p:ext uri="{BB962C8B-B14F-4D97-AF65-F5344CB8AC3E}">
        <p14:creationId xmlns:p14="http://schemas.microsoft.com/office/powerpoint/2010/main" val="59161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2200">
                <a:effectLst/>
                <a:latin typeface="Lucida Grande"/>
                <a:ea typeface="Lucida Grande"/>
                <a:cs typeface="Lucida Grande"/>
                <a:sym typeface="Lucida Grande"/>
              </a:rPr>
              <a:t>Even now, my son has access to Medicaid as a secondary health insurance because of this law passed over a half a century ago.</a:t>
            </a:r>
            <a:br>
              <a:rPr lang="en-US" sz="2200">
                <a:effectLst/>
                <a:latin typeface="Lucida Grande"/>
                <a:ea typeface="Lucida Grande"/>
                <a:cs typeface="Lucida Grande"/>
                <a:sym typeface="Lucida Grande"/>
              </a:rPr>
            </a:br>
            <a:endParaRPr lang="en-US"/>
          </a:p>
        </p:txBody>
      </p:sp>
    </p:spTree>
    <p:extLst>
      <p:ext uri="{BB962C8B-B14F-4D97-AF65-F5344CB8AC3E}">
        <p14:creationId xmlns:p14="http://schemas.microsoft.com/office/powerpoint/2010/main" val="4167780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2200">
                <a:effectLst/>
                <a:latin typeface="Lucida Grande"/>
                <a:ea typeface="Lucida Grande"/>
                <a:cs typeface="Lucida Grande"/>
                <a:sym typeface="Lucida Grande"/>
              </a:rPr>
              <a:t>Between 1965-1975, Senator Robert F. Kennedy and journalists exposed the rampant abuse and neglect at the institutions where most people with intellectual disabilities still lived. Kennedy called the institution he visited a “snake pit.” The institutions were found to be filthy, unsanitary, and medical experiments were performed on the residents without their consent. </a:t>
            </a:r>
            <a:endParaRPr lang="en-US"/>
          </a:p>
        </p:txBody>
      </p:sp>
    </p:spTree>
    <p:extLst>
      <p:ext uri="{BB962C8B-B14F-4D97-AF65-F5344CB8AC3E}">
        <p14:creationId xmlns:p14="http://schemas.microsoft.com/office/powerpoint/2010/main" val="2769196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a:effectLst/>
                <a:latin typeface="Lucida Grande"/>
                <a:ea typeface="Lucida Grande"/>
                <a:cs typeface="Lucida Grande"/>
                <a:sym typeface="Lucida Grande"/>
              </a:rPr>
              <a:t>I’ll share with you today my perspective as a professional and also as the mother of a young adult with Down syndrome. </a:t>
            </a:r>
          </a:p>
        </p:txBody>
      </p:sp>
    </p:spTree>
    <p:extLst>
      <p:ext uri="{BB962C8B-B14F-4D97-AF65-F5344CB8AC3E}">
        <p14:creationId xmlns:p14="http://schemas.microsoft.com/office/powerpoint/2010/main" val="26205923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2200">
                <a:effectLst/>
                <a:latin typeface="Lucida Grande"/>
                <a:ea typeface="Lucida Grande"/>
                <a:cs typeface="Lucida Grande"/>
                <a:sym typeface="Lucida Grande"/>
              </a:rPr>
              <a:t>As these horrible conditions became more widely known, more parents started rejecting that model and saying no I’m going to raise this child at home. This was the movement toward deinstitutionalization in the 1960’s and 70’s. </a:t>
            </a:r>
            <a:endParaRPr lang="en-US"/>
          </a:p>
        </p:txBody>
      </p:sp>
    </p:spTree>
    <p:extLst>
      <p:ext uri="{BB962C8B-B14F-4D97-AF65-F5344CB8AC3E}">
        <p14:creationId xmlns:p14="http://schemas.microsoft.com/office/powerpoint/2010/main" val="6696871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a:effectLst/>
                <a:latin typeface="Lucida Grande"/>
                <a:ea typeface="Lucida Grande"/>
                <a:cs typeface="Lucida Grande"/>
                <a:sym typeface="Lucida Grande"/>
              </a:rPr>
              <a:t>In the 1960’s and 70’s, adults with disabilities also started using their own voices to advocate for better lives through the disability rights movement.</a:t>
            </a:r>
          </a:p>
        </p:txBody>
      </p:sp>
    </p:spTree>
    <p:extLst>
      <p:ext uri="{BB962C8B-B14F-4D97-AF65-F5344CB8AC3E}">
        <p14:creationId xmlns:p14="http://schemas.microsoft.com/office/powerpoint/2010/main" val="39900997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a:effectLst/>
                <a:latin typeface="Lucida Grande"/>
                <a:ea typeface="Lucida Grande"/>
                <a:cs typeface="Lucida Grande"/>
                <a:sym typeface="Lucida Grande"/>
              </a:rPr>
              <a:t>Parents who were raising their children at home also started to form condition-specific parent support groups. The National Down Syndrome Congress was formed in the mid 1970’s, and the National Down Syndrome Society was created shortly after that. </a:t>
            </a:r>
          </a:p>
        </p:txBody>
      </p:sp>
    </p:spTree>
    <p:extLst>
      <p:ext uri="{BB962C8B-B14F-4D97-AF65-F5344CB8AC3E}">
        <p14:creationId xmlns:p14="http://schemas.microsoft.com/office/powerpoint/2010/main" val="5224196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2200">
                <a:effectLst/>
                <a:latin typeface="Lucida Grande"/>
                <a:ea typeface="Lucida Grande"/>
                <a:cs typeface="Lucida Grande"/>
                <a:sym typeface="Lucida Grande"/>
              </a:rPr>
              <a:t>After my son was born with Down syndrome, we were so comforted to be connected right away​ to the national and local Down syndrome organizations and meet parents who could tell us about the resources we needed.</a:t>
            </a:r>
            <a:endParaRPr lang="en-US"/>
          </a:p>
        </p:txBody>
      </p:sp>
    </p:spTree>
    <p:extLst>
      <p:ext uri="{BB962C8B-B14F-4D97-AF65-F5344CB8AC3E}">
        <p14:creationId xmlns:p14="http://schemas.microsoft.com/office/powerpoint/2010/main" val="12471488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a:effectLst/>
                <a:latin typeface="Lucida Grande"/>
                <a:ea typeface="Lucida Grande"/>
                <a:cs typeface="Lucida Grande"/>
                <a:sym typeface="Lucida Grande"/>
              </a:rPr>
              <a:t>A key milestone driven by self advocates with disabilities in 1973 was the Rehabilitation Act which said that any entity receiving federal funding could not exclude people with disabilities. Makes sense right? This included after school funding, federal building access, schools, higher education, and public housing. </a:t>
            </a:r>
          </a:p>
        </p:txBody>
      </p:sp>
    </p:spTree>
    <p:extLst>
      <p:ext uri="{BB962C8B-B14F-4D97-AF65-F5344CB8AC3E}">
        <p14:creationId xmlns:p14="http://schemas.microsoft.com/office/powerpoint/2010/main" val="31119625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2200">
                <a:effectLst/>
                <a:latin typeface="Lucida Grande"/>
                <a:ea typeface="Lucida Grande"/>
                <a:cs typeface="Lucida Grande"/>
                <a:sym typeface="Lucida Grande"/>
              </a:rPr>
              <a:t>However, people with disabilities like Judy </a:t>
            </a:r>
            <a:r>
              <a:rPr lang="en-US" sz="2200" err="1">
                <a:effectLst/>
                <a:latin typeface="Lucida Grande"/>
                <a:ea typeface="Lucida Grande"/>
                <a:cs typeface="Lucida Grande"/>
                <a:sym typeface="Lucida Grande"/>
              </a:rPr>
              <a:t>Heumann</a:t>
            </a:r>
            <a:r>
              <a:rPr lang="en-US" sz="2200">
                <a:effectLst/>
                <a:latin typeface="Lucida Grande"/>
                <a:ea typeface="Lucida Grande"/>
                <a:cs typeface="Lucida Grande"/>
                <a:sym typeface="Lucida Grande"/>
              </a:rPr>
              <a:t> ended up having to hold a protest in a federal building to finally get the law enacted four years later.  If you ever get a chance, the drunk history version of this story is really entertaining and educational.​</a:t>
            </a:r>
            <a:endParaRPr lang="en-US"/>
          </a:p>
        </p:txBody>
      </p:sp>
    </p:spTree>
    <p:extLst>
      <p:ext uri="{BB962C8B-B14F-4D97-AF65-F5344CB8AC3E}">
        <p14:creationId xmlns:p14="http://schemas.microsoft.com/office/powerpoint/2010/main" val="30897057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a:effectLst/>
                <a:latin typeface="Lucida Grande"/>
                <a:ea typeface="Lucida Grande"/>
                <a:cs typeface="Lucida Grande"/>
                <a:sym typeface="Lucida Grande"/>
              </a:rPr>
              <a:t>As parents began raising their children at home, they realized that their kids needed to go to school like everyone else and they started advocating for laws to help their kids. The Individuals with Disabilities Education Act gave children with disabilities the right to attend school in 1975. Before that—1 million children had no access to school, and 3.5 million warehoused​. </a:t>
            </a:r>
          </a:p>
        </p:txBody>
      </p:sp>
    </p:spTree>
    <p:extLst>
      <p:ext uri="{BB962C8B-B14F-4D97-AF65-F5344CB8AC3E}">
        <p14:creationId xmlns:p14="http://schemas.microsoft.com/office/powerpoint/2010/main" val="684585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2200">
                <a:effectLst/>
                <a:latin typeface="Lucida Grande"/>
                <a:ea typeface="Lucida Grande"/>
                <a:cs typeface="Lucida Grande"/>
                <a:sym typeface="Lucida Grande"/>
              </a:rPr>
              <a:t>It’s hard to believe that just one year before I was born, my son would have had no right to attend a public school.</a:t>
            </a:r>
            <a:endParaRPr lang="en-US"/>
          </a:p>
        </p:txBody>
      </p:sp>
    </p:spTree>
    <p:extLst>
      <p:ext uri="{BB962C8B-B14F-4D97-AF65-F5344CB8AC3E}">
        <p14:creationId xmlns:p14="http://schemas.microsoft.com/office/powerpoint/2010/main" val="88770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2200">
                <a:effectLst/>
                <a:latin typeface="Lucida Grande"/>
                <a:ea typeface="Lucida Grande"/>
                <a:cs typeface="Lucida Grande"/>
                <a:sym typeface="Lucida Grande"/>
              </a:rPr>
              <a:t>Parents also realized their children needed better access to healthcare and therapies often not covered by regular health insurance. The Medicaid Waiver program was established in 1981 after President Reagan heard the story of Katie Beckett, a little girl with disabilities and medical needs whose parents wanted to care for her at home instead of putting her in an institution, but they couldn’t afford the medical care on their own. President Reagan’s administration created the Medicaid waiver to give kids with disabilities access to Medicaid regardless of parent income in cases where staying at home would cost less than or the same as treatment in an institution. This why our stories matter. </a:t>
            </a:r>
            <a:endParaRPr lang="en-US"/>
          </a:p>
        </p:txBody>
      </p:sp>
    </p:spTree>
    <p:extLst>
      <p:ext uri="{BB962C8B-B14F-4D97-AF65-F5344CB8AC3E}">
        <p14:creationId xmlns:p14="http://schemas.microsoft.com/office/powerpoint/2010/main" val="29199108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2200">
                <a:effectLst/>
                <a:latin typeface="Lucida Grande"/>
                <a:ea typeface="Lucida Grande"/>
                <a:cs typeface="Lucida Grande"/>
                <a:sym typeface="Lucida Grande"/>
              </a:rPr>
              <a:t>Because of the Katie Beckett waiver, my son Andy was able to get speech and physical therapy to help him start speaking in sentences and to ride a bike. The life expectancy for people with Down syndrome has also almost doubled since the 80’s​ thanks to improved healthcare.</a:t>
            </a:r>
            <a:endParaRPr lang="en-US"/>
          </a:p>
        </p:txBody>
      </p:sp>
    </p:spTree>
    <p:extLst>
      <p:ext uri="{BB962C8B-B14F-4D97-AF65-F5344CB8AC3E}">
        <p14:creationId xmlns:p14="http://schemas.microsoft.com/office/powerpoint/2010/main" val="3396417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2200">
                <a:effectLst/>
                <a:latin typeface="Lucida Grande"/>
                <a:ea typeface="Lucida Grande"/>
                <a:cs typeface="Lucida Grande"/>
                <a:sym typeface="Lucida Grande"/>
              </a:rPr>
              <a:t>I also want to give special thanks to the Joseph P. Kennedy, Jr. Foundation which oversees and supports our Lettercase program. The director of the Kennedy Foundation was Eunice Kennedy Shriver who was one of the early leaders in the disability rights movement in the US and created Special Olympics. </a:t>
            </a:r>
            <a:r>
              <a:rPr lang="en-US">
                <a:effectLst/>
              </a:rPr>
              <a:t> </a:t>
            </a:r>
            <a:endParaRPr lang="en-US"/>
          </a:p>
        </p:txBody>
      </p:sp>
    </p:spTree>
    <p:extLst>
      <p:ext uri="{BB962C8B-B14F-4D97-AF65-F5344CB8AC3E}">
        <p14:creationId xmlns:p14="http://schemas.microsoft.com/office/powerpoint/2010/main" val="15312677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2200">
                <a:effectLst/>
                <a:latin typeface="Lucida Grande"/>
                <a:ea typeface="Lucida Grande"/>
                <a:cs typeface="Lucida Grande"/>
                <a:sym typeface="Lucida Grande"/>
              </a:rPr>
              <a:t>In the 1980’s, Medicaid also added other waivers to add home and community-based support so that funding started going toward individuals instead of institutions.​</a:t>
            </a:r>
            <a:r>
              <a:rPr lang="en-US">
                <a:effectLst/>
              </a:rPr>
              <a:t> </a:t>
            </a:r>
            <a:endParaRPr lang="en-US"/>
          </a:p>
        </p:txBody>
      </p:sp>
    </p:spTree>
    <p:extLst>
      <p:ext uri="{BB962C8B-B14F-4D97-AF65-F5344CB8AC3E}">
        <p14:creationId xmlns:p14="http://schemas.microsoft.com/office/powerpoint/2010/main" val="27926892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a:effectLst/>
                <a:latin typeface="Lucida Grande"/>
                <a:ea typeface="Lucida Grande"/>
                <a:cs typeface="Lucida Grande"/>
                <a:sym typeface="Lucida Grande"/>
              </a:rPr>
              <a:t>The </a:t>
            </a:r>
            <a:r>
              <a:rPr lang="en-US" sz="2200" b="1">
                <a:effectLst/>
                <a:latin typeface="Lucida Grande"/>
                <a:ea typeface="Lucida Grande"/>
                <a:cs typeface="Lucida Grande"/>
                <a:sym typeface="Lucida Grande"/>
              </a:rPr>
              <a:t>Baby Doe Amendment</a:t>
            </a:r>
            <a:r>
              <a:rPr lang="en-US" sz="2200">
                <a:effectLst/>
                <a:latin typeface="Lucida Grande"/>
                <a:ea typeface="Lucida Grande"/>
                <a:cs typeface="Lucida Grande"/>
                <a:sym typeface="Lucida Grande"/>
              </a:rPr>
              <a:t> is the name of an amendment to the Child Abuse Law passed in 1984 in the </a:t>
            </a:r>
            <a:r>
              <a:rPr lang="en-US" sz="2200" u="sng">
                <a:effectLst/>
                <a:latin typeface="Lucida Grande"/>
                <a:ea typeface="Lucida Grande"/>
                <a:cs typeface="Lucida Grande"/>
                <a:sym typeface="Lucida Grande"/>
                <a:hlinkClick r:id="rId3"/>
              </a:rPr>
              <a:t>United States</a:t>
            </a:r>
            <a:r>
              <a:rPr lang="en-US" sz="2200">
                <a:effectLst/>
                <a:latin typeface="Lucida Grande"/>
                <a:ea typeface="Lucida Grande"/>
                <a:cs typeface="Lucida Grande"/>
                <a:sym typeface="Lucida Grande"/>
              </a:rPr>
              <a:t>. The law requires medical treatment for seriously ill or newborns with disabilities regardless of the wishes of the parents. This case was so shocking to me when I first read about it because it happened in my lifetime during a year I can remember. In the case of Baby Doe, an Indiana baby boy with Down syndrome was born in 1982 with a repairable trachea-</a:t>
            </a:r>
            <a:r>
              <a:rPr lang="en-US" sz="2200" err="1">
                <a:effectLst/>
                <a:latin typeface="Lucida Grande"/>
                <a:ea typeface="Lucida Grande"/>
                <a:cs typeface="Lucida Grande"/>
                <a:sym typeface="Lucida Grande"/>
              </a:rPr>
              <a:t>esophogeal</a:t>
            </a:r>
            <a:r>
              <a:rPr lang="en-US" sz="2200">
                <a:effectLst/>
                <a:latin typeface="Lucida Grande"/>
                <a:ea typeface="Lucida Grande"/>
                <a:cs typeface="Lucida Grande"/>
                <a:sym typeface="Lucida Grande"/>
              </a:rPr>
              <a:t> atresia​, but his parents were advised by the obstetrician to decline the surgery and let the baby die because the doctor explained that Baby Doe would have a non-existent quality of life because of mental retardation. </a:t>
            </a:r>
          </a:p>
        </p:txBody>
      </p:sp>
    </p:spTree>
    <p:extLst>
      <p:ext uri="{BB962C8B-B14F-4D97-AF65-F5344CB8AC3E}">
        <p14:creationId xmlns:p14="http://schemas.microsoft.com/office/powerpoint/2010/main" val="33111622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a:effectLst/>
                <a:latin typeface="Lucida Grande"/>
                <a:ea typeface="Lucida Grande"/>
                <a:cs typeface="Lucida Grande"/>
                <a:sym typeface="Lucida Grande"/>
              </a:rPr>
              <a:t>The hospital objected to this recommendation, but the parents followed the advice of their obstetrician. When the case was brought to Dr. C. Everett Coop who was the US Surgeon General at the time, he was so disturbed by the story that a child was denied basic medical care because of an intellectual disability that he recommended this change to the law. </a:t>
            </a:r>
          </a:p>
        </p:txBody>
      </p:sp>
    </p:spTree>
    <p:extLst>
      <p:ext uri="{BB962C8B-B14F-4D97-AF65-F5344CB8AC3E}">
        <p14:creationId xmlns:p14="http://schemas.microsoft.com/office/powerpoint/2010/main" val="15801813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2200">
                <a:effectLst/>
                <a:latin typeface="Lucida Grande"/>
                <a:ea typeface="Lucida Grande"/>
                <a:cs typeface="Lucida Grande"/>
                <a:sym typeface="Lucida Grande"/>
              </a:rPr>
              <a:t>By the time Andy was born in 2000 with an enlarged liver and low platelet count, there was never a question about whether he would receive the medical care he needed or not.​</a:t>
            </a:r>
            <a:r>
              <a:rPr lang="en-US">
                <a:effectLst/>
              </a:rPr>
              <a:t> </a:t>
            </a:r>
            <a:endParaRPr lang="en-US"/>
          </a:p>
        </p:txBody>
      </p:sp>
    </p:spTree>
    <p:extLst>
      <p:ext uri="{BB962C8B-B14F-4D97-AF65-F5344CB8AC3E}">
        <p14:creationId xmlns:p14="http://schemas.microsoft.com/office/powerpoint/2010/main" val="15347569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a:effectLst/>
                <a:latin typeface="Lucida Grande"/>
                <a:ea typeface="Lucida Grande"/>
                <a:cs typeface="Lucida Grande"/>
                <a:sym typeface="Lucida Grande"/>
              </a:rPr>
              <a:t>IDEA Part C passed in 1986, and that’s when early intervention started so that kids birth to 3 with disabilities could have access to therapy to help meet their developmental milestones. </a:t>
            </a:r>
          </a:p>
        </p:txBody>
      </p:sp>
    </p:spTree>
    <p:extLst>
      <p:ext uri="{BB962C8B-B14F-4D97-AF65-F5344CB8AC3E}">
        <p14:creationId xmlns:p14="http://schemas.microsoft.com/office/powerpoint/2010/main" val="26894142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a:effectLst/>
                <a:latin typeface="Lucida Grande"/>
                <a:ea typeface="Lucida Grande"/>
                <a:cs typeface="Lucida Grande"/>
                <a:sym typeface="Lucida Grande"/>
              </a:rPr>
              <a:t>I remember when Andy was born thinking that we would never be able to afford what he needed as 23-year-old parents but that we would sacrifice whatever was needed to help him thrive. </a:t>
            </a:r>
          </a:p>
        </p:txBody>
      </p:sp>
    </p:spTree>
    <p:extLst>
      <p:ext uri="{BB962C8B-B14F-4D97-AF65-F5344CB8AC3E}">
        <p14:creationId xmlns:p14="http://schemas.microsoft.com/office/powerpoint/2010/main" val="42293662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2200">
                <a:effectLst/>
                <a:latin typeface="Lucida Grande"/>
                <a:ea typeface="Lucida Grande"/>
                <a:cs typeface="Lucida Grande"/>
                <a:sym typeface="Lucida Grande"/>
              </a:rPr>
              <a:t>It was such a relief when we found out that Early Intervention would be able to provide speech, fine motor, and physical therapy right away. This is how Andy learned to feed himself, take his first steps, and use sign language.​</a:t>
            </a:r>
            <a:r>
              <a:rPr lang="en-US">
                <a:effectLst/>
              </a:rPr>
              <a:t> </a:t>
            </a:r>
            <a:endParaRPr lang="en-US"/>
          </a:p>
        </p:txBody>
      </p:sp>
    </p:spTree>
    <p:extLst>
      <p:ext uri="{BB962C8B-B14F-4D97-AF65-F5344CB8AC3E}">
        <p14:creationId xmlns:p14="http://schemas.microsoft.com/office/powerpoint/2010/main" val="5302619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a:effectLst/>
                <a:latin typeface="Lucida Grande"/>
                <a:ea typeface="Lucida Grande"/>
                <a:cs typeface="Lucida Grande"/>
                <a:sym typeface="Lucida Grande"/>
              </a:rPr>
              <a:t>Then, the American with Disabilities Act passed in 1990. The ADA is a civil rights law that prohibits discrimination against individuals with disabilities in all areas of public life—not just publicly funded resources. This includes jobs, schools, transportation, telecommunications, and all public and private places that are open to the general public. To get this law passed, disability rights advocates literally crawled up the stairs of the Capitol to demonstrate their point. </a:t>
            </a:r>
          </a:p>
        </p:txBody>
      </p:sp>
    </p:spTree>
    <p:extLst>
      <p:ext uri="{BB962C8B-B14F-4D97-AF65-F5344CB8AC3E}">
        <p14:creationId xmlns:p14="http://schemas.microsoft.com/office/powerpoint/2010/main" val="21640561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2200">
                <a:effectLst/>
                <a:latin typeface="Lucida Grande"/>
                <a:ea typeface="Lucida Grande"/>
                <a:cs typeface="Lucida Grande"/>
                <a:sym typeface="Lucida Grande"/>
              </a:rPr>
              <a:t>It’s amazing to me that it wasn’t until my freshman year of high school that people with disabilities had a right to get into any public building where they might want to go. </a:t>
            </a:r>
            <a:endParaRPr lang="en-US"/>
          </a:p>
        </p:txBody>
      </p:sp>
    </p:spTree>
    <p:extLst>
      <p:ext uri="{BB962C8B-B14F-4D97-AF65-F5344CB8AC3E}">
        <p14:creationId xmlns:p14="http://schemas.microsoft.com/office/powerpoint/2010/main" val="12565368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2200">
                <a:effectLst/>
                <a:latin typeface="Lucida Grande"/>
                <a:ea typeface="Lucida Grande"/>
                <a:cs typeface="Lucida Grande"/>
                <a:sym typeface="Lucida Grande"/>
              </a:rPr>
              <a:t>Because of the ADA, Andy can make the type bigger on his iPhone and use voice commands to communicate with friends and get adaptive timing accommodations at work.​</a:t>
            </a:r>
            <a:r>
              <a:rPr lang="en-US">
                <a:effectLst/>
              </a:rPr>
              <a:t> </a:t>
            </a:r>
            <a:endParaRPr lang="en-US"/>
          </a:p>
        </p:txBody>
      </p:sp>
    </p:spTree>
    <p:extLst>
      <p:ext uri="{BB962C8B-B14F-4D97-AF65-F5344CB8AC3E}">
        <p14:creationId xmlns:p14="http://schemas.microsoft.com/office/powerpoint/2010/main" val="2823700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2200">
                <a:effectLst/>
                <a:latin typeface="Lucida Grande"/>
                <a:ea typeface="Lucida Grande"/>
                <a:cs typeface="Lucida Grande"/>
                <a:sym typeface="Lucida Grande"/>
              </a:rPr>
              <a:t>If you look at the life outcomes for people with genetic conditions over the past 50 years, the change is really dramatic. For example, if a parent in the US found out that their baby was born with Down syndrome in 1960, physicians would often advise them to place their child in an institution. Parents usually told their family and friends that the baby died during childbirth. Back then, families were usually told that the child would only live to about 20. Only 50% of babies with Down syndrome survived past the first year, and parents were also told that children with Down syndrome could not read or write. At that time, this was all true.​</a:t>
            </a:r>
            <a:endParaRPr lang="en-US"/>
          </a:p>
        </p:txBody>
      </p:sp>
    </p:spTree>
    <p:extLst>
      <p:ext uri="{BB962C8B-B14F-4D97-AF65-F5344CB8AC3E}">
        <p14:creationId xmlns:p14="http://schemas.microsoft.com/office/powerpoint/2010/main" val="7670864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a:effectLst/>
                <a:latin typeface="Lucida Grande"/>
                <a:ea typeface="Lucida Grande"/>
                <a:cs typeface="Lucida Grande"/>
                <a:sym typeface="Lucida Grande"/>
              </a:rPr>
              <a:t>In 1999, the Supreme Court Olmstead decision ruled that if people with disabilities could live outside of an institution, they should be given that opportunity. </a:t>
            </a:r>
          </a:p>
        </p:txBody>
      </p:sp>
    </p:spTree>
    <p:extLst>
      <p:ext uri="{BB962C8B-B14F-4D97-AF65-F5344CB8AC3E}">
        <p14:creationId xmlns:p14="http://schemas.microsoft.com/office/powerpoint/2010/main" val="8647352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2200">
                <a:effectLst/>
                <a:latin typeface="Lucida Grande"/>
                <a:ea typeface="Lucida Grande"/>
                <a:cs typeface="Lucida Grande"/>
                <a:sym typeface="Lucida Grande"/>
              </a:rPr>
              <a:t>And because of this decision my dad’s cousin to move out of the institution in Milledgeville, GA. Now he lives in a group home in a community. </a:t>
            </a:r>
            <a:r>
              <a:rPr lang="en-US">
                <a:effectLst/>
              </a:rPr>
              <a:t> </a:t>
            </a:r>
            <a:endParaRPr lang="en-US"/>
          </a:p>
        </p:txBody>
      </p:sp>
    </p:spTree>
    <p:extLst>
      <p:ext uri="{BB962C8B-B14F-4D97-AF65-F5344CB8AC3E}">
        <p14:creationId xmlns:p14="http://schemas.microsoft.com/office/powerpoint/2010/main" val="911189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2200">
                <a:effectLst/>
                <a:latin typeface="Lucida Grande"/>
                <a:ea typeface="Lucida Grande"/>
                <a:cs typeface="Lucida Grande"/>
                <a:sym typeface="Lucida Grande"/>
              </a:rPr>
              <a:t>The US Congress unanimously passed the Prenatally and Postnatally Diagnosed Awareness Act in 2008 though it was never funded. There was no requirement as part of this law, but it was supposed to fund 5 million per year for 5 years to establish a clearinghouse of balanced and up-to-date information about genetic conditions.</a:t>
            </a:r>
            <a:r>
              <a:rPr lang="en-US">
                <a:effectLst/>
              </a:rPr>
              <a:t> </a:t>
            </a:r>
            <a:endParaRPr lang="en-US"/>
          </a:p>
        </p:txBody>
      </p:sp>
    </p:spTree>
    <p:extLst>
      <p:ext uri="{BB962C8B-B14F-4D97-AF65-F5344CB8AC3E}">
        <p14:creationId xmlns:p14="http://schemas.microsoft.com/office/powerpoint/2010/main" val="25666023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2200">
                <a:effectLst/>
                <a:latin typeface="Lucida Grande"/>
                <a:ea typeface="Lucida Grande"/>
                <a:cs typeface="Lucida Grande"/>
                <a:sym typeface="Lucida Grande"/>
              </a:rPr>
              <a:t>This is still a huge problem in my work because testing and screening have surged forward without the patient and provider education infrastructure to support it.</a:t>
            </a:r>
            <a:r>
              <a:rPr lang="en-US">
                <a:effectLst/>
              </a:rPr>
              <a:t> </a:t>
            </a:r>
            <a:endParaRPr lang="en-US"/>
          </a:p>
        </p:txBody>
      </p:sp>
    </p:spTree>
    <p:extLst>
      <p:ext uri="{BB962C8B-B14F-4D97-AF65-F5344CB8AC3E}">
        <p14:creationId xmlns:p14="http://schemas.microsoft.com/office/powerpoint/2010/main" val="32364754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2200">
                <a:effectLst/>
                <a:latin typeface="Lucida Grande"/>
                <a:ea typeface="Lucida Grande"/>
                <a:cs typeface="Lucida Grande"/>
                <a:sym typeface="Lucida Grande"/>
              </a:rPr>
              <a:t>When the Affordable Care Act became fully functional in 2014, this was also a watershed moment for many people with disabilities because their conditions were by and large considered pre-existing conditions. Before that, we weren’t able to purchase a private health insurance policy at all for our son until 2014 when the Affordable Care Act went into effect. Before that, it was tremendously difficult for us when trying to get insurance as small business owners in a state where the Katie Beckett Medicaid waiver wasn’t funded sufficiently.</a:t>
            </a:r>
            <a:r>
              <a:rPr lang="en-US">
                <a:effectLst/>
              </a:rPr>
              <a:t> </a:t>
            </a:r>
            <a:endParaRPr lang="en-US"/>
          </a:p>
        </p:txBody>
      </p:sp>
    </p:spTree>
    <p:extLst>
      <p:ext uri="{BB962C8B-B14F-4D97-AF65-F5344CB8AC3E}">
        <p14:creationId xmlns:p14="http://schemas.microsoft.com/office/powerpoint/2010/main" val="29895238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a:effectLst/>
                <a:latin typeface="Lucida Grande"/>
                <a:ea typeface="Lucida Grande"/>
                <a:cs typeface="Lucida Grande"/>
                <a:sym typeface="Lucida Grande"/>
              </a:rPr>
              <a:t>We actually ended up moving states where Medicaid was better funded when Andy was 4 years old. And one of the challenges with some of these laws is that they’re administered differently in different places. </a:t>
            </a:r>
          </a:p>
        </p:txBody>
      </p:sp>
    </p:spTree>
    <p:extLst>
      <p:ext uri="{BB962C8B-B14F-4D97-AF65-F5344CB8AC3E}">
        <p14:creationId xmlns:p14="http://schemas.microsoft.com/office/powerpoint/2010/main" val="39922088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2200">
                <a:effectLst/>
                <a:latin typeface="Lucida Grande"/>
                <a:ea typeface="Lucida Grande"/>
                <a:cs typeface="Lucida Grande"/>
                <a:sym typeface="Lucida Grande"/>
              </a:rPr>
              <a:t>As a medical provider, it’s important for you to be aware that the implementation of these laws can vary significantly between different states, so you’ll want to find out where families can learn about the resources in your state. </a:t>
            </a:r>
            <a:r>
              <a:rPr lang="en-US">
                <a:effectLst/>
              </a:rPr>
              <a:t> </a:t>
            </a:r>
            <a:endParaRPr lang="en-US"/>
          </a:p>
        </p:txBody>
      </p:sp>
    </p:spTree>
    <p:extLst>
      <p:ext uri="{BB962C8B-B14F-4D97-AF65-F5344CB8AC3E}">
        <p14:creationId xmlns:p14="http://schemas.microsoft.com/office/powerpoint/2010/main" val="3848354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a:effectLst/>
                <a:latin typeface="Lucida Grande"/>
                <a:ea typeface="Lucida Grande"/>
                <a:cs typeface="Lucida Grande"/>
                <a:sym typeface="Lucida Grande"/>
              </a:rPr>
              <a:t>In 2015, Congress passed the ABLE Act that allows families and individuals with disabilities to save more money without losing their public benefits. ​Before that, people with disabilities and their families couldn’t save more than $2,000 to help them without losing the benefits they need, like Medicaid. This meant that people with disabilities were often stuck in a cycle of poverty, particularly after the death of a parent. </a:t>
            </a:r>
          </a:p>
        </p:txBody>
      </p:sp>
    </p:spTree>
    <p:extLst>
      <p:ext uri="{BB962C8B-B14F-4D97-AF65-F5344CB8AC3E}">
        <p14:creationId xmlns:p14="http://schemas.microsoft.com/office/powerpoint/2010/main" val="13329090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2200">
                <a:effectLst/>
                <a:latin typeface="Lucida Grande"/>
                <a:ea typeface="Lucida Grande"/>
                <a:cs typeface="Lucida Grande"/>
                <a:sym typeface="Lucida Grande"/>
              </a:rPr>
              <a:t>But now, we’ve been able to save over the past few years for Andy’s future, and he’s been able to save for himself.</a:t>
            </a:r>
            <a:endParaRPr lang="en-US"/>
          </a:p>
        </p:txBody>
      </p:sp>
    </p:spTree>
    <p:extLst>
      <p:ext uri="{BB962C8B-B14F-4D97-AF65-F5344CB8AC3E}">
        <p14:creationId xmlns:p14="http://schemas.microsoft.com/office/powerpoint/2010/main" val="16032042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a:effectLst/>
                <a:latin typeface="Lucida Grande"/>
                <a:ea typeface="Lucida Grande"/>
                <a:cs typeface="Lucida Grande"/>
                <a:sym typeface="Lucida Grande"/>
              </a:rPr>
              <a:t>All of these historic developments have helped improve the lives of people with disabilities, and they happened because families started raising their children at home, people with disabilities started claiming their own voices, and families and self-advocates started sharing their stories. </a:t>
            </a:r>
          </a:p>
        </p:txBody>
      </p:sp>
    </p:spTree>
    <p:extLst>
      <p:ext uri="{BB962C8B-B14F-4D97-AF65-F5344CB8AC3E}">
        <p14:creationId xmlns:p14="http://schemas.microsoft.com/office/powerpoint/2010/main" val="4118308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a:effectLst/>
                <a:latin typeface="Lucida Grande"/>
                <a:ea typeface="Lucida Grande"/>
                <a:cs typeface="Lucida Grande"/>
                <a:sym typeface="Lucida Grande"/>
              </a:rPr>
              <a:t>In contrast, when parents find out their child is born with Down syndrome today, doctors expect that parent will take the baby home. </a:t>
            </a:r>
          </a:p>
        </p:txBody>
      </p:sp>
    </p:spTree>
    <p:extLst>
      <p:ext uri="{BB962C8B-B14F-4D97-AF65-F5344CB8AC3E}">
        <p14:creationId xmlns:p14="http://schemas.microsoft.com/office/powerpoint/2010/main" val="40149972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2200">
                <a:effectLst/>
                <a:latin typeface="Lucida Grande"/>
                <a:ea typeface="Lucida Grande"/>
                <a:cs typeface="Lucida Grande"/>
                <a:sym typeface="Lucida Grande"/>
              </a:rPr>
              <a:t>This is how the outcomes for people with these conditions ended up improving dramatically.</a:t>
            </a:r>
            <a:r>
              <a:rPr lang="en-US">
                <a:effectLst/>
              </a:rPr>
              <a:t> </a:t>
            </a:r>
            <a:endParaRPr lang="en-US"/>
          </a:p>
        </p:txBody>
      </p:sp>
    </p:spTree>
    <p:extLst>
      <p:ext uri="{BB962C8B-B14F-4D97-AF65-F5344CB8AC3E}">
        <p14:creationId xmlns:p14="http://schemas.microsoft.com/office/powerpoint/2010/main" val="1403242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a:effectLst/>
                <a:latin typeface="Lucida Grande"/>
                <a:ea typeface="Lucida Grande"/>
                <a:cs typeface="Lucida Grande"/>
                <a:sym typeface="Lucida Grande"/>
              </a:rPr>
              <a:t>Families are usually told that the child will probably live a long life to about 60 years. The infant survival rate is over 91%. </a:t>
            </a:r>
          </a:p>
        </p:txBody>
      </p:sp>
    </p:spTree>
    <p:extLst>
      <p:ext uri="{BB962C8B-B14F-4D97-AF65-F5344CB8AC3E}">
        <p14:creationId xmlns:p14="http://schemas.microsoft.com/office/powerpoint/2010/main" val="614447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a:effectLst/>
                <a:latin typeface="Lucida Grande"/>
                <a:ea typeface="Lucida Grande"/>
                <a:cs typeface="Lucida Grande"/>
                <a:sym typeface="Lucida Grande"/>
              </a:rPr>
              <a:t>Parents are also told that children with Down syndrome have a right to attend school and usually learn to read at some level. </a:t>
            </a:r>
          </a:p>
        </p:txBody>
      </p:sp>
    </p:spTree>
    <p:extLst>
      <p:ext uri="{BB962C8B-B14F-4D97-AF65-F5344CB8AC3E}">
        <p14:creationId xmlns:p14="http://schemas.microsoft.com/office/powerpoint/2010/main" val="2423945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2200">
                <a:effectLst/>
                <a:latin typeface="Lucida Grande"/>
                <a:ea typeface="Lucida Grande"/>
                <a:cs typeface="Lucida Grande"/>
                <a:sym typeface="Lucida Grande"/>
              </a:rPr>
              <a:t>They are valued members of their communities and have the right work and play like everyone else.​</a:t>
            </a:r>
            <a:endParaRPr lang="en-US"/>
          </a:p>
        </p:txBody>
      </p:sp>
    </p:spTree>
    <p:extLst>
      <p:ext uri="{BB962C8B-B14F-4D97-AF65-F5344CB8AC3E}">
        <p14:creationId xmlns:p14="http://schemas.microsoft.com/office/powerpoint/2010/main" val="3947091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2200">
                <a:effectLst/>
                <a:latin typeface="Lucida Grande"/>
                <a:ea typeface="Lucida Grande"/>
                <a:cs typeface="Lucida Grande"/>
                <a:sym typeface="Lucida Grande"/>
              </a:rPr>
              <a:t>The thing I often point out to genetic counseling students is: did anything change on that 21st chromosome over the past 50 years? And the answer is of course not. These incredible changes were caused by improvements to healthcare and social supports. That is why up-to-date information for expectant parents is so important.​</a:t>
            </a:r>
            <a:r>
              <a:rPr lang="en-US">
                <a:effectLst/>
              </a:rPr>
              <a:t> </a:t>
            </a:r>
            <a:endParaRPr lang="en-US"/>
          </a:p>
        </p:txBody>
      </p:sp>
    </p:spTree>
    <p:extLst>
      <p:ext uri="{BB962C8B-B14F-4D97-AF65-F5344CB8AC3E}">
        <p14:creationId xmlns:p14="http://schemas.microsoft.com/office/powerpoint/2010/main" val="1906389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pic>
        <p:nvPicPr>
          <p:cNvPr id="7" name="natl-center-logo_two-color.pdf"/>
          <p:cNvPicPr/>
          <p:nvPr/>
        </p:nvPicPr>
        <p:blipFill>
          <a:blip r:embed="rId2"/>
          <a:stretch>
            <a:fillRect/>
          </a:stretch>
        </p:blipFill>
        <p:spPr>
          <a:xfrm>
            <a:off x="0" y="78045"/>
            <a:ext cx="2000250" cy="960121"/>
          </a:xfrm>
          <a:prstGeom prst="rect">
            <a:avLst/>
          </a:prstGeom>
          <a:ln w="12700">
            <a:miter lim="400000"/>
          </a:ln>
        </p:spPr>
      </p:pic>
      <p:sp>
        <p:nvSpPr>
          <p:cNvPr id="8" name="Shape 8"/>
          <p:cNvSpPr>
            <a:spLocks noGrp="1"/>
          </p:cNvSpPr>
          <p:nvPr>
            <p:ph type="title"/>
          </p:nvPr>
        </p:nvSpPr>
        <p:spPr>
          <a:xfrm>
            <a:off x="333375" y="1437680"/>
            <a:ext cx="11525250" cy="2277070"/>
          </a:xfrm>
          <a:prstGeom prst="rect">
            <a:avLst/>
          </a:prstGeom>
        </p:spPr>
        <p:txBody>
          <a:bodyPr lIns="0" tIns="0" rIns="0" bIns="0" anchor="b"/>
          <a:lstStyle/>
          <a:p>
            <a:pPr lvl="0">
              <a:defRPr sz="1800" cap="none">
                <a:solidFill>
                  <a:srgbClr val="000000"/>
                </a:solidFill>
              </a:defRPr>
            </a:pPr>
            <a:r>
              <a:rPr sz="3375" cap="all">
                <a:solidFill>
                  <a:srgbClr val="535353"/>
                </a:solidFill>
              </a:rPr>
              <a:t>Title Text</a:t>
            </a:r>
          </a:p>
        </p:txBody>
      </p:sp>
      <p:sp>
        <p:nvSpPr>
          <p:cNvPr id="9" name="Shape 9"/>
          <p:cNvSpPr>
            <a:spLocks noGrp="1"/>
          </p:cNvSpPr>
          <p:nvPr>
            <p:ph type="body" idx="1"/>
          </p:nvPr>
        </p:nvSpPr>
        <p:spPr>
          <a:xfrm>
            <a:off x="333375" y="3705820"/>
            <a:ext cx="11525250" cy="910828"/>
          </a:xfrm>
          <a:prstGeom prst="rect">
            <a:avLst/>
          </a:prstGeom>
        </p:spPr>
        <p:txBody>
          <a:bodyPr lIns="0" tIns="0" rIns="0" bIns="0"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lvl="0">
              <a:defRPr sz="1800">
                <a:solidFill>
                  <a:srgbClr val="000000"/>
                </a:solidFill>
              </a:defRPr>
            </a:pPr>
            <a:r>
              <a:rPr sz="2672">
                <a:solidFill>
                  <a:srgbClr val="535353"/>
                </a:solidFill>
              </a:rPr>
              <a:t>Body Level One</a:t>
            </a:r>
          </a:p>
          <a:p>
            <a:pPr lvl="1">
              <a:defRPr sz="1800">
                <a:solidFill>
                  <a:srgbClr val="000000"/>
                </a:solidFill>
              </a:defRPr>
            </a:pPr>
            <a:r>
              <a:rPr sz="2672">
                <a:solidFill>
                  <a:srgbClr val="535353"/>
                </a:solidFill>
              </a:rPr>
              <a:t>Body Level Two</a:t>
            </a:r>
          </a:p>
          <a:p>
            <a:pPr lvl="2">
              <a:defRPr sz="1800">
                <a:solidFill>
                  <a:srgbClr val="000000"/>
                </a:solidFill>
              </a:defRPr>
            </a:pPr>
            <a:r>
              <a:rPr sz="2672">
                <a:solidFill>
                  <a:srgbClr val="535353"/>
                </a:solidFill>
              </a:rPr>
              <a:t>Body Level Three</a:t>
            </a:r>
          </a:p>
          <a:p>
            <a:pPr lvl="3">
              <a:defRPr sz="1800">
                <a:solidFill>
                  <a:srgbClr val="000000"/>
                </a:solidFill>
              </a:defRPr>
            </a:pPr>
            <a:r>
              <a:rPr sz="2672">
                <a:solidFill>
                  <a:srgbClr val="535353"/>
                </a:solidFill>
              </a:rPr>
              <a:t>Body Level Four</a:t>
            </a:r>
          </a:p>
          <a:p>
            <a:pPr lvl="4">
              <a:defRPr sz="1800">
                <a:solidFill>
                  <a:srgbClr val="000000"/>
                </a:solidFill>
              </a:defRPr>
            </a:pPr>
            <a:r>
              <a:rPr sz="2672">
                <a:solidFill>
                  <a:srgbClr val="535353"/>
                </a:solidFill>
              </a:rPr>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 Top - Dar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3" name="Shape 43"/>
          <p:cNvSpPr>
            <a:spLocks noGrp="1"/>
          </p:cNvSpPr>
          <p:nvPr>
            <p:ph type="title"/>
          </p:nvPr>
        </p:nvSpPr>
        <p:spPr>
          <a:xfrm>
            <a:off x="333375" y="178594"/>
            <a:ext cx="11525250" cy="1714500"/>
          </a:xfrm>
          <a:prstGeom prst="rect">
            <a:avLst/>
          </a:prstGeom>
        </p:spPr>
        <p:txBody>
          <a:bodyPr/>
          <a:lstStyle>
            <a:lvl1pPr>
              <a:defRPr sz="5062">
                <a:latin typeface="+mn-lt"/>
                <a:ea typeface="+mn-ea"/>
                <a:cs typeface="+mn-cs"/>
                <a:sym typeface="Gill Sans Light"/>
              </a:defRPr>
            </a:lvl1pPr>
          </a:lstStyle>
          <a:p>
            <a:pPr lvl="0">
              <a:defRPr sz="1800" cap="none">
                <a:solidFill>
                  <a:srgbClr val="000000"/>
                </a:solidFill>
              </a:defRPr>
            </a:pPr>
            <a:r>
              <a:rPr sz="5062" cap="all">
                <a:solidFill>
                  <a:srgbClr val="535353"/>
                </a:solidFill>
              </a:rPr>
              <a:t>Title Text</a:t>
            </a:r>
          </a:p>
        </p:txBody>
      </p:sp>
      <p:sp>
        <p:nvSpPr>
          <p:cNvPr id="44" name="Shape 44"/>
          <p:cNvSpPr>
            <a:spLocks noGrp="1"/>
          </p:cNvSpPr>
          <p:nvPr>
            <p:ph type="sldNum" sz="quarter" idx="2"/>
          </p:nvPr>
        </p:nvSpPr>
        <p:spPr>
          <a:xfrm>
            <a:off x="5929312" y="6518672"/>
            <a:ext cx="321469" cy="194765"/>
          </a:xfrm>
          <a:prstGeom prst="rect">
            <a:avLst/>
          </a:prstGeom>
        </p:spPr>
        <p:txBody>
          <a:bodyPr/>
          <a:lstStyle>
            <a:lvl1pPr>
              <a:defRPr>
                <a:solidFill>
                  <a:srgbClr val="232323"/>
                </a:solidFill>
              </a:defRPr>
            </a:lvl1pPr>
          </a:lstStyle>
          <a:p>
            <a:pPr lvl="0"/>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46" name="Shape 46"/>
          <p:cNvSpPr>
            <a:spLocks noGrp="1"/>
          </p:cNvSpPr>
          <p:nvPr>
            <p:ph type="title"/>
          </p:nvPr>
        </p:nvSpPr>
        <p:spPr>
          <a:xfrm>
            <a:off x="333375" y="2268141"/>
            <a:ext cx="11525250" cy="2321719"/>
          </a:xfrm>
          <a:prstGeom prst="rect">
            <a:avLst/>
          </a:prstGeom>
        </p:spPr>
        <p:txBody>
          <a:bodyPr/>
          <a:lstStyle>
            <a:lvl1pPr>
              <a:defRPr sz="5062">
                <a:latin typeface="+mn-lt"/>
                <a:ea typeface="+mn-ea"/>
                <a:cs typeface="+mn-cs"/>
                <a:sym typeface="Gill Sans Light"/>
              </a:defRPr>
            </a:lvl1pPr>
          </a:lstStyle>
          <a:p>
            <a:pPr lvl="0">
              <a:defRPr sz="1800" cap="none">
                <a:solidFill>
                  <a:srgbClr val="000000"/>
                </a:solidFill>
              </a:defRPr>
            </a:pPr>
            <a:r>
              <a:rPr sz="5062" cap="all">
                <a:solidFill>
                  <a:srgbClr val="535353"/>
                </a:solidFill>
              </a:rPr>
              <a:t>Title Text</a:t>
            </a:r>
          </a:p>
        </p:txBody>
      </p:sp>
      <p:sp>
        <p:nvSpPr>
          <p:cNvPr id="47" name="Shape 47"/>
          <p:cNvSpPr>
            <a:spLocks noGrp="1"/>
          </p:cNvSpPr>
          <p:nvPr>
            <p:ph type="sldNum" sz="quarter" idx="2"/>
          </p:nvPr>
        </p:nvSpPr>
        <p:spPr>
          <a:xfrm>
            <a:off x="5929312" y="6518672"/>
            <a:ext cx="321469" cy="194765"/>
          </a:xfrm>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pic>
        <p:nvPicPr>
          <p:cNvPr id="49" name="natl-center-logo_two-color.pdf"/>
          <p:cNvPicPr/>
          <p:nvPr/>
        </p:nvPicPr>
        <p:blipFill>
          <a:blip r:embed="rId2"/>
          <a:srcRect/>
          <a:stretch>
            <a:fillRect/>
          </a:stretch>
        </p:blipFill>
        <p:spPr>
          <a:xfrm>
            <a:off x="0" y="56436"/>
            <a:ext cx="1476375" cy="708661"/>
          </a:xfrm>
          <a:prstGeom prst="rect">
            <a:avLst/>
          </a:prstGeom>
          <a:ln w="12700">
            <a:miter lim="400000"/>
          </a:ln>
        </p:spPr>
      </p:pic>
      <p:sp>
        <p:nvSpPr>
          <p:cNvPr id="50" name="Shape 50"/>
          <p:cNvSpPr>
            <a:spLocks noGrp="1"/>
          </p:cNvSpPr>
          <p:nvPr>
            <p:ph type="title"/>
          </p:nvPr>
        </p:nvSpPr>
        <p:spPr>
          <a:xfrm>
            <a:off x="333375" y="5214938"/>
            <a:ext cx="11525250" cy="901898"/>
          </a:xfrm>
          <a:prstGeom prst="rect">
            <a:avLst/>
          </a:prstGeom>
        </p:spPr>
        <p:txBody>
          <a:bodyPr/>
          <a:lstStyle>
            <a:lvl1pPr>
              <a:defRPr sz="4500">
                <a:latin typeface="+mn-lt"/>
                <a:ea typeface="+mn-ea"/>
                <a:cs typeface="+mn-cs"/>
                <a:sym typeface="Gill Sans Light"/>
              </a:defRPr>
            </a:lvl1pPr>
          </a:lstStyle>
          <a:p>
            <a:pPr lvl="0">
              <a:defRPr sz="1800" cap="none">
                <a:solidFill>
                  <a:srgbClr val="000000"/>
                </a:solidFill>
              </a:defRPr>
            </a:pPr>
            <a:r>
              <a:rPr sz="4500" cap="all">
                <a:solidFill>
                  <a:srgbClr val="535353"/>
                </a:solidFill>
              </a:rPr>
              <a:t>Title Text</a:t>
            </a:r>
          </a:p>
        </p:txBody>
      </p:sp>
      <p:sp>
        <p:nvSpPr>
          <p:cNvPr id="51" name="Shape 51"/>
          <p:cNvSpPr>
            <a:spLocks noGrp="1"/>
          </p:cNvSpPr>
          <p:nvPr>
            <p:ph type="sldNum" sz="quarter" idx="2"/>
          </p:nvPr>
        </p:nvSpPr>
        <p:spPr>
          <a:xfrm>
            <a:off x="5929312" y="6518672"/>
            <a:ext cx="321469" cy="194765"/>
          </a:xfrm>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Photo - Horizontal - Dark">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53" name="natl-center-logo_two-color.pdf"/>
          <p:cNvPicPr/>
          <p:nvPr/>
        </p:nvPicPr>
        <p:blipFill>
          <a:blip r:embed="rId3"/>
          <a:stretch>
            <a:fillRect/>
          </a:stretch>
        </p:blipFill>
        <p:spPr>
          <a:xfrm>
            <a:off x="0" y="78045"/>
            <a:ext cx="2000250" cy="960121"/>
          </a:xfrm>
          <a:prstGeom prst="rect">
            <a:avLst/>
          </a:prstGeom>
          <a:ln w="12700">
            <a:miter lim="400000"/>
          </a:ln>
        </p:spPr>
      </p:pic>
      <p:sp>
        <p:nvSpPr>
          <p:cNvPr id="54" name="Shape 54"/>
          <p:cNvSpPr>
            <a:spLocks noGrp="1"/>
          </p:cNvSpPr>
          <p:nvPr>
            <p:ph type="title"/>
          </p:nvPr>
        </p:nvSpPr>
        <p:spPr>
          <a:xfrm>
            <a:off x="333375" y="5214938"/>
            <a:ext cx="11525250" cy="901898"/>
          </a:xfrm>
          <a:prstGeom prst="rect">
            <a:avLst/>
          </a:prstGeom>
        </p:spPr>
        <p:txBody>
          <a:bodyPr/>
          <a:lstStyle>
            <a:lvl1pPr>
              <a:defRPr sz="5062">
                <a:latin typeface="+mn-lt"/>
                <a:ea typeface="+mn-ea"/>
                <a:cs typeface="+mn-cs"/>
                <a:sym typeface="Gill Sans Light"/>
              </a:defRPr>
            </a:lvl1pPr>
          </a:lstStyle>
          <a:p>
            <a:pPr lvl="0">
              <a:defRPr sz="1800" cap="none">
                <a:solidFill>
                  <a:srgbClr val="000000"/>
                </a:solidFill>
              </a:defRPr>
            </a:pPr>
            <a:r>
              <a:rPr sz="5062" cap="all">
                <a:solidFill>
                  <a:srgbClr val="535353"/>
                </a:solidFill>
              </a:rPr>
              <a:t>Title Text</a:t>
            </a:r>
          </a:p>
        </p:txBody>
      </p:sp>
      <p:sp>
        <p:nvSpPr>
          <p:cNvPr id="55" name="Shape 55"/>
          <p:cNvSpPr>
            <a:spLocks noGrp="1"/>
          </p:cNvSpPr>
          <p:nvPr>
            <p:ph type="sldNum" sz="quarter" idx="2"/>
          </p:nvPr>
        </p:nvSpPr>
        <p:spPr>
          <a:xfrm>
            <a:off x="5929312" y="6518672"/>
            <a:ext cx="321469" cy="194765"/>
          </a:xfrm>
          <a:prstGeom prst="rect">
            <a:avLst/>
          </a:prstGeom>
        </p:spPr>
        <p:txBody>
          <a:bodyPr/>
          <a:lstStyle>
            <a:lvl1pPr>
              <a:defRPr>
                <a:solidFill>
                  <a:srgbClr val="232323"/>
                </a:solidFill>
              </a:defRPr>
            </a:lvl1pPr>
          </a:lstStyle>
          <a:p>
            <a:pPr lvl="0"/>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57" name="Shape 57"/>
          <p:cNvSpPr>
            <a:spLocks noGrp="1"/>
          </p:cNvSpPr>
          <p:nvPr>
            <p:ph type="title"/>
          </p:nvPr>
        </p:nvSpPr>
        <p:spPr>
          <a:xfrm>
            <a:off x="333375" y="973336"/>
            <a:ext cx="5524500" cy="2464594"/>
          </a:xfrm>
          <a:prstGeom prst="rect">
            <a:avLst/>
          </a:prstGeom>
        </p:spPr>
        <p:txBody>
          <a:bodyPr lIns="0" tIns="0" rIns="0" bIns="0" anchor="b"/>
          <a:lstStyle>
            <a:lvl1pPr>
              <a:defRPr sz="5062">
                <a:latin typeface="+mn-lt"/>
                <a:ea typeface="+mn-ea"/>
                <a:cs typeface="+mn-cs"/>
                <a:sym typeface="Gill Sans Light"/>
              </a:defRPr>
            </a:lvl1pPr>
          </a:lstStyle>
          <a:p>
            <a:pPr lvl="0">
              <a:defRPr sz="1800" cap="none">
                <a:solidFill>
                  <a:srgbClr val="000000"/>
                </a:solidFill>
              </a:defRPr>
            </a:pPr>
            <a:r>
              <a:rPr sz="5062" cap="all">
                <a:solidFill>
                  <a:srgbClr val="535353"/>
                </a:solidFill>
              </a:rPr>
              <a:t>Title Text</a:t>
            </a:r>
          </a:p>
        </p:txBody>
      </p:sp>
      <p:sp>
        <p:nvSpPr>
          <p:cNvPr id="58" name="Shape 58"/>
          <p:cNvSpPr>
            <a:spLocks noGrp="1"/>
          </p:cNvSpPr>
          <p:nvPr>
            <p:ph type="body" idx="1"/>
          </p:nvPr>
        </p:nvSpPr>
        <p:spPr>
          <a:xfrm>
            <a:off x="333375" y="3429000"/>
            <a:ext cx="5524500" cy="910828"/>
          </a:xfrm>
          <a:prstGeom prst="rect">
            <a:avLst/>
          </a:prstGeom>
        </p:spPr>
        <p:txBody>
          <a:bodyPr lIns="0" tIns="0" rIns="0" bIns="0" anchor="t"/>
          <a:lstStyle>
            <a:lvl1pPr marL="0" indent="0" algn="ctr">
              <a:spcBef>
                <a:spcPts val="0"/>
              </a:spcBef>
              <a:buSzTx/>
              <a:buNone/>
              <a:defRPr>
                <a:solidFill>
                  <a:srgbClr val="525252"/>
                </a:solidFill>
                <a:latin typeface="+mn-lt"/>
                <a:ea typeface="+mn-ea"/>
                <a:cs typeface="+mn-cs"/>
                <a:sym typeface="Gill Sans Light"/>
              </a:defRPr>
            </a:lvl1pPr>
            <a:lvl2pPr marL="0" indent="0" algn="ctr">
              <a:spcBef>
                <a:spcPts val="0"/>
              </a:spcBef>
              <a:buSzTx/>
              <a:buNone/>
              <a:defRPr>
                <a:solidFill>
                  <a:srgbClr val="525252"/>
                </a:solidFill>
                <a:latin typeface="+mn-lt"/>
                <a:ea typeface="+mn-ea"/>
                <a:cs typeface="+mn-cs"/>
                <a:sym typeface="Gill Sans Light"/>
              </a:defRPr>
            </a:lvl2pPr>
            <a:lvl3pPr marL="0" indent="0" algn="ctr">
              <a:spcBef>
                <a:spcPts val="0"/>
              </a:spcBef>
              <a:buSzTx/>
              <a:buNone/>
              <a:defRPr>
                <a:solidFill>
                  <a:srgbClr val="525252"/>
                </a:solidFill>
                <a:latin typeface="+mn-lt"/>
                <a:ea typeface="+mn-ea"/>
                <a:cs typeface="+mn-cs"/>
                <a:sym typeface="Gill Sans Light"/>
              </a:defRPr>
            </a:lvl3pPr>
            <a:lvl4pPr marL="0" indent="0" algn="ctr">
              <a:spcBef>
                <a:spcPts val="0"/>
              </a:spcBef>
              <a:buSzTx/>
              <a:buNone/>
              <a:defRPr>
                <a:solidFill>
                  <a:srgbClr val="525252"/>
                </a:solidFill>
                <a:latin typeface="+mn-lt"/>
                <a:ea typeface="+mn-ea"/>
                <a:cs typeface="+mn-cs"/>
                <a:sym typeface="Gill Sans Light"/>
              </a:defRPr>
            </a:lvl4pPr>
            <a:lvl5pPr marL="0" indent="0" algn="ctr">
              <a:spcBef>
                <a:spcPts val="0"/>
              </a:spcBef>
              <a:buSzTx/>
              <a:buNone/>
              <a:defRPr>
                <a:solidFill>
                  <a:srgbClr val="525252"/>
                </a:solidFill>
                <a:latin typeface="+mn-lt"/>
                <a:ea typeface="+mn-ea"/>
                <a:cs typeface="+mn-cs"/>
                <a:sym typeface="Gill Sans Light"/>
              </a:defRPr>
            </a:lvl5pPr>
          </a:lstStyle>
          <a:p>
            <a:pPr lvl="0">
              <a:defRPr sz="1800">
                <a:solidFill>
                  <a:srgbClr val="000000"/>
                </a:solidFill>
              </a:defRPr>
            </a:pPr>
            <a:r>
              <a:rPr sz="2672">
                <a:solidFill>
                  <a:srgbClr val="525252"/>
                </a:solidFill>
              </a:rPr>
              <a:t>Body Level One</a:t>
            </a:r>
          </a:p>
          <a:p>
            <a:pPr lvl="1">
              <a:defRPr sz="1800">
                <a:solidFill>
                  <a:srgbClr val="000000"/>
                </a:solidFill>
              </a:defRPr>
            </a:pPr>
            <a:r>
              <a:rPr sz="2672">
                <a:solidFill>
                  <a:srgbClr val="525252"/>
                </a:solidFill>
              </a:rPr>
              <a:t>Body Level Two</a:t>
            </a:r>
          </a:p>
          <a:p>
            <a:pPr lvl="2">
              <a:defRPr sz="1800">
                <a:solidFill>
                  <a:srgbClr val="000000"/>
                </a:solidFill>
              </a:defRPr>
            </a:pPr>
            <a:r>
              <a:rPr sz="2672">
                <a:solidFill>
                  <a:srgbClr val="525252"/>
                </a:solidFill>
              </a:rPr>
              <a:t>Body Level Three</a:t>
            </a:r>
          </a:p>
          <a:p>
            <a:pPr lvl="3">
              <a:defRPr sz="1800">
                <a:solidFill>
                  <a:srgbClr val="000000"/>
                </a:solidFill>
              </a:defRPr>
            </a:pPr>
            <a:r>
              <a:rPr sz="2672">
                <a:solidFill>
                  <a:srgbClr val="525252"/>
                </a:solidFill>
              </a:rPr>
              <a:t>Body Level Four</a:t>
            </a:r>
          </a:p>
          <a:p>
            <a:pPr lvl="4">
              <a:defRPr sz="1800">
                <a:solidFill>
                  <a:srgbClr val="000000"/>
                </a:solidFill>
              </a:defRPr>
            </a:pPr>
            <a:r>
              <a:rPr sz="2672">
                <a:solidFill>
                  <a:srgbClr val="525252"/>
                </a:solidFill>
              </a:rPr>
              <a:t>Body Level Five</a:t>
            </a:r>
          </a:p>
        </p:txBody>
      </p:sp>
      <p:sp>
        <p:nvSpPr>
          <p:cNvPr id="59" name="Shape 59"/>
          <p:cNvSpPr>
            <a:spLocks noGrp="1"/>
          </p:cNvSpPr>
          <p:nvPr>
            <p:ph type="sldNum" sz="quarter" idx="2"/>
          </p:nvPr>
        </p:nvSpPr>
        <p:spPr>
          <a:xfrm>
            <a:off x="5929312" y="6518672"/>
            <a:ext cx="321469" cy="194765"/>
          </a:xfrm>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Photo - Vertical - Dar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1" name="Shape 61"/>
          <p:cNvSpPr>
            <a:spLocks noGrp="1"/>
          </p:cNvSpPr>
          <p:nvPr>
            <p:ph type="title"/>
          </p:nvPr>
        </p:nvSpPr>
        <p:spPr>
          <a:xfrm>
            <a:off x="333375" y="973336"/>
            <a:ext cx="5524500" cy="2464594"/>
          </a:xfrm>
          <a:prstGeom prst="rect">
            <a:avLst/>
          </a:prstGeom>
        </p:spPr>
        <p:txBody>
          <a:bodyPr lIns="0" tIns="0" rIns="0" bIns="0" anchor="b"/>
          <a:lstStyle>
            <a:lvl1pPr>
              <a:defRPr sz="5062">
                <a:latin typeface="+mn-lt"/>
                <a:ea typeface="+mn-ea"/>
                <a:cs typeface="+mn-cs"/>
                <a:sym typeface="Gill Sans Light"/>
              </a:defRPr>
            </a:lvl1pPr>
          </a:lstStyle>
          <a:p>
            <a:pPr lvl="0">
              <a:defRPr sz="1800" cap="none">
                <a:solidFill>
                  <a:srgbClr val="000000"/>
                </a:solidFill>
              </a:defRPr>
            </a:pPr>
            <a:r>
              <a:rPr sz="5062" cap="all">
                <a:solidFill>
                  <a:srgbClr val="535353"/>
                </a:solidFill>
              </a:rPr>
              <a:t>Title Text</a:t>
            </a:r>
          </a:p>
        </p:txBody>
      </p:sp>
      <p:sp>
        <p:nvSpPr>
          <p:cNvPr id="62" name="Shape 62"/>
          <p:cNvSpPr>
            <a:spLocks noGrp="1"/>
          </p:cNvSpPr>
          <p:nvPr>
            <p:ph type="body" idx="1"/>
          </p:nvPr>
        </p:nvSpPr>
        <p:spPr>
          <a:xfrm>
            <a:off x="333375" y="3429000"/>
            <a:ext cx="5524500" cy="910828"/>
          </a:xfrm>
          <a:prstGeom prst="rect">
            <a:avLst/>
          </a:prstGeom>
        </p:spPr>
        <p:txBody>
          <a:bodyPr lIns="0" tIns="0" rIns="0" bIns="0" anchor="t"/>
          <a:lstStyle>
            <a:lvl1pPr marL="0" indent="0" algn="ctr">
              <a:spcBef>
                <a:spcPts val="0"/>
              </a:spcBef>
              <a:buSzTx/>
              <a:buNone/>
              <a:defRPr>
                <a:solidFill>
                  <a:srgbClr val="525252"/>
                </a:solidFill>
                <a:latin typeface="+mn-lt"/>
                <a:ea typeface="+mn-ea"/>
                <a:cs typeface="+mn-cs"/>
                <a:sym typeface="Gill Sans Light"/>
              </a:defRPr>
            </a:lvl1pPr>
            <a:lvl2pPr marL="0" indent="0" algn="ctr">
              <a:spcBef>
                <a:spcPts val="0"/>
              </a:spcBef>
              <a:buSzTx/>
              <a:buNone/>
              <a:defRPr>
                <a:solidFill>
                  <a:srgbClr val="525252"/>
                </a:solidFill>
                <a:latin typeface="+mn-lt"/>
                <a:ea typeface="+mn-ea"/>
                <a:cs typeface="+mn-cs"/>
                <a:sym typeface="Gill Sans Light"/>
              </a:defRPr>
            </a:lvl2pPr>
            <a:lvl3pPr marL="0" indent="0" algn="ctr">
              <a:spcBef>
                <a:spcPts val="0"/>
              </a:spcBef>
              <a:buSzTx/>
              <a:buNone/>
              <a:defRPr>
                <a:solidFill>
                  <a:srgbClr val="525252"/>
                </a:solidFill>
                <a:latin typeface="+mn-lt"/>
                <a:ea typeface="+mn-ea"/>
                <a:cs typeface="+mn-cs"/>
                <a:sym typeface="Gill Sans Light"/>
              </a:defRPr>
            </a:lvl3pPr>
            <a:lvl4pPr marL="0" indent="0" algn="ctr">
              <a:spcBef>
                <a:spcPts val="0"/>
              </a:spcBef>
              <a:buSzTx/>
              <a:buNone/>
              <a:defRPr>
                <a:solidFill>
                  <a:srgbClr val="525252"/>
                </a:solidFill>
                <a:latin typeface="+mn-lt"/>
                <a:ea typeface="+mn-ea"/>
                <a:cs typeface="+mn-cs"/>
                <a:sym typeface="Gill Sans Light"/>
              </a:defRPr>
            </a:lvl4pPr>
            <a:lvl5pPr marL="0" indent="0" algn="ctr">
              <a:spcBef>
                <a:spcPts val="0"/>
              </a:spcBef>
              <a:buSzTx/>
              <a:buNone/>
              <a:defRPr>
                <a:solidFill>
                  <a:srgbClr val="525252"/>
                </a:solidFill>
                <a:latin typeface="+mn-lt"/>
                <a:ea typeface="+mn-ea"/>
                <a:cs typeface="+mn-cs"/>
                <a:sym typeface="Gill Sans Light"/>
              </a:defRPr>
            </a:lvl5pPr>
          </a:lstStyle>
          <a:p>
            <a:pPr lvl="0">
              <a:defRPr sz="1800">
                <a:solidFill>
                  <a:srgbClr val="000000"/>
                </a:solidFill>
              </a:defRPr>
            </a:pPr>
            <a:r>
              <a:rPr sz="2672">
                <a:solidFill>
                  <a:srgbClr val="525252"/>
                </a:solidFill>
              </a:rPr>
              <a:t>Body Level One</a:t>
            </a:r>
          </a:p>
          <a:p>
            <a:pPr lvl="1">
              <a:defRPr sz="1800">
                <a:solidFill>
                  <a:srgbClr val="000000"/>
                </a:solidFill>
              </a:defRPr>
            </a:pPr>
            <a:r>
              <a:rPr sz="2672">
                <a:solidFill>
                  <a:srgbClr val="525252"/>
                </a:solidFill>
              </a:rPr>
              <a:t>Body Level Two</a:t>
            </a:r>
          </a:p>
          <a:p>
            <a:pPr lvl="2">
              <a:defRPr sz="1800">
                <a:solidFill>
                  <a:srgbClr val="000000"/>
                </a:solidFill>
              </a:defRPr>
            </a:pPr>
            <a:r>
              <a:rPr sz="2672">
                <a:solidFill>
                  <a:srgbClr val="525252"/>
                </a:solidFill>
              </a:rPr>
              <a:t>Body Level Three</a:t>
            </a:r>
          </a:p>
          <a:p>
            <a:pPr lvl="3">
              <a:defRPr sz="1800">
                <a:solidFill>
                  <a:srgbClr val="000000"/>
                </a:solidFill>
              </a:defRPr>
            </a:pPr>
            <a:r>
              <a:rPr sz="2672">
                <a:solidFill>
                  <a:srgbClr val="525252"/>
                </a:solidFill>
              </a:rPr>
              <a:t>Body Level Four</a:t>
            </a:r>
          </a:p>
          <a:p>
            <a:pPr lvl="4">
              <a:defRPr sz="1800">
                <a:solidFill>
                  <a:srgbClr val="000000"/>
                </a:solidFill>
              </a:defRPr>
            </a:pPr>
            <a:r>
              <a:rPr sz="2672">
                <a:solidFill>
                  <a:srgbClr val="525252"/>
                </a:solidFill>
              </a:rPr>
              <a:t>Body Level Five</a:t>
            </a:r>
          </a:p>
        </p:txBody>
      </p:sp>
      <p:sp>
        <p:nvSpPr>
          <p:cNvPr id="63" name="Shape 63"/>
          <p:cNvSpPr>
            <a:spLocks noGrp="1"/>
          </p:cNvSpPr>
          <p:nvPr>
            <p:ph type="sldNum" sz="quarter" idx="2"/>
          </p:nvPr>
        </p:nvSpPr>
        <p:spPr>
          <a:xfrm>
            <a:off x="5929312" y="6518672"/>
            <a:ext cx="321469" cy="194765"/>
          </a:xfrm>
          <a:prstGeom prst="rect">
            <a:avLst/>
          </a:prstGeom>
        </p:spPr>
        <p:txBody>
          <a:bodyPr/>
          <a:lstStyle>
            <a:lvl1pPr>
              <a:defRPr>
                <a:solidFill>
                  <a:srgbClr val="232323"/>
                </a:solidFill>
              </a:defRPr>
            </a:lvl1pPr>
          </a:lstStyle>
          <a:p>
            <a:pPr lvl="0"/>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65" name="Shape 65"/>
          <p:cNvSpPr>
            <a:spLocks noGrp="1"/>
          </p:cNvSpPr>
          <p:nvPr>
            <p:ph type="title"/>
          </p:nvPr>
        </p:nvSpPr>
        <p:spPr>
          <a:xfrm>
            <a:off x="333375" y="178594"/>
            <a:ext cx="11525250" cy="1714500"/>
          </a:xfrm>
          <a:prstGeom prst="rect">
            <a:avLst/>
          </a:prstGeom>
        </p:spPr>
        <p:txBody>
          <a:bodyPr/>
          <a:lstStyle>
            <a:lvl1pPr>
              <a:defRPr sz="5062">
                <a:latin typeface="+mn-lt"/>
                <a:ea typeface="+mn-ea"/>
                <a:cs typeface="+mn-cs"/>
                <a:sym typeface="Gill Sans Light"/>
              </a:defRPr>
            </a:lvl1pPr>
          </a:lstStyle>
          <a:p>
            <a:pPr lvl="0">
              <a:defRPr sz="1800" cap="none">
                <a:solidFill>
                  <a:srgbClr val="000000"/>
                </a:solidFill>
              </a:defRPr>
            </a:pPr>
            <a:r>
              <a:rPr sz="5062" cap="all">
                <a:solidFill>
                  <a:srgbClr val="535353"/>
                </a:solidFill>
              </a:rPr>
              <a:t>Title Text</a:t>
            </a:r>
          </a:p>
        </p:txBody>
      </p:sp>
      <p:sp>
        <p:nvSpPr>
          <p:cNvPr id="66" name="Shape 66"/>
          <p:cNvSpPr>
            <a:spLocks noGrp="1"/>
          </p:cNvSpPr>
          <p:nvPr>
            <p:ph type="body" idx="1"/>
          </p:nvPr>
        </p:nvSpPr>
        <p:spPr>
          <a:xfrm>
            <a:off x="333375" y="2241352"/>
            <a:ext cx="5524500" cy="4107656"/>
          </a:xfrm>
          <a:prstGeom prst="rect">
            <a:avLst/>
          </a:prstGeom>
        </p:spPr>
        <p:txBody>
          <a:bodyPr/>
          <a:lstStyle>
            <a:lvl1pPr>
              <a:defRPr>
                <a:latin typeface="+mn-lt"/>
                <a:ea typeface="+mn-ea"/>
                <a:cs typeface="+mn-cs"/>
                <a:sym typeface="Gill Sans Light"/>
              </a:defRPr>
            </a:lvl1pPr>
            <a:lvl2pPr>
              <a:defRPr>
                <a:latin typeface="+mn-lt"/>
                <a:ea typeface="+mn-ea"/>
                <a:cs typeface="+mn-cs"/>
                <a:sym typeface="Gill Sans Light"/>
              </a:defRPr>
            </a:lvl2pPr>
            <a:lvl3pPr>
              <a:defRPr>
                <a:latin typeface="+mn-lt"/>
                <a:ea typeface="+mn-ea"/>
                <a:cs typeface="+mn-cs"/>
                <a:sym typeface="Gill Sans Light"/>
              </a:defRPr>
            </a:lvl3pPr>
            <a:lvl4pPr>
              <a:defRPr>
                <a:latin typeface="+mn-lt"/>
                <a:ea typeface="+mn-ea"/>
                <a:cs typeface="+mn-cs"/>
                <a:sym typeface="Gill Sans Light"/>
              </a:defRPr>
            </a:lvl4pPr>
            <a:lvl5pPr>
              <a:defRPr>
                <a:latin typeface="+mn-lt"/>
                <a:ea typeface="+mn-ea"/>
                <a:cs typeface="+mn-cs"/>
                <a:sym typeface="Gill Sans Light"/>
              </a:defRPr>
            </a:lvl5pPr>
          </a:lstStyle>
          <a:p>
            <a:pPr lvl="0">
              <a:defRPr sz="1800">
                <a:solidFill>
                  <a:srgbClr val="000000"/>
                </a:solidFill>
              </a:defRPr>
            </a:pPr>
            <a:r>
              <a:rPr sz="2672">
                <a:solidFill>
                  <a:srgbClr val="535353"/>
                </a:solidFill>
              </a:rPr>
              <a:t>Body Level One</a:t>
            </a:r>
          </a:p>
          <a:p>
            <a:pPr lvl="1">
              <a:defRPr sz="1800">
                <a:solidFill>
                  <a:srgbClr val="000000"/>
                </a:solidFill>
              </a:defRPr>
            </a:pPr>
            <a:r>
              <a:rPr sz="2672">
                <a:solidFill>
                  <a:srgbClr val="535353"/>
                </a:solidFill>
              </a:rPr>
              <a:t>Body Level Two</a:t>
            </a:r>
          </a:p>
          <a:p>
            <a:pPr lvl="2">
              <a:defRPr sz="1800">
                <a:solidFill>
                  <a:srgbClr val="000000"/>
                </a:solidFill>
              </a:defRPr>
            </a:pPr>
            <a:r>
              <a:rPr sz="2672">
                <a:solidFill>
                  <a:srgbClr val="535353"/>
                </a:solidFill>
              </a:rPr>
              <a:t>Body Level Three</a:t>
            </a:r>
          </a:p>
          <a:p>
            <a:pPr lvl="3">
              <a:defRPr sz="1800">
                <a:solidFill>
                  <a:srgbClr val="000000"/>
                </a:solidFill>
              </a:defRPr>
            </a:pPr>
            <a:r>
              <a:rPr sz="2672">
                <a:solidFill>
                  <a:srgbClr val="535353"/>
                </a:solidFill>
              </a:rPr>
              <a:t>Body Level Four</a:t>
            </a:r>
          </a:p>
          <a:p>
            <a:pPr lvl="4">
              <a:defRPr sz="1800">
                <a:solidFill>
                  <a:srgbClr val="000000"/>
                </a:solidFill>
              </a:defRPr>
            </a:pPr>
            <a:r>
              <a:rPr sz="2672">
                <a:solidFill>
                  <a:srgbClr val="535353"/>
                </a:solidFill>
              </a:rPr>
              <a:t>Body Level Five</a:t>
            </a:r>
          </a:p>
        </p:txBody>
      </p:sp>
      <p:sp>
        <p:nvSpPr>
          <p:cNvPr id="67" name="Shape 67"/>
          <p:cNvSpPr>
            <a:spLocks noGrp="1"/>
          </p:cNvSpPr>
          <p:nvPr>
            <p:ph type="sldNum" sz="quarter" idx="2"/>
          </p:nvPr>
        </p:nvSpPr>
        <p:spPr>
          <a:xfrm>
            <a:off x="5929312" y="6518672"/>
            <a:ext cx="321469" cy="194765"/>
          </a:xfrm>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amp; Bullets - Left">
    <p:spTree>
      <p:nvGrpSpPr>
        <p:cNvPr id="1" name=""/>
        <p:cNvGrpSpPr/>
        <p:nvPr/>
      </p:nvGrpSpPr>
      <p:grpSpPr>
        <a:xfrm>
          <a:off x="0" y="0"/>
          <a:ext cx="0" cy="0"/>
          <a:chOff x="0" y="0"/>
          <a:chExt cx="0" cy="0"/>
        </a:xfrm>
      </p:grpSpPr>
      <p:sp>
        <p:nvSpPr>
          <p:cNvPr id="69" name="Shape 69"/>
          <p:cNvSpPr>
            <a:spLocks noGrp="1"/>
          </p:cNvSpPr>
          <p:nvPr>
            <p:ph type="title"/>
          </p:nvPr>
        </p:nvSpPr>
        <p:spPr>
          <a:xfrm>
            <a:off x="333375" y="178594"/>
            <a:ext cx="11525250" cy="1714500"/>
          </a:xfrm>
          <a:prstGeom prst="rect">
            <a:avLst/>
          </a:prstGeom>
        </p:spPr>
        <p:txBody>
          <a:bodyPr/>
          <a:lstStyle>
            <a:lvl1pPr>
              <a:defRPr sz="5062">
                <a:latin typeface="+mn-lt"/>
                <a:ea typeface="+mn-ea"/>
                <a:cs typeface="+mn-cs"/>
                <a:sym typeface="Gill Sans Light"/>
              </a:defRPr>
            </a:lvl1pPr>
          </a:lstStyle>
          <a:p>
            <a:pPr lvl="0">
              <a:defRPr sz="1800" cap="none">
                <a:solidFill>
                  <a:srgbClr val="000000"/>
                </a:solidFill>
              </a:defRPr>
            </a:pPr>
            <a:r>
              <a:rPr sz="5062" cap="all">
                <a:solidFill>
                  <a:srgbClr val="535353"/>
                </a:solidFill>
              </a:rPr>
              <a:t>Title Text</a:t>
            </a:r>
          </a:p>
        </p:txBody>
      </p:sp>
      <p:sp>
        <p:nvSpPr>
          <p:cNvPr id="70" name="Shape 70"/>
          <p:cNvSpPr>
            <a:spLocks noGrp="1"/>
          </p:cNvSpPr>
          <p:nvPr>
            <p:ph type="body" idx="1"/>
          </p:nvPr>
        </p:nvSpPr>
        <p:spPr>
          <a:xfrm>
            <a:off x="333375" y="2241352"/>
            <a:ext cx="5524500" cy="4107656"/>
          </a:xfrm>
          <a:prstGeom prst="rect">
            <a:avLst/>
          </a:prstGeom>
        </p:spPr>
        <p:txBody>
          <a:bodyPr/>
          <a:lstStyle>
            <a:lvl1pPr>
              <a:defRPr>
                <a:latin typeface="+mn-lt"/>
                <a:ea typeface="+mn-ea"/>
                <a:cs typeface="+mn-cs"/>
                <a:sym typeface="Gill Sans Light"/>
              </a:defRPr>
            </a:lvl1pPr>
            <a:lvl2pPr>
              <a:defRPr>
                <a:latin typeface="+mn-lt"/>
                <a:ea typeface="+mn-ea"/>
                <a:cs typeface="+mn-cs"/>
                <a:sym typeface="Gill Sans Light"/>
              </a:defRPr>
            </a:lvl2pPr>
            <a:lvl3pPr>
              <a:defRPr>
                <a:latin typeface="+mn-lt"/>
                <a:ea typeface="+mn-ea"/>
                <a:cs typeface="+mn-cs"/>
                <a:sym typeface="Gill Sans Light"/>
              </a:defRPr>
            </a:lvl3pPr>
            <a:lvl4pPr>
              <a:defRPr>
                <a:latin typeface="+mn-lt"/>
                <a:ea typeface="+mn-ea"/>
                <a:cs typeface="+mn-cs"/>
                <a:sym typeface="Gill Sans Light"/>
              </a:defRPr>
            </a:lvl4pPr>
            <a:lvl5pPr>
              <a:defRPr>
                <a:latin typeface="+mn-lt"/>
                <a:ea typeface="+mn-ea"/>
                <a:cs typeface="+mn-cs"/>
                <a:sym typeface="Gill Sans Light"/>
              </a:defRPr>
            </a:lvl5pPr>
          </a:lstStyle>
          <a:p>
            <a:pPr lvl="0">
              <a:defRPr sz="1800">
                <a:solidFill>
                  <a:srgbClr val="000000"/>
                </a:solidFill>
              </a:defRPr>
            </a:pPr>
            <a:r>
              <a:rPr sz="2672">
                <a:solidFill>
                  <a:srgbClr val="535353"/>
                </a:solidFill>
              </a:rPr>
              <a:t>Body Level One</a:t>
            </a:r>
          </a:p>
          <a:p>
            <a:pPr lvl="1">
              <a:defRPr sz="1800">
                <a:solidFill>
                  <a:srgbClr val="000000"/>
                </a:solidFill>
              </a:defRPr>
            </a:pPr>
            <a:r>
              <a:rPr sz="2672">
                <a:solidFill>
                  <a:srgbClr val="535353"/>
                </a:solidFill>
              </a:rPr>
              <a:t>Body Level Two</a:t>
            </a:r>
          </a:p>
          <a:p>
            <a:pPr lvl="2">
              <a:defRPr sz="1800">
                <a:solidFill>
                  <a:srgbClr val="000000"/>
                </a:solidFill>
              </a:defRPr>
            </a:pPr>
            <a:r>
              <a:rPr sz="2672">
                <a:solidFill>
                  <a:srgbClr val="535353"/>
                </a:solidFill>
              </a:rPr>
              <a:t>Body Level Three</a:t>
            </a:r>
          </a:p>
          <a:p>
            <a:pPr lvl="3">
              <a:defRPr sz="1800">
                <a:solidFill>
                  <a:srgbClr val="000000"/>
                </a:solidFill>
              </a:defRPr>
            </a:pPr>
            <a:r>
              <a:rPr sz="2672">
                <a:solidFill>
                  <a:srgbClr val="535353"/>
                </a:solidFill>
              </a:rPr>
              <a:t>Body Level Four</a:t>
            </a:r>
          </a:p>
          <a:p>
            <a:pPr lvl="4">
              <a:defRPr sz="1800">
                <a:solidFill>
                  <a:srgbClr val="000000"/>
                </a:solidFill>
              </a:defRPr>
            </a:pPr>
            <a:r>
              <a:rPr sz="2672">
                <a:solidFill>
                  <a:srgbClr val="535353"/>
                </a:solidFill>
              </a:rPr>
              <a:t>Body Level Five</a:t>
            </a:r>
          </a:p>
        </p:txBody>
      </p:sp>
      <p:sp>
        <p:nvSpPr>
          <p:cNvPr id="71" name="Shape 71"/>
          <p:cNvSpPr>
            <a:spLocks noGrp="1"/>
          </p:cNvSpPr>
          <p:nvPr>
            <p:ph type="sldNum" sz="quarter" idx="2"/>
          </p:nvPr>
        </p:nvSpPr>
        <p:spPr>
          <a:xfrm>
            <a:off x="5929312" y="6518672"/>
            <a:ext cx="321469" cy="194765"/>
          </a:xfrm>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amp; Bullets - Right">
    <p:spTree>
      <p:nvGrpSpPr>
        <p:cNvPr id="1" name=""/>
        <p:cNvGrpSpPr/>
        <p:nvPr/>
      </p:nvGrpSpPr>
      <p:grpSpPr>
        <a:xfrm>
          <a:off x="0" y="0"/>
          <a:ext cx="0" cy="0"/>
          <a:chOff x="0" y="0"/>
          <a:chExt cx="0" cy="0"/>
        </a:xfrm>
      </p:grpSpPr>
      <p:sp>
        <p:nvSpPr>
          <p:cNvPr id="73" name="Shape 73"/>
          <p:cNvSpPr>
            <a:spLocks noGrp="1"/>
          </p:cNvSpPr>
          <p:nvPr>
            <p:ph type="title"/>
          </p:nvPr>
        </p:nvSpPr>
        <p:spPr>
          <a:xfrm>
            <a:off x="333375" y="178594"/>
            <a:ext cx="11525250" cy="1714500"/>
          </a:xfrm>
          <a:prstGeom prst="rect">
            <a:avLst/>
          </a:prstGeom>
        </p:spPr>
        <p:txBody>
          <a:bodyPr/>
          <a:lstStyle>
            <a:lvl1pPr>
              <a:defRPr sz="5062">
                <a:latin typeface="+mn-lt"/>
                <a:ea typeface="+mn-ea"/>
                <a:cs typeface="+mn-cs"/>
                <a:sym typeface="Gill Sans Light"/>
              </a:defRPr>
            </a:lvl1pPr>
          </a:lstStyle>
          <a:p>
            <a:pPr lvl="0">
              <a:defRPr sz="1800" cap="none">
                <a:solidFill>
                  <a:srgbClr val="000000"/>
                </a:solidFill>
              </a:defRPr>
            </a:pPr>
            <a:r>
              <a:rPr sz="5062" cap="all">
                <a:solidFill>
                  <a:srgbClr val="535353"/>
                </a:solidFill>
              </a:rPr>
              <a:t>Title Text</a:t>
            </a:r>
          </a:p>
        </p:txBody>
      </p:sp>
      <p:sp>
        <p:nvSpPr>
          <p:cNvPr id="74" name="Shape 74"/>
          <p:cNvSpPr>
            <a:spLocks noGrp="1"/>
          </p:cNvSpPr>
          <p:nvPr>
            <p:ph type="body" idx="1"/>
          </p:nvPr>
        </p:nvSpPr>
        <p:spPr>
          <a:xfrm>
            <a:off x="6334125" y="2241352"/>
            <a:ext cx="5524500" cy="4107656"/>
          </a:xfrm>
          <a:prstGeom prst="rect">
            <a:avLst/>
          </a:prstGeom>
        </p:spPr>
        <p:txBody>
          <a:bodyPr/>
          <a:lstStyle>
            <a:lvl1pPr>
              <a:defRPr>
                <a:latin typeface="+mn-lt"/>
                <a:ea typeface="+mn-ea"/>
                <a:cs typeface="+mn-cs"/>
                <a:sym typeface="Gill Sans Light"/>
              </a:defRPr>
            </a:lvl1pPr>
            <a:lvl2pPr>
              <a:defRPr>
                <a:latin typeface="+mn-lt"/>
                <a:ea typeface="+mn-ea"/>
                <a:cs typeface="+mn-cs"/>
                <a:sym typeface="Gill Sans Light"/>
              </a:defRPr>
            </a:lvl2pPr>
            <a:lvl3pPr>
              <a:defRPr>
                <a:latin typeface="+mn-lt"/>
                <a:ea typeface="+mn-ea"/>
                <a:cs typeface="+mn-cs"/>
                <a:sym typeface="Gill Sans Light"/>
              </a:defRPr>
            </a:lvl3pPr>
            <a:lvl4pPr>
              <a:defRPr>
                <a:latin typeface="+mn-lt"/>
                <a:ea typeface="+mn-ea"/>
                <a:cs typeface="+mn-cs"/>
                <a:sym typeface="Gill Sans Light"/>
              </a:defRPr>
            </a:lvl4pPr>
            <a:lvl5pPr>
              <a:defRPr>
                <a:latin typeface="+mn-lt"/>
                <a:ea typeface="+mn-ea"/>
                <a:cs typeface="+mn-cs"/>
                <a:sym typeface="Gill Sans Light"/>
              </a:defRPr>
            </a:lvl5pPr>
          </a:lstStyle>
          <a:p>
            <a:pPr lvl="0">
              <a:defRPr sz="1800">
                <a:solidFill>
                  <a:srgbClr val="000000"/>
                </a:solidFill>
              </a:defRPr>
            </a:pPr>
            <a:r>
              <a:rPr sz="2672">
                <a:solidFill>
                  <a:srgbClr val="535353"/>
                </a:solidFill>
              </a:rPr>
              <a:t>Body Level One</a:t>
            </a:r>
          </a:p>
          <a:p>
            <a:pPr lvl="1">
              <a:defRPr sz="1800">
                <a:solidFill>
                  <a:srgbClr val="000000"/>
                </a:solidFill>
              </a:defRPr>
            </a:pPr>
            <a:r>
              <a:rPr sz="2672">
                <a:solidFill>
                  <a:srgbClr val="535353"/>
                </a:solidFill>
              </a:rPr>
              <a:t>Body Level Two</a:t>
            </a:r>
          </a:p>
          <a:p>
            <a:pPr lvl="2">
              <a:defRPr sz="1800">
                <a:solidFill>
                  <a:srgbClr val="000000"/>
                </a:solidFill>
              </a:defRPr>
            </a:pPr>
            <a:r>
              <a:rPr sz="2672">
                <a:solidFill>
                  <a:srgbClr val="535353"/>
                </a:solidFill>
              </a:rPr>
              <a:t>Body Level Three</a:t>
            </a:r>
          </a:p>
          <a:p>
            <a:pPr lvl="3">
              <a:defRPr sz="1800">
                <a:solidFill>
                  <a:srgbClr val="000000"/>
                </a:solidFill>
              </a:defRPr>
            </a:pPr>
            <a:r>
              <a:rPr sz="2672">
                <a:solidFill>
                  <a:srgbClr val="535353"/>
                </a:solidFill>
              </a:rPr>
              <a:t>Body Level Four</a:t>
            </a:r>
          </a:p>
          <a:p>
            <a:pPr lvl="4">
              <a:defRPr sz="1800">
                <a:solidFill>
                  <a:srgbClr val="000000"/>
                </a:solidFill>
              </a:defRPr>
            </a:pPr>
            <a:r>
              <a:rPr sz="2672">
                <a:solidFill>
                  <a:srgbClr val="535353"/>
                </a:solidFill>
              </a:rPr>
              <a:t>Body Level Five</a:t>
            </a: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Photo - Horizontal copy">
    <p:spTree>
      <p:nvGrpSpPr>
        <p:cNvPr id="1" name=""/>
        <p:cNvGrpSpPr/>
        <p:nvPr/>
      </p:nvGrpSpPr>
      <p:grpSpPr>
        <a:xfrm>
          <a:off x="0" y="0"/>
          <a:ext cx="0" cy="0"/>
          <a:chOff x="0" y="0"/>
          <a:chExt cx="0" cy="0"/>
        </a:xfrm>
      </p:grpSpPr>
      <p:pic>
        <p:nvPicPr>
          <p:cNvPr id="77" name="natl-center-prenatal-postnatal-ds_logotype.jpg"/>
          <p:cNvPicPr/>
          <p:nvPr/>
        </p:nvPicPr>
        <p:blipFill>
          <a:blip/>
          <a:stretch>
            <a:fillRect/>
          </a:stretch>
        </p:blipFill>
        <p:spPr>
          <a:xfrm>
            <a:off x="0" y="-4465"/>
            <a:ext cx="1428750" cy="803672"/>
          </a:xfrm>
          <a:prstGeom prst="rect">
            <a:avLst/>
          </a:prstGeom>
          <a:ln w="12700">
            <a:miter lim="400000"/>
          </a:ln>
        </p:spPr>
      </p:pic>
      <p:sp>
        <p:nvSpPr>
          <p:cNvPr id="78" name="Shape 78"/>
          <p:cNvSpPr>
            <a:spLocks noGrp="1"/>
          </p:cNvSpPr>
          <p:nvPr>
            <p:ph type="title"/>
          </p:nvPr>
        </p:nvSpPr>
        <p:spPr>
          <a:xfrm>
            <a:off x="333375" y="5214938"/>
            <a:ext cx="11525250" cy="901898"/>
          </a:xfrm>
          <a:prstGeom prst="rect">
            <a:avLst/>
          </a:prstGeom>
        </p:spPr>
        <p:txBody>
          <a:bodyPr/>
          <a:lstStyle>
            <a:lvl1pPr>
              <a:defRPr sz="4500">
                <a:latin typeface="+mn-lt"/>
                <a:ea typeface="+mn-ea"/>
                <a:cs typeface="+mn-cs"/>
                <a:sym typeface="Gill Sans Light"/>
              </a:defRPr>
            </a:lvl1pPr>
          </a:lstStyle>
          <a:p>
            <a:pPr lvl="0">
              <a:defRPr sz="1800" cap="none">
                <a:solidFill>
                  <a:srgbClr val="000000"/>
                </a:solidFill>
              </a:defRPr>
            </a:pPr>
            <a:r>
              <a:rPr sz="4500" cap="all">
                <a:solidFill>
                  <a:srgbClr val="535353"/>
                </a:solidFill>
              </a:rPr>
              <a:t>Title Text</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mp; Subtitle - Photo">
    <p:spTree>
      <p:nvGrpSpPr>
        <p:cNvPr id="1" name=""/>
        <p:cNvGrpSpPr/>
        <p:nvPr/>
      </p:nvGrpSpPr>
      <p:grpSpPr>
        <a:xfrm>
          <a:off x="0" y="0"/>
          <a:ext cx="0" cy="0"/>
          <a:chOff x="0" y="0"/>
          <a:chExt cx="0" cy="0"/>
        </a:xfrm>
      </p:grpSpPr>
      <p:pic>
        <p:nvPicPr>
          <p:cNvPr id="12" name="natl-center-logo_two-color.pdf"/>
          <p:cNvPicPr/>
          <p:nvPr/>
        </p:nvPicPr>
        <p:blipFill>
          <a:blip r:embed="rId2"/>
          <a:stretch>
            <a:fillRect/>
          </a:stretch>
        </p:blipFill>
        <p:spPr>
          <a:xfrm>
            <a:off x="0" y="78045"/>
            <a:ext cx="2000250" cy="960121"/>
          </a:xfrm>
          <a:prstGeom prst="rect">
            <a:avLst/>
          </a:prstGeom>
          <a:ln w="12700">
            <a:miter lim="400000"/>
          </a:ln>
        </p:spPr>
      </p:pic>
      <p:sp>
        <p:nvSpPr>
          <p:cNvPr id="13" name="Shape 13"/>
          <p:cNvSpPr>
            <a:spLocks noGrp="1"/>
          </p:cNvSpPr>
          <p:nvPr>
            <p:ph type="title"/>
          </p:nvPr>
        </p:nvSpPr>
        <p:spPr>
          <a:xfrm>
            <a:off x="333375" y="4804172"/>
            <a:ext cx="11525250" cy="884039"/>
          </a:xfrm>
          <a:prstGeom prst="rect">
            <a:avLst/>
          </a:prstGeom>
        </p:spPr>
        <p:txBody>
          <a:bodyPr lIns="0" tIns="0" rIns="0" bIns="0" anchor="b"/>
          <a:lstStyle>
            <a:lvl1pPr>
              <a:defRPr sz="5062"/>
            </a:lvl1pPr>
          </a:lstStyle>
          <a:p>
            <a:pPr lvl="0">
              <a:defRPr sz="1800" cap="none">
                <a:solidFill>
                  <a:srgbClr val="000000"/>
                </a:solidFill>
              </a:defRPr>
            </a:pPr>
            <a:r>
              <a:rPr sz="5062" cap="all">
                <a:solidFill>
                  <a:srgbClr val="535353"/>
                </a:solidFill>
              </a:rPr>
              <a:t>Title Text</a:t>
            </a:r>
          </a:p>
        </p:txBody>
      </p:sp>
      <p:sp>
        <p:nvSpPr>
          <p:cNvPr id="14" name="Shape 14"/>
          <p:cNvSpPr>
            <a:spLocks noGrp="1"/>
          </p:cNvSpPr>
          <p:nvPr>
            <p:ph type="body" idx="1"/>
          </p:nvPr>
        </p:nvSpPr>
        <p:spPr>
          <a:xfrm>
            <a:off x="333375" y="5679281"/>
            <a:ext cx="11525250" cy="848320"/>
          </a:xfrm>
          <a:prstGeom prst="rect">
            <a:avLst/>
          </a:prstGeom>
        </p:spPr>
        <p:txBody>
          <a:bodyPr lIns="0" tIns="0" rIns="0" bIns="0"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lvl="0">
              <a:defRPr sz="1800">
                <a:solidFill>
                  <a:srgbClr val="000000"/>
                </a:solidFill>
              </a:defRPr>
            </a:pPr>
            <a:r>
              <a:rPr sz="2672">
                <a:solidFill>
                  <a:srgbClr val="535353"/>
                </a:solidFill>
              </a:rPr>
              <a:t>Body Level One</a:t>
            </a:r>
          </a:p>
          <a:p>
            <a:pPr lvl="1">
              <a:defRPr sz="1800">
                <a:solidFill>
                  <a:srgbClr val="000000"/>
                </a:solidFill>
              </a:defRPr>
            </a:pPr>
            <a:r>
              <a:rPr sz="2672">
                <a:solidFill>
                  <a:srgbClr val="535353"/>
                </a:solidFill>
              </a:rPr>
              <a:t>Body Level Two</a:t>
            </a:r>
          </a:p>
          <a:p>
            <a:pPr lvl="2">
              <a:defRPr sz="1800">
                <a:solidFill>
                  <a:srgbClr val="000000"/>
                </a:solidFill>
              </a:defRPr>
            </a:pPr>
            <a:r>
              <a:rPr sz="2672">
                <a:solidFill>
                  <a:srgbClr val="535353"/>
                </a:solidFill>
              </a:rPr>
              <a:t>Body Level Three</a:t>
            </a:r>
          </a:p>
          <a:p>
            <a:pPr lvl="3">
              <a:defRPr sz="1800">
                <a:solidFill>
                  <a:srgbClr val="000000"/>
                </a:solidFill>
              </a:defRPr>
            </a:pPr>
            <a:r>
              <a:rPr sz="2672">
                <a:solidFill>
                  <a:srgbClr val="535353"/>
                </a:solidFill>
              </a:rPr>
              <a:t>Body Level Four</a:t>
            </a:r>
          </a:p>
          <a:p>
            <a:pPr lvl="4">
              <a:defRPr sz="1800">
                <a:solidFill>
                  <a:srgbClr val="000000"/>
                </a:solidFill>
              </a:defRPr>
            </a:pPr>
            <a:r>
              <a:rPr sz="2672">
                <a:solidFill>
                  <a:srgbClr val="535353"/>
                </a:solidFill>
              </a:rPr>
              <a:t>Body Level Five</a:t>
            </a:r>
          </a:p>
        </p:txBody>
      </p:sp>
      <p:sp>
        <p:nvSpPr>
          <p:cNvPr id="15" name="Shape 15"/>
          <p:cNvSpPr>
            <a:spLocks noGrp="1"/>
          </p:cNvSpPr>
          <p:nvPr>
            <p:ph type="sldNum" sz="quarter" idx="2"/>
          </p:nvPr>
        </p:nvSpPr>
        <p:spPr>
          <a:xfrm>
            <a:off x="5929312" y="6518672"/>
            <a:ext cx="321469" cy="194765"/>
          </a:xfrm>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amp; Bullets copy">
    <p:spTree>
      <p:nvGrpSpPr>
        <p:cNvPr id="1" name=""/>
        <p:cNvGrpSpPr/>
        <p:nvPr/>
      </p:nvGrpSpPr>
      <p:grpSpPr>
        <a:xfrm>
          <a:off x="0" y="0"/>
          <a:ext cx="0" cy="0"/>
          <a:chOff x="0" y="0"/>
          <a:chExt cx="0" cy="0"/>
        </a:xfrm>
      </p:grpSpPr>
      <p:pic>
        <p:nvPicPr>
          <p:cNvPr id="81" name="natl-center-prenatal-postnatal-ds_logotype.jpg"/>
          <p:cNvPicPr/>
          <p:nvPr/>
        </p:nvPicPr>
        <p:blipFill>
          <a:blip/>
          <a:stretch>
            <a:fillRect/>
          </a:stretch>
        </p:blipFill>
        <p:spPr>
          <a:xfrm>
            <a:off x="0" y="-4465"/>
            <a:ext cx="1428750" cy="803673"/>
          </a:xfrm>
          <a:prstGeom prst="rect">
            <a:avLst/>
          </a:prstGeom>
          <a:ln w="12700">
            <a:miter lim="400000"/>
          </a:ln>
        </p:spPr>
      </p:pic>
      <p:sp>
        <p:nvSpPr>
          <p:cNvPr id="82" name="Shape 82"/>
          <p:cNvSpPr>
            <a:spLocks noGrp="1"/>
          </p:cNvSpPr>
          <p:nvPr>
            <p:ph type="title"/>
          </p:nvPr>
        </p:nvSpPr>
        <p:spPr>
          <a:prstGeom prst="rect">
            <a:avLst/>
          </a:prstGeom>
        </p:spPr>
        <p:txBody>
          <a:bodyPr/>
          <a:lstStyle/>
          <a:p>
            <a:pPr lvl="0">
              <a:defRPr sz="1800" cap="none">
                <a:solidFill>
                  <a:srgbClr val="000000"/>
                </a:solidFill>
              </a:defRPr>
            </a:pPr>
            <a:r>
              <a:rPr sz="3375" cap="all">
                <a:solidFill>
                  <a:srgbClr val="535353"/>
                </a:solidFill>
              </a:rPr>
              <a:t>Title Text</a:t>
            </a:r>
          </a:p>
        </p:txBody>
      </p:sp>
      <p:sp>
        <p:nvSpPr>
          <p:cNvPr id="83" name="Shape 83"/>
          <p:cNvSpPr>
            <a:spLocks noGrp="1"/>
          </p:cNvSpPr>
          <p:nvPr>
            <p:ph type="body" idx="1"/>
          </p:nvPr>
        </p:nvSpPr>
        <p:spPr>
          <a:prstGeom prst="rect">
            <a:avLst/>
          </a:prstGeom>
        </p:spPr>
        <p:txBody>
          <a:bodyPr/>
          <a:lstStyle/>
          <a:p>
            <a:pPr lvl="0">
              <a:defRPr sz="1800">
                <a:solidFill>
                  <a:srgbClr val="000000"/>
                </a:solidFill>
              </a:defRPr>
            </a:pPr>
            <a:r>
              <a:rPr sz="2672">
                <a:solidFill>
                  <a:srgbClr val="535353"/>
                </a:solidFill>
              </a:rPr>
              <a:t>Body Level One</a:t>
            </a:r>
          </a:p>
          <a:p>
            <a:pPr lvl="1">
              <a:defRPr sz="1800">
                <a:solidFill>
                  <a:srgbClr val="000000"/>
                </a:solidFill>
              </a:defRPr>
            </a:pPr>
            <a:r>
              <a:rPr sz="2672">
                <a:solidFill>
                  <a:srgbClr val="535353"/>
                </a:solidFill>
              </a:rPr>
              <a:t>Body Level Two</a:t>
            </a:r>
          </a:p>
          <a:p>
            <a:pPr lvl="2">
              <a:defRPr sz="1800">
                <a:solidFill>
                  <a:srgbClr val="000000"/>
                </a:solidFill>
              </a:defRPr>
            </a:pPr>
            <a:r>
              <a:rPr sz="2672">
                <a:solidFill>
                  <a:srgbClr val="535353"/>
                </a:solidFill>
              </a:rPr>
              <a:t>Body Level Three</a:t>
            </a:r>
          </a:p>
          <a:p>
            <a:pPr lvl="3">
              <a:defRPr sz="1800">
                <a:solidFill>
                  <a:srgbClr val="000000"/>
                </a:solidFill>
              </a:defRPr>
            </a:pPr>
            <a:r>
              <a:rPr sz="2672">
                <a:solidFill>
                  <a:srgbClr val="535353"/>
                </a:solidFill>
              </a:rPr>
              <a:t>Body Level Four</a:t>
            </a:r>
          </a:p>
          <a:p>
            <a:pPr lvl="4">
              <a:defRPr sz="1800">
                <a:solidFill>
                  <a:srgbClr val="000000"/>
                </a:solidFill>
              </a:defRPr>
            </a:pPr>
            <a:r>
              <a:rPr sz="2672">
                <a:solidFill>
                  <a:srgbClr val="535353"/>
                </a:solidFill>
              </a:rPr>
              <a:t>Body Level Five</a:t>
            </a: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le &amp; Bullets copy 1">
    <p:spTree>
      <p:nvGrpSpPr>
        <p:cNvPr id="1" name=""/>
        <p:cNvGrpSpPr/>
        <p:nvPr/>
      </p:nvGrpSpPr>
      <p:grpSpPr>
        <a:xfrm>
          <a:off x="0" y="0"/>
          <a:ext cx="0" cy="0"/>
          <a:chOff x="0" y="0"/>
          <a:chExt cx="0" cy="0"/>
        </a:xfrm>
      </p:grpSpPr>
      <p:pic>
        <p:nvPicPr>
          <p:cNvPr id="85" name="natl-center-prenatal-postnatal-ds_logotype.jpg"/>
          <p:cNvPicPr/>
          <p:nvPr/>
        </p:nvPicPr>
        <p:blipFill>
          <a:blip/>
          <a:stretch>
            <a:fillRect/>
          </a:stretch>
        </p:blipFill>
        <p:spPr>
          <a:xfrm>
            <a:off x="0" y="-4465"/>
            <a:ext cx="1428750" cy="803673"/>
          </a:xfrm>
          <a:prstGeom prst="rect">
            <a:avLst/>
          </a:prstGeom>
          <a:ln w="12700">
            <a:miter lim="400000"/>
          </a:ln>
        </p:spPr>
      </p:pic>
      <p:sp>
        <p:nvSpPr>
          <p:cNvPr id="86" name="Shape 86"/>
          <p:cNvSpPr>
            <a:spLocks noGrp="1"/>
          </p:cNvSpPr>
          <p:nvPr>
            <p:ph type="title"/>
          </p:nvPr>
        </p:nvSpPr>
        <p:spPr>
          <a:prstGeom prst="rect">
            <a:avLst/>
          </a:prstGeom>
        </p:spPr>
        <p:txBody>
          <a:bodyPr/>
          <a:lstStyle/>
          <a:p>
            <a:pPr lvl="0">
              <a:defRPr sz="1800" cap="none">
                <a:solidFill>
                  <a:srgbClr val="000000"/>
                </a:solidFill>
              </a:defRPr>
            </a:pPr>
            <a:r>
              <a:rPr sz="3375" cap="all">
                <a:solidFill>
                  <a:srgbClr val="535353"/>
                </a:solidFill>
              </a:rPr>
              <a:t>Title Text</a:t>
            </a:r>
          </a:p>
        </p:txBody>
      </p:sp>
      <p:sp>
        <p:nvSpPr>
          <p:cNvPr id="87" name="Shape 87"/>
          <p:cNvSpPr>
            <a:spLocks noGrp="1"/>
          </p:cNvSpPr>
          <p:nvPr>
            <p:ph type="body" idx="1"/>
          </p:nvPr>
        </p:nvSpPr>
        <p:spPr>
          <a:prstGeom prst="rect">
            <a:avLst/>
          </a:prstGeom>
        </p:spPr>
        <p:txBody>
          <a:bodyPr/>
          <a:lstStyle/>
          <a:p>
            <a:pPr lvl="0">
              <a:defRPr sz="1800">
                <a:solidFill>
                  <a:srgbClr val="000000"/>
                </a:solidFill>
              </a:defRPr>
            </a:pPr>
            <a:r>
              <a:rPr sz="2672">
                <a:solidFill>
                  <a:srgbClr val="535353"/>
                </a:solidFill>
              </a:rPr>
              <a:t>Body Level One</a:t>
            </a:r>
          </a:p>
          <a:p>
            <a:pPr lvl="1">
              <a:defRPr sz="1800">
                <a:solidFill>
                  <a:srgbClr val="000000"/>
                </a:solidFill>
              </a:defRPr>
            </a:pPr>
            <a:r>
              <a:rPr sz="2672">
                <a:solidFill>
                  <a:srgbClr val="535353"/>
                </a:solidFill>
              </a:rPr>
              <a:t>Body Level Two</a:t>
            </a:r>
          </a:p>
          <a:p>
            <a:pPr lvl="2">
              <a:defRPr sz="1800">
                <a:solidFill>
                  <a:srgbClr val="000000"/>
                </a:solidFill>
              </a:defRPr>
            </a:pPr>
            <a:r>
              <a:rPr sz="2672">
                <a:solidFill>
                  <a:srgbClr val="535353"/>
                </a:solidFill>
              </a:rPr>
              <a:t>Body Level Three</a:t>
            </a:r>
          </a:p>
          <a:p>
            <a:pPr lvl="3">
              <a:defRPr sz="1800">
                <a:solidFill>
                  <a:srgbClr val="000000"/>
                </a:solidFill>
              </a:defRPr>
            </a:pPr>
            <a:r>
              <a:rPr sz="2672">
                <a:solidFill>
                  <a:srgbClr val="535353"/>
                </a:solidFill>
              </a:rPr>
              <a:t>Body Level Four</a:t>
            </a:r>
          </a:p>
          <a:p>
            <a:pPr lvl="4">
              <a:defRPr sz="1800">
                <a:solidFill>
                  <a:srgbClr val="000000"/>
                </a:solidFill>
              </a:defRPr>
            </a:pPr>
            <a:r>
              <a:rPr sz="2672">
                <a:solidFill>
                  <a:srgbClr val="535353"/>
                </a:solidFill>
              </a:rPr>
              <a:t>Body Level Five</a:t>
            </a: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itle &amp; Bullets copy 2">
    <p:spTree>
      <p:nvGrpSpPr>
        <p:cNvPr id="1" name=""/>
        <p:cNvGrpSpPr/>
        <p:nvPr/>
      </p:nvGrpSpPr>
      <p:grpSpPr>
        <a:xfrm>
          <a:off x="0" y="0"/>
          <a:ext cx="0" cy="0"/>
          <a:chOff x="0" y="0"/>
          <a:chExt cx="0" cy="0"/>
        </a:xfrm>
      </p:grpSpPr>
      <p:pic>
        <p:nvPicPr>
          <p:cNvPr id="89" name="natl-center-prenatal-postnatal-ds_logotype.jpg"/>
          <p:cNvPicPr/>
          <p:nvPr/>
        </p:nvPicPr>
        <p:blipFill>
          <a:blip/>
          <a:stretch>
            <a:fillRect/>
          </a:stretch>
        </p:blipFill>
        <p:spPr>
          <a:xfrm>
            <a:off x="0" y="-4465"/>
            <a:ext cx="1428750" cy="803673"/>
          </a:xfrm>
          <a:prstGeom prst="rect">
            <a:avLst/>
          </a:prstGeom>
          <a:ln w="12700">
            <a:miter lim="400000"/>
          </a:ln>
        </p:spPr>
      </p:pic>
      <p:sp>
        <p:nvSpPr>
          <p:cNvPr id="90" name="Shape 90"/>
          <p:cNvSpPr>
            <a:spLocks noGrp="1"/>
          </p:cNvSpPr>
          <p:nvPr>
            <p:ph type="title"/>
          </p:nvPr>
        </p:nvSpPr>
        <p:spPr>
          <a:prstGeom prst="rect">
            <a:avLst/>
          </a:prstGeom>
        </p:spPr>
        <p:txBody>
          <a:bodyPr/>
          <a:lstStyle/>
          <a:p>
            <a:pPr lvl="0">
              <a:defRPr sz="1800" cap="none">
                <a:solidFill>
                  <a:srgbClr val="000000"/>
                </a:solidFill>
              </a:defRPr>
            </a:pPr>
            <a:r>
              <a:rPr sz="3375" cap="all">
                <a:solidFill>
                  <a:srgbClr val="535353"/>
                </a:solidFill>
              </a:rPr>
              <a:t>Title Text</a:t>
            </a:r>
          </a:p>
        </p:txBody>
      </p:sp>
      <p:sp>
        <p:nvSpPr>
          <p:cNvPr id="91" name="Shape 91"/>
          <p:cNvSpPr>
            <a:spLocks noGrp="1"/>
          </p:cNvSpPr>
          <p:nvPr>
            <p:ph type="body" idx="1"/>
          </p:nvPr>
        </p:nvSpPr>
        <p:spPr>
          <a:prstGeom prst="rect">
            <a:avLst/>
          </a:prstGeom>
        </p:spPr>
        <p:txBody>
          <a:bodyPr/>
          <a:lstStyle/>
          <a:p>
            <a:pPr lvl="0">
              <a:defRPr sz="1800">
                <a:solidFill>
                  <a:srgbClr val="000000"/>
                </a:solidFill>
              </a:defRPr>
            </a:pPr>
            <a:r>
              <a:rPr sz="2672">
                <a:solidFill>
                  <a:srgbClr val="535353"/>
                </a:solidFill>
              </a:rPr>
              <a:t>Body Level One</a:t>
            </a:r>
          </a:p>
          <a:p>
            <a:pPr lvl="1">
              <a:defRPr sz="1800">
                <a:solidFill>
                  <a:srgbClr val="000000"/>
                </a:solidFill>
              </a:defRPr>
            </a:pPr>
            <a:r>
              <a:rPr sz="2672">
                <a:solidFill>
                  <a:srgbClr val="535353"/>
                </a:solidFill>
              </a:rPr>
              <a:t>Body Level Two</a:t>
            </a:r>
          </a:p>
          <a:p>
            <a:pPr lvl="2">
              <a:defRPr sz="1800">
                <a:solidFill>
                  <a:srgbClr val="000000"/>
                </a:solidFill>
              </a:defRPr>
            </a:pPr>
            <a:r>
              <a:rPr sz="2672">
                <a:solidFill>
                  <a:srgbClr val="535353"/>
                </a:solidFill>
              </a:rPr>
              <a:t>Body Level Three</a:t>
            </a:r>
          </a:p>
          <a:p>
            <a:pPr lvl="3">
              <a:defRPr sz="1800">
                <a:solidFill>
                  <a:srgbClr val="000000"/>
                </a:solidFill>
              </a:defRPr>
            </a:pPr>
            <a:r>
              <a:rPr sz="2672">
                <a:solidFill>
                  <a:srgbClr val="535353"/>
                </a:solidFill>
              </a:rPr>
              <a:t>Body Level Four</a:t>
            </a:r>
          </a:p>
          <a:p>
            <a:pPr lvl="4">
              <a:defRPr sz="1800">
                <a:solidFill>
                  <a:srgbClr val="000000"/>
                </a:solidFill>
              </a:defRPr>
            </a:pPr>
            <a:r>
              <a:rPr sz="2672">
                <a:solidFill>
                  <a:srgbClr val="535353"/>
                </a:solidFill>
              </a:rPr>
              <a:t>Body Level Five</a:t>
            </a: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le &amp; Bullets copy 3">
    <p:spTree>
      <p:nvGrpSpPr>
        <p:cNvPr id="1" name=""/>
        <p:cNvGrpSpPr/>
        <p:nvPr/>
      </p:nvGrpSpPr>
      <p:grpSpPr>
        <a:xfrm>
          <a:off x="0" y="0"/>
          <a:ext cx="0" cy="0"/>
          <a:chOff x="0" y="0"/>
          <a:chExt cx="0" cy="0"/>
        </a:xfrm>
      </p:grpSpPr>
      <p:pic>
        <p:nvPicPr>
          <p:cNvPr id="93" name="natl-center-prenatal-postnatal-ds_logotype.jpg"/>
          <p:cNvPicPr/>
          <p:nvPr/>
        </p:nvPicPr>
        <p:blipFill>
          <a:blip/>
          <a:stretch>
            <a:fillRect/>
          </a:stretch>
        </p:blipFill>
        <p:spPr>
          <a:xfrm>
            <a:off x="0" y="-4465"/>
            <a:ext cx="1428750" cy="803673"/>
          </a:xfrm>
          <a:prstGeom prst="rect">
            <a:avLst/>
          </a:prstGeom>
          <a:ln w="12700">
            <a:miter lim="400000"/>
          </a:ln>
        </p:spPr>
      </p:pic>
      <p:sp>
        <p:nvSpPr>
          <p:cNvPr id="94" name="Shape 94"/>
          <p:cNvSpPr>
            <a:spLocks noGrp="1"/>
          </p:cNvSpPr>
          <p:nvPr>
            <p:ph type="title"/>
          </p:nvPr>
        </p:nvSpPr>
        <p:spPr>
          <a:prstGeom prst="rect">
            <a:avLst/>
          </a:prstGeom>
        </p:spPr>
        <p:txBody>
          <a:bodyPr/>
          <a:lstStyle/>
          <a:p>
            <a:pPr lvl="0">
              <a:defRPr sz="1800" cap="none">
                <a:solidFill>
                  <a:srgbClr val="000000"/>
                </a:solidFill>
              </a:defRPr>
            </a:pPr>
            <a:r>
              <a:rPr sz="3375" cap="all">
                <a:solidFill>
                  <a:srgbClr val="535353"/>
                </a:solidFill>
              </a:rPr>
              <a:t>Title Text</a:t>
            </a:r>
          </a:p>
        </p:txBody>
      </p:sp>
      <p:sp>
        <p:nvSpPr>
          <p:cNvPr id="95" name="Shape 95"/>
          <p:cNvSpPr>
            <a:spLocks noGrp="1"/>
          </p:cNvSpPr>
          <p:nvPr>
            <p:ph type="body" idx="1"/>
          </p:nvPr>
        </p:nvSpPr>
        <p:spPr>
          <a:prstGeom prst="rect">
            <a:avLst/>
          </a:prstGeom>
        </p:spPr>
        <p:txBody>
          <a:bodyPr/>
          <a:lstStyle/>
          <a:p>
            <a:pPr lvl="0">
              <a:defRPr sz="1800">
                <a:solidFill>
                  <a:srgbClr val="000000"/>
                </a:solidFill>
              </a:defRPr>
            </a:pPr>
            <a:r>
              <a:rPr sz="2672">
                <a:solidFill>
                  <a:srgbClr val="535353"/>
                </a:solidFill>
              </a:rPr>
              <a:t>Body Level One</a:t>
            </a:r>
          </a:p>
          <a:p>
            <a:pPr lvl="1">
              <a:defRPr sz="1800">
                <a:solidFill>
                  <a:srgbClr val="000000"/>
                </a:solidFill>
              </a:defRPr>
            </a:pPr>
            <a:r>
              <a:rPr sz="2672">
                <a:solidFill>
                  <a:srgbClr val="535353"/>
                </a:solidFill>
              </a:rPr>
              <a:t>Body Level Two</a:t>
            </a:r>
          </a:p>
          <a:p>
            <a:pPr lvl="2">
              <a:defRPr sz="1800">
                <a:solidFill>
                  <a:srgbClr val="000000"/>
                </a:solidFill>
              </a:defRPr>
            </a:pPr>
            <a:r>
              <a:rPr sz="2672">
                <a:solidFill>
                  <a:srgbClr val="535353"/>
                </a:solidFill>
              </a:rPr>
              <a:t>Body Level Three</a:t>
            </a:r>
          </a:p>
          <a:p>
            <a:pPr lvl="3">
              <a:defRPr sz="1800">
                <a:solidFill>
                  <a:srgbClr val="000000"/>
                </a:solidFill>
              </a:defRPr>
            </a:pPr>
            <a:r>
              <a:rPr sz="2672">
                <a:solidFill>
                  <a:srgbClr val="535353"/>
                </a:solidFill>
              </a:rPr>
              <a:t>Body Level Four</a:t>
            </a:r>
          </a:p>
          <a:p>
            <a:pPr lvl="4">
              <a:defRPr sz="1800">
                <a:solidFill>
                  <a:srgbClr val="000000"/>
                </a:solidFill>
              </a:defRPr>
            </a:pPr>
            <a:r>
              <a:rPr sz="2672">
                <a:solidFill>
                  <a:srgbClr val="535353"/>
                </a:solidFill>
              </a:rPr>
              <a:t>Body Level Five</a:t>
            </a: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tle &amp; Bullets copy 4">
    <p:spTree>
      <p:nvGrpSpPr>
        <p:cNvPr id="1" name=""/>
        <p:cNvGrpSpPr/>
        <p:nvPr/>
      </p:nvGrpSpPr>
      <p:grpSpPr>
        <a:xfrm>
          <a:off x="0" y="0"/>
          <a:ext cx="0" cy="0"/>
          <a:chOff x="0" y="0"/>
          <a:chExt cx="0" cy="0"/>
        </a:xfrm>
      </p:grpSpPr>
      <p:pic>
        <p:nvPicPr>
          <p:cNvPr id="97" name="natl-center-prenatal-postnatal-ds_logotype.jpg"/>
          <p:cNvPicPr/>
          <p:nvPr/>
        </p:nvPicPr>
        <p:blipFill>
          <a:blip/>
          <a:stretch>
            <a:fillRect/>
          </a:stretch>
        </p:blipFill>
        <p:spPr>
          <a:xfrm>
            <a:off x="0" y="-4465"/>
            <a:ext cx="1428750" cy="803673"/>
          </a:xfrm>
          <a:prstGeom prst="rect">
            <a:avLst/>
          </a:prstGeom>
          <a:ln w="12700">
            <a:miter lim="400000"/>
          </a:ln>
        </p:spPr>
      </p:pic>
      <p:sp>
        <p:nvSpPr>
          <p:cNvPr id="98" name="Shape 98"/>
          <p:cNvSpPr>
            <a:spLocks noGrp="1"/>
          </p:cNvSpPr>
          <p:nvPr>
            <p:ph type="title"/>
          </p:nvPr>
        </p:nvSpPr>
        <p:spPr>
          <a:prstGeom prst="rect">
            <a:avLst/>
          </a:prstGeom>
        </p:spPr>
        <p:txBody>
          <a:bodyPr/>
          <a:lstStyle/>
          <a:p>
            <a:pPr lvl="0">
              <a:defRPr sz="1800" cap="none">
                <a:solidFill>
                  <a:srgbClr val="000000"/>
                </a:solidFill>
              </a:defRPr>
            </a:pPr>
            <a:r>
              <a:rPr sz="3375" cap="all">
                <a:solidFill>
                  <a:srgbClr val="535353"/>
                </a:solidFill>
              </a:rPr>
              <a:t>Title Text</a:t>
            </a:r>
          </a:p>
        </p:txBody>
      </p:sp>
      <p:sp>
        <p:nvSpPr>
          <p:cNvPr id="99" name="Shape 99"/>
          <p:cNvSpPr>
            <a:spLocks noGrp="1"/>
          </p:cNvSpPr>
          <p:nvPr>
            <p:ph type="body" idx="1"/>
          </p:nvPr>
        </p:nvSpPr>
        <p:spPr>
          <a:prstGeom prst="rect">
            <a:avLst/>
          </a:prstGeom>
        </p:spPr>
        <p:txBody>
          <a:bodyPr/>
          <a:lstStyle/>
          <a:p>
            <a:pPr lvl="0">
              <a:defRPr sz="1800">
                <a:solidFill>
                  <a:srgbClr val="000000"/>
                </a:solidFill>
              </a:defRPr>
            </a:pPr>
            <a:r>
              <a:rPr sz="2672">
                <a:solidFill>
                  <a:srgbClr val="535353"/>
                </a:solidFill>
              </a:rPr>
              <a:t>Body Level One</a:t>
            </a:r>
          </a:p>
          <a:p>
            <a:pPr lvl="1">
              <a:defRPr sz="1800">
                <a:solidFill>
                  <a:srgbClr val="000000"/>
                </a:solidFill>
              </a:defRPr>
            </a:pPr>
            <a:r>
              <a:rPr sz="2672">
                <a:solidFill>
                  <a:srgbClr val="535353"/>
                </a:solidFill>
              </a:rPr>
              <a:t>Body Level Two</a:t>
            </a:r>
          </a:p>
          <a:p>
            <a:pPr lvl="2">
              <a:defRPr sz="1800">
                <a:solidFill>
                  <a:srgbClr val="000000"/>
                </a:solidFill>
              </a:defRPr>
            </a:pPr>
            <a:r>
              <a:rPr sz="2672">
                <a:solidFill>
                  <a:srgbClr val="535353"/>
                </a:solidFill>
              </a:rPr>
              <a:t>Body Level Three</a:t>
            </a:r>
          </a:p>
          <a:p>
            <a:pPr lvl="3">
              <a:defRPr sz="1800">
                <a:solidFill>
                  <a:srgbClr val="000000"/>
                </a:solidFill>
              </a:defRPr>
            </a:pPr>
            <a:r>
              <a:rPr sz="2672">
                <a:solidFill>
                  <a:srgbClr val="535353"/>
                </a:solidFill>
              </a:rPr>
              <a:t>Body Level Four</a:t>
            </a:r>
          </a:p>
          <a:p>
            <a:pPr lvl="4">
              <a:defRPr sz="1800">
                <a:solidFill>
                  <a:srgbClr val="000000"/>
                </a:solidFill>
              </a:defRPr>
            </a:pPr>
            <a:r>
              <a:rPr sz="2672">
                <a:solidFill>
                  <a:srgbClr val="535353"/>
                </a:solidFill>
              </a:rPr>
              <a:t>Body Level Five</a:t>
            </a: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itle &amp; Bullets copy 5">
    <p:spTree>
      <p:nvGrpSpPr>
        <p:cNvPr id="1" name=""/>
        <p:cNvGrpSpPr/>
        <p:nvPr/>
      </p:nvGrpSpPr>
      <p:grpSpPr>
        <a:xfrm>
          <a:off x="0" y="0"/>
          <a:ext cx="0" cy="0"/>
          <a:chOff x="0" y="0"/>
          <a:chExt cx="0" cy="0"/>
        </a:xfrm>
      </p:grpSpPr>
      <p:pic>
        <p:nvPicPr>
          <p:cNvPr id="101" name="natl-center-prenatal-postnatal-ds_logotype.jpg"/>
          <p:cNvPicPr/>
          <p:nvPr/>
        </p:nvPicPr>
        <p:blipFill>
          <a:blip/>
          <a:stretch>
            <a:fillRect/>
          </a:stretch>
        </p:blipFill>
        <p:spPr>
          <a:xfrm>
            <a:off x="0" y="-4465"/>
            <a:ext cx="1428750" cy="803673"/>
          </a:xfrm>
          <a:prstGeom prst="rect">
            <a:avLst/>
          </a:prstGeom>
          <a:ln w="12700">
            <a:miter lim="400000"/>
          </a:ln>
        </p:spPr>
      </p:pic>
      <p:sp>
        <p:nvSpPr>
          <p:cNvPr id="102" name="Shape 102"/>
          <p:cNvSpPr>
            <a:spLocks noGrp="1"/>
          </p:cNvSpPr>
          <p:nvPr>
            <p:ph type="title"/>
          </p:nvPr>
        </p:nvSpPr>
        <p:spPr>
          <a:prstGeom prst="rect">
            <a:avLst/>
          </a:prstGeom>
        </p:spPr>
        <p:txBody>
          <a:bodyPr/>
          <a:lstStyle/>
          <a:p>
            <a:pPr lvl="0">
              <a:defRPr sz="1800" cap="none">
                <a:solidFill>
                  <a:srgbClr val="000000"/>
                </a:solidFill>
              </a:defRPr>
            </a:pPr>
            <a:r>
              <a:rPr sz="3375" cap="all">
                <a:solidFill>
                  <a:srgbClr val="535353"/>
                </a:solidFill>
              </a:rPr>
              <a:t>Title Text</a:t>
            </a:r>
          </a:p>
        </p:txBody>
      </p:sp>
      <p:sp>
        <p:nvSpPr>
          <p:cNvPr id="103" name="Shape 103"/>
          <p:cNvSpPr>
            <a:spLocks noGrp="1"/>
          </p:cNvSpPr>
          <p:nvPr>
            <p:ph type="body" idx="1"/>
          </p:nvPr>
        </p:nvSpPr>
        <p:spPr>
          <a:prstGeom prst="rect">
            <a:avLst/>
          </a:prstGeom>
        </p:spPr>
        <p:txBody>
          <a:bodyPr/>
          <a:lstStyle/>
          <a:p>
            <a:pPr lvl="0">
              <a:defRPr sz="1800">
                <a:solidFill>
                  <a:srgbClr val="000000"/>
                </a:solidFill>
              </a:defRPr>
            </a:pPr>
            <a:r>
              <a:rPr sz="2672">
                <a:solidFill>
                  <a:srgbClr val="535353"/>
                </a:solidFill>
              </a:rPr>
              <a:t>Body Level One</a:t>
            </a:r>
          </a:p>
          <a:p>
            <a:pPr lvl="1">
              <a:defRPr sz="1800">
                <a:solidFill>
                  <a:srgbClr val="000000"/>
                </a:solidFill>
              </a:defRPr>
            </a:pPr>
            <a:r>
              <a:rPr sz="2672">
                <a:solidFill>
                  <a:srgbClr val="535353"/>
                </a:solidFill>
              </a:rPr>
              <a:t>Body Level Two</a:t>
            </a:r>
          </a:p>
          <a:p>
            <a:pPr lvl="2">
              <a:defRPr sz="1800">
                <a:solidFill>
                  <a:srgbClr val="000000"/>
                </a:solidFill>
              </a:defRPr>
            </a:pPr>
            <a:r>
              <a:rPr sz="2672">
                <a:solidFill>
                  <a:srgbClr val="535353"/>
                </a:solidFill>
              </a:rPr>
              <a:t>Body Level Three</a:t>
            </a:r>
          </a:p>
          <a:p>
            <a:pPr lvl="3">
              <a:defRPr sz="1800">
                <a:solidFill>
                  <a:srgbClr val="000000"/>
                </a:solidFill>
              </a:defRPr>
            </a:pPr>
            <a:r>
              <a:rPr sz="2672">
                <a:solidFill>
                  <a:srgbClr val="535353"/>
                </a:solidFill>
              </a:rPr>
              <a:t>Body Level Four</a:t>
            </a:r>
          </a:p>
          <a:p>
            <a:pPr lvl="4">
              <a:defRPr sz="1800">
                <a:solidFill>
                  <a:srgbClr val="000000"/>
                </a:solidFill>
              </a:defRPr>
            </a:pPr>
            <a:r>
              <a:rPr sz="2672">
                <a:solidFill>
                  <a:srgbClr val="535353"/>
                </a:solidFill>
              </a:rPr>
              <a:t>Body Level Five</a:t>
            </a: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Photo - Horizontal copy 1">
    <p:spTree>
      <p:nvGrpSpPr>
        <p:cNvPr id="1" name=""/>
        <p:cNvGrpSpPr/>
        <p:nvPr/>
      </p:nvGrpSpPr>
      <p:grpSpPr>
        <a:xfrm>
          <a:off x="0" y="0"/>
          <a:ext cx="0" cy="0"/>
          <a:chOff x="0" y="0"/>
          <a:chExt cx="0" cy="0"/>
        </a:xfrm>
      </p:grpSpPr>
      <p:pic>
        <p:nvPicPr>
          <p:cNvPr id="105" name="natl-center-logo_two-color.pdf"/>
          <p:cNvPicPr/>
          <p:nvPr/>
        </p:nvPicPr>
        <p:blipFill>
          <a:blip r:embed="rId2"/>
          <a:srcRect/>
          <a:stretch>
            <a:fillRect/>
          </a:stretch>
        </p:blipFill>
        <p:spPr>
          <a:xfrm>
            <a:off x="0" y="78046"/>
            <a:ext cx="2000250" cy="960121"/>
          </a:xfrm>
          <a:prstGeom prst="rect">
            <a:avLst/>
          </a:prstGeom>
          <a:ln w="12700">
            <a:miter lim="400000"/>
          </a:ln>
        </p:spPr>
      </p:pic>
      <p:sp>
        <p:nvSpPr>
          <p:cNvPr id="106" name="Shape 106"/>
          <p:cNvSpPr>
            <a:spLocks noGrp="1"/>
          </p:cNvSpPr>
          <p:nvPr>
            <p:ph type="title"/>
          </p:nvPr>
        </p:nvSpPr>
        <p:spPr>
          <a:xfrm>
            <a:off x="333375" y="5214938"/>
            <a:ext cx="11525250" cy="901898"/>
          </a:xfrm>
          <a:prstGeom prst="rect">
            <a:avLst/>
          </a:prstGeom>
        </p:spPr>
        <p:txBody>
          <a:bodyPr/>
          <a:lstStyle>
            <a:lvl1pPr>
              <a:defRPr sz="4500">
                <a:latin typeface="+mn-lt"/>
                <a:ea typeface="+mn-ea"/>
                <a:cs typeface="+mn-cs"/>
                <a:sym typeface="Gill Sans Light"/>
              </a:defRPr>
            </a:lvl1pPr>
          </a:lstStyle>
          <a:p>
            <a:pPr lvl="0">
              <a:defRPr sz="1800" cap="none">
                <a:solidFill>
                  <a:srgbClr val="000000"/>
                </a:solidFill>
              </a:defRPr>
            </a:pPr>
            <a:r>
              <a:rPr sz="4500" cap="all">
                <a:solidFill>
                  <a:srgbClr val="535353"/>
                </a:solidFill>
              </a:rPr>
              <a:t>Title Text</a:t>
            </a: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8" name="Shape 108"/>
          <p:cNvSpPr>
            <a:spLocks noGrp="1"/>
          </p:cNvSpPr>
          <p:nvPr>
            <p:ph type="title"/>
          </p:nvPr>
        </p:nvSpPr>
        <p:spPr>
          <a:xfrm>
            <a:off x="1190625" y="276820"/>
            <a:ext cx="9810750" cy="1393031"/>
          </a:xfrm>
          <a:prstGeom prst="rect">
            <a:avLst/>
          </a:prstGeom>
          <a:effectLst>
            <a:outerShdw blurRad="25400" dist="25400" dir="2700000" rotWithShape="0">
              <a:srgbClr val="FFFFFF">
                <a:alpha val="75000"/>
              </a:srgbClr>
            </a:outerShdw>
          </a:effectLst>
        </p:spPr>
        <p:txBody>
          <a:bodyPr lIns="0" tIns="0" rIns="0" bIns="0"/>
          <a:lstStyle>
            <a:lvl1pPr defTabSz="321457">
              <a:defRPr sz="4500" cap="none">
                <a:solidFill>
                  <a:srgbClr val="56533A"/>
                </a:solidFill>
                <a:latin typeface="Hoefler Text"/>
                <a:ea typeface="Hoefler Text"/>
                <a:cs typeface="Hoefler Text"/>
                <a:sym typeface="Hoefler Text"/>
              </a:defRPr>
            </a:lvl1pPr>
          </a:lstStyle>
          <a:p>
            <a:pPr lvl="0">
              <a:defRPr sz="1800">
                <a:solidFill>
                  <a:srgbClr val="000000"/>
                </a:solidFill>
              </a:defRPr>
            </a:pPr>
            <a:r>
              <a:rPr sz="4500">
                <a:solidFill>
                  <a:srgbClr val="56533A"/>
                </a:solidFill>
              </a:rPr>
              <a:t>Title Text</a:t>
            </a:r>
          </a:p>
        </p:txBody>
      </p:sp>
      <p:sp>
        <p:nvSpPr>
          <p:cNvPr id="109" name="Shape 109"/>
          <p:cNvSpPr>
            <a:spLocks noGrp="1"/>
          </p:cNvSpPr>
          <p:nvPr>
            <p:ph type="body" idx="1"/>
          </p:nvPr>
        </p:nvSpPr>
        <p:spPr>
          <a:xfrm>
            <a:off x="1190625" y="1750219"/>
            <a:ext cx="9810750" cy="4464844"/>
          </a:xfrm>
          <a:prstGeom prst="rect">
            <a:avLst/>
          </a:prstGeom>
          <a:effectLst>
            <a:outerShdw blurRad="25400" dist="25400" dir="2700000" rotWithShape="0">
              <a:srgbClr val="FFFFFF">
                <a:alpha val="75000"/>
              </a:srgbClr>
            </a:outerShdw>
          </a:effectLst>
        </p:spPr>
        <p:txBody>
          <a:bodyPr lIns="0" tIns="0" rIns="0" bIns="0"/>
          <a:lstStyle>
            <a:lvl1pPr marL="467315" indent="-264916" defTabSz="321457">
              <a:spcBef>
                <a:spcPts val="2320"/>
              </a:spcBef>
              <a:buClrTx/>
              <a:buSzPct val="125000"/>
              <a:defRPr>
                <a:solidFill>
                  <a:srgbClr val="56533A"/>
                </a:solidFill>
                <a:latin typeface="Hoefler Text"/>
                <a:ea typeface="Hoefler Text"/>
                <a:cs typeface="Hoefler Text"/>
                <a:sym typeface="Hoefler Text"/>
              </a:defRPr>
            </a:lvl1pPr>
            <a:lvl2pPr marL="827466" indent="-264916" defTabSz="321457">
              <a:spcBef>
                <a:spcPts val="2320"/>
              </a:spcBef>
              <a:buClrTx/>
              <a:buSzPct val="125000"/>
              <a:defRPr>
                <a:solidFill>
                  <a:srgbClr val="56533A"/>
                </a:solidFill>
                <a:latin typeface="Hoefler Text"/>
                <a:ea typeface="Hoefler Text"/>
                <a:cs typeface="Hoefler Text"/>
                <a:sym typeface="Hoefler Text"/>
              </a:defRPr>
            </a:lvl2pPr>
            <a:lvl3pPr marL="1193571" indent="-264916" defTabSz="321457">
              <a:spcBef>
                <a:spcPts val="2320"/>
              </a:spcBef>
              <a:buClrTx/>
              <a:buSzPct val="125000"/>
              <a:defRPr>
                <a:solidFill>
                  <a:srgbClr val="56533A"/>
                </a:solidFill>
                <a:latin typeface="Hoefler Text"/>
                <a:ea typeface="Hoefler Text"/>
                <a:cs typeface="Hoefler Text"/>
                <a:sym typeface="Hoefler Text"/>
              </a:defRPr>
            </a:lvl3pPr>
            <a:lvl4pPr marL="1559675" indent="-264916" defTabSz="321457">
              <a:spcBef>
                <a:spcPts val="2320"/>
              </a:spcBef>
              <a:buClrTx/>
              <a:buSzPct val="125000"/>
              <a:defRPr>
                <a:solidFill>
                  <a:srgbClr val="56533A"/>
                </a:solidFill>
                <a:latin typeface="Hoefler Text"/>
                <a:ea typeface="Hoefler Text"/>
                <a:cs typeface="Hoefler Text"/>
                <a:sym typeface="Hoefler Text"/>
              </a:defRPr>
            </a:lvl4pPr>
            <a:lvl5pPr marL="1925779" indent="-264916" defTabSz="321457">
              <a:spcBef>
                <a:spcPts val="2320"/>
              </a:spcBef>
              <a:buClrTx/>
              <a:buSzPct val="125000"/>
              <a:defRPr>
                <a:solidFill>
                  <a:srgbClr val="56533A"/>
                </a:solidFill>
                <a:latin typeface="Hoefler Text"/>
                <a:ea typeface="Hoefler Text"/>
                <a:cs typeface="Hoefler Text"/>
                <a:sym typeface="Hoefler Text"/>
              </a:defRPr>
            </a:lvl5pPr>
          </a:lstStyle>
          <a:p>
            <a:pPr lvl="0">
              <a:defRPr sz="1800">
                <a:solidFill>
                  <a:srgbClr val="000000"/>
                </a:solidFill>
              </a:defRPr>
            </a:pPr>
            <a:r>
              <a:rPr sz="2672">
                <a:solidFill>
                  <a:srgbClr val="56533A"/>
                </a:solidFill>
              </a:rPr>
              <a:t>Body Level One</a:t>
            </a:r>
          </a:p>
          <a:p>
            <a:pPr lvl="1">
              <a:defRPr sz="1800">
                <a:solidFill>
                  <a:srgbClr val="000000"/>
                </a:solidFill>
              </a:defRPr>
            </a:pPr>
            <a:r>
              <a:rPr sz="2672">
                <a:solidFill>
                  <a:srgbClr val="56533A"/>
                </a:solidFill>
              </a:rPr>
              <a:t>Body Level Two</a:t>
            </a:r>
          </a:p>
          <a:p>
            <a:pPr lvl="2">
              <a:defRPr sz="1800">
                <a:solidFill>
                  <a:srgbClr val="000000"/>
                </a:solidFill>
              </a:defRPr>
            </a:pPr>
            <a:r>
              <a:rPr sz="2672">
                <a:solidFill>
                  <a:srgbClr val="56533A"/>
                </a:solidFill>
              </a:rPr>
              <a:t>Body Level Three</a:t>
            </a:r>
          </a:p>
          <a:p>
            <a:pPr lvl="3">
              <a:defRPr sz="1800">
                <a:solidFill>
                  <a:srgbClr val="000000"/>
                </a:solidFill>
              </a:defRPr>
            </a:pPr>
            <a:r>
              <a:rPr sz="2672">
                <a:solidFill>
                  <a:srgbClr val="56533A"/>
                </a:solidFill>
              </a:rPr>
              <a:t>Body Level Four</a:t>
            </a:r>
          </a:p>
          <a:p>
            <a:pPr lvl="4">
              <a:defRPr sz="1800">
                <a:solidFill>
                  <a:srgbClr val="000000"/>
                </a:solidFill>
              </a:defRPr>
            </a:pPr>
            <a:r>
              <a:rPr sz="2672">
                <a:solidFill>
                  <a:srgbClr val="56533A"/>
                </a:solidFill>
              </a:rPr>
              <a:t>Body Level Five</a:t>
            </a: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Photo - Vertical">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11" name="separator.png"/>
          <p:cNvPicPr/>
          <p:nvPr/>
        </p:nvPicPr>
        <p:blipFill>
          <a:blip r:embed="rId3"/>
          <a:stretch>
            <a:fillRect/>
          </a:stretch>
        </p:blipFill>
        <p:spPr>
          <a:xfrm>
            <a:off x="1166813" y="3375422"/>
            <a:ext cx="4345781" cy="89297"/>
          </a:xfrm>
          <a:prstGeom prst="rect">
            <a:avLst/>
          </a:prstGeom>
          <a:ln w="12700">
            <a:miter lim="400000"/>
          </a:ln>
        </p:spPr>
      </p:pic>
      <p:sp>
        <p:nvSpPr>
          <p:cNvPr id="112" name="Shape 112"/>
          <p:cNvSpPr>
            <a:spLocks noGrp="1"/>
          </p:cNvSpPr>
          <p:nvPr>
            <p:ph type="title"/>
          </p:nvPr>
        </p:nvSpPr>
        <p:spPr>
          <a:xfrm>
            <a:off x="583406" y="1143000"/>
            <a:ext cx="5512594" cy="2143125"/>
          </a:xfrm>
          <a:prstGeom prst="rect">
            <a:avLst/>
          </a:prstGeom>
          <a:effectLst>
            <a:outerShdw blurRad="25400" dist="25400" dir="2700000" rotWithShape="0">
              <a:srgbClr val="FFFFFF">
                <a:alpha val="75000"/>
              </a:srgbClr>
            </a:outerShdw>
          </a:effectLst>
        </p:spPr>
        <p:txBody>
          <a:bodyPr lIns="0" tIns="0" rIns="0" bIns="0" anchor="b"/>
          <a:lstStyle>
            <a:lvl1pPr defTabSz="321457">
              <a:defRPr sz="4500" cap="none">
                <a:solidFill>
                  <a:srgbClr val="56533A"/>
                </a:solidFill>
                <a:latin typeface="Hoefler Text"/>
                <a:ea typeface="Hoefler Text"/>
                <a:cs typeface="Hoefler Text"/>
                <a:sym typeface="Hoefler Text"/>
              </a:defRPr>
            </a:lvl1pPr>
          </a:lstStyle>
          <a:p>
            <a:pPr lvl="0">
              <a:defRPr sz="1800">
                <a:solidFill>
                  <a:srgbClr val="000000"/>
                </a:solidFill>
              </a:defRPr>
            </a:pPr>
            <a:r>
              <a:rPr sz="4500">
                <a:solidFill>
                  <a:srgbClr val="56533A"/>
                </a:solidFill>
              </a:rPr>
              <a:t>Title Text</a:t>
            </a:r>
          </a:p>
        </p:txBody>
      </p:sp>
      <p:sp>
        <p:nvSpPr>
          <p:cNvPr id="113" name="Shape 113"/>
          <p:cNvSpPr>
            <a:spLocks noGrp="1"/>
          </p:cNvSpPr>
          <p:nvPr>
            <p:ph type="body" idx="1"/>
          </p:nvPr>
        </p:nvSpPr>
        <p:spPr>
          <a:xfrm>
            <a:off x="583406" y="3643313"/>
            <a:ext cx="5512594" cy="2143125"/>
          </a:xfrm>
          <a:prstGeom prst="rect">
            <a:avLst/>
          </a:prstGeom>
          <a:effectLst>
            <a:outerShdw blurRad="25400" dist="25400" dir="2700000" rotWithShape="0">
              <a:srgbClr val="FFFFFF">
                <a:alpha val="75000"/>
              </a:srgbClr>
            </a:outerShdw>
          </a:effectLst>
        </p:spPr>
        <p:txBody>
          <a:bodyPr lIns="0" tIns="0" rIns="0" bIns="0" anchor="t"/>
          <a:lstStyle>
            <a:lvl1pPr marL="0" indent="0" algn="ctr" defTabSz="321457">
              <a:spcBef>
                <a:spcPts val="0"/>
              </a:spcBef>
              <a:buClrTx/>
              <a:buSzTx/>
              <a:buNone/>
              <a:defRPr>
                <a:solidFill>
                  <a:srgbClr val="56533A"/>
                </a:solidFill>
                <a:latin typeface="Hoefler Text"/>
                <a:ea typeface="Hoefler Text"/>
                <a:cs typeface="Hoefler Text"/>
                <a:sym typeface="Hoefler Text"/>
              </a:defRPr>
            </a:lvl1pPr>
            <a:lvl2pPr marL="0" indent="0" algn="ctr" defTabSz="321457">
              <a:spcBef>
                <a:spcPts val="0"/>
              </a:spcBef>
              <a:buClrTx/>
              <a:buSzTx/>
              <a:buNone/>
              <a:defRPr>
                <a:solidFill>
                  <a:srgbClr val="56533A"/>
                </a:solidFill>
                <a:latin typeface="Hoefler Text"/>
                <a:ea typeface="Hoefler Text"/>
                <a:cs typeface="Hoefler Text"/>
                <a:sym typeface="Hoefler Text"/>
              </a:defRPr>
            </a:lvl2pPr>
            <a:lvl3pPr marL="0" indent="0" algn="ctr" defTabSz="321457">
              <a:spcBef>
                <a:spcPts val="0"/>
              </a:spcBef>
              <a:buClrTx/>
              <a:buSzTx/>
              <a:buNone/>
              <a:defRPr>
                <a:solidFill>
                  <a:srgbClr val="56533A"/>
                </a:solidFill>
                <a:latin typeface="Hoefler Text"/>
                <a:ea typeface="Hoefler Text"/>
                <a:cs typeface="Hoefler Text"/>
                <a:sym typeface="Hoefler Text"/>
              </a:defRPr>
            </a:lvl3pPr>
            <a:lvl4pPr marL="0" indent="0" algn="ctr" defTabSz="321457">
              <a:spcBef>
                <a:spcPts val="0"/>
              </a:spcBef>
              <a:buClrTx/>
              <a:buSzTx/>
              <a:buNone/>
              <a:defRPr>
                <a:solidFill>
                  <a:srgbClr val="56533A"/>
                </a:solidFill>
                <a:latin typeface="Hoefler Text"/>
                <a:ea typeface="Hoefler Text"/>
                <a:cs typeface="Hoefler Text"/>
                <a:sym typeface="Hoefler Text"/>
              </a:defRPr>
            </a:lvl4pPr>
            <a:lvl5pPr marL="0" indent="0" algn="ctr" defTabSz="321457">
              <a:spcBef>
                <a:spcPts val="0"/>
              </a:spcBef>
              <a:buClrTx/>
              <a:buSzTx/>
              <a:buNone/>
              <a:defRPr>
                <a:solidFill>
                  <a:srgbClr val="56533A"/>
                </a:solidFill>
                <a:latin typeface="Hoefler Text"/>
                <a:ea typeface="Hoefler Text"/>
                <a:cs typeface="Hoefler Text"/>
                <a:sym typeface="Hoefler Text"/>
              </a:defRPr>
            </a:lvl5pPr>
          </a:lstStyle>
          <a:p>
            <a:pPr lvl="0">
              <a:defRPr sz="1800">
                <a:solidFill>
                  <a:srgbClr val="000000"/>
                </a:solidFill>
              </a:defRPr>
            </a:pPr>
            <a:r>
              <a:rPr sz="2672">
                <a:solidFill>
                  <a:srgbClr val="56533A"/>
                </a:solidFill>
              </a:rPr>
              <a:t>Body Level One</a:t>
            </a:r>
          </a:p>
          <a:p>
            <a:pPr lvl="1">
              <a:defRPr sz="1800">
                <a:solidFill>
                  <a:srgbClr val="000000"/>
                </a:solidFill>
              </a:defRPr>
            </a:pPr>
            <a:r>
              <a:rPr sz="2672">
                <a:solidFill>
                  <a:srgbClr val="56533A"/>
                </a:solidFill>
              </a:rPr>
              <a:t>Body Level Two</a:t>
            </a:r>
          </a:p>
          <a:p>
            <a:pPr lvl="2">
              <a:defRPr sz="1800">
                <a:solidFill>
                  <a:srgbClr val="000000"/>
                </a:solidFill>
              </a:defRPr>
            </a:pPr>
            <a:r>
              <a:rPr sz="2672">
                <a:solidFill>
                  <a:srgbClr val="56533A"/>
                </a:solidFill>
              </a:rPr>
              <a:t>Body Level Three</a:t>
            </a:r>
          </a:p>
          <a:p>
            <a:pPr lvl="3">
              <a:defRPr sz="1800">
                <a:solidFill>
                  <a:srgbClr val="000000"/>
                </a:solidFill>
              </a:defRPr>
            </a:pPr>
            <a:r>
              <a:rPr sz="2672">
                <a:solidFill>
                  <a:srgbClr val="56533A"/>
                </a:solidFill>
              </a:rPr>
              <a:t>Body Level Four</a:t>
            </a:r>
          </a:p>
          <a:p>
            <a:pPr lvl="4">
              <a:defRPr sz="1800">
                <a:solidFill>
                  <a:srgbClr val="000000"/>
                </a:solidFill>
              </a:defRPr>
            </a:pPr>
            <a:r>
              <a:rPr sz="2672">
                <a:solidFill>
                  <a:srgbClr val="56533A"/>
                </a:solidFill>
              </a:rPr>
              <a:t>Body Level Five</a:t>
            </a: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5" name="Shape 115"/>
          <p:cNvSpPr>
            <a:spLocks noGrp="1"/>
          </p:cNvSpPr>
          <p:nvPr>
            <p:ph type="title"/>
          </p:nvPr>
        </p:nvSpPr>
        <p:spPr>
          <a:xfrm>
            <a:off x="1190625" y="5107781"/>
            <a:ext cx="9810750" cy="1393031"/>
          </a:xfrm>
          <a:prstGeom prst="rect">
            <a:avLst/>
          </a:prstGeom>
          <a:effectLst>
            <a:outerShdw blurRad="25400" dist="25400" dir="2700000" rotWithShape="0">
              <a:srgbClr val="FFFFFF">
                <a:alpha val="75000"/>
              </a:srgbClr>
            </a:outerShdw>
          </a:effectLst>
        </p:spPr>
        <p:txBody>
          <a:bodyPr lIns="0" tIns="0" rIns="0" bIns="0"/>
          <a:lstStyle>
            <a:lvl1pPr defTabSz="321457">
              <a:defRPr sz="4500" cap="none">
                <a:solidFill>
                  <a:srgbClr val="56533A"/>
                </a:solidFill>
                <a:latin typeface="Hoefler Text"/>
                <a:ea typeface="Hoefler Text"/>
                <a:cs typeface="Hoefler Text"/>
                <a:sym typeface="Hoefler Text"/>
              </a:defRPr>
            </a:lvl1pPr>
          </a:lstStyle>
          <a:p>
            <a:pPr lvl="0">
              <a:defRPr sz="1800">
                <a:solidFill>
                  <a:srgbClr val="000000"/>
                </a:solidFill>
              </a:defRPr>
            </a:pPr>
            <a:r>
              <a:rPr sz="4500">
                <a:solidFill>
                  <a:srgbClr val="56533A"/>
                </a:solidFill>
              </a:rPr>
              <a:t>Title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mp; Subtitle - Photo - Dark">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7" name="natl-center-logo_two-color.pdf"/>
          <p:cNvPicPr/>
          <p:nvPr/>
        </p:nvPicPr>
        <p:blipFill>
          <a:blip r:embed="rId3"/>
          <a:stretch>
            <a:fillRect/>
          </a:stretch>
        </p:blipFill>
        <p:spPr>
          <a:xfrm>
            <a:off x="0" y="78045"/>
            <a:ext cx="2000250" cy="960121"/>
          </a:xfrm>
          <a:prstGeom prst="rect">
            <a:avLst/>
          </a:prstGeom>
          <a:ln w="12700">
            <a:miter lim="400000"/>
          </a:ln>
        </p:spPr>
      </p:pic>
      <p:sp>
        <p:nvSpPr>
          <p:cNvPr id="18" name="Shape 18"/>
          <p:cNvSpPr>
            <a:spLocks noGrp="1"/>
          </p:cNvSpPr>
          <p:nvPr>
            <p:ph type="title"/>
          </p:nvPr>
        </p:nvSpPr>
        <p:spPr>
          <a:xfrm>
            <a:off x="333375" y="4804172"/>
            <a:ext cx="11525250" cy="884039"/>
          </a:xfrm>
          <a:prstGeom prst="rect">
            <a:avLst/>
          </a:prstGeom>
        </p:spPr>
        <p:txBody>
          <a:bodyPr lIns="0" tIns="0" rIns="0" bIns="0" anchor="b"/>
          <a:lstStyle>
            <a:lvl1pPr>
              <a:defRPr sz="5062"/>
            </a:lvl1pPr>
          </a:lstStyle>
          <a:p>
            <a:pPr lvl="0">
              <a:defRPr sz="1800" cap="none">
                <a:solidFill>
                  <a:srgbClr val="000000"/>
                </a:solidFill>
              </a:defRPr>
            </a:pPr>
            <a:r>
              <a:rPr sz="5062" cap="all">
                <a:solidFill>
                  <a:srgbClr val="535353"/>
                </a:solidFill>
              </a:rPr>
              <a:t>Title Text</a:t>
            </a:r>
          </a:p>
        </p:txBody>
      </p:sp>
      <p:sp>
        <p:nvSpPr>
          <p:cNvPr id="19" name="Shape 19"/>
          <p:cNvSpPr>
            <a:spLocks noGrp="1"/>
          </p:cNvSpPr>
          <p:nvPr>
            <p:ph type="body" idx="1"/>
          </p:nvPr>
        </p:nvSpPr>
        <p:spPr>
          <a:xfrm>
            <a:off x="333375" y="5679281"/>
            <a:ext cx="11525250" cy="848320"/>
          </a:xfrm>
          <a:prstGeom prst="rect">
            <a:avLst/>
          </a:prstGeom>
        </p:spPr>
        <p:txBody>
          <a:bodyPr lIns="0" tIns="0" rIns="0" bIns="0"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lvl="0">
              <a:defRPr sz="1800">
                <a:solidFill>
                  <a:srgbClr val="000000"/>
                </a:solidFill>
              </a:defRPr>
            </a:pPr>
            <a:r>
              <a:rPr sz="2672">
                <a:solidFill>
                  <a:srgbClr val="535353"/>
                </a:solidFill>
              </a:rPr>
              <a:t>Body Level One</a:t>
            </a:r>
          </a:p>
          <a:p>
            <a:pPr lvl="1">
              <a:defRPr sz="1800">
                <a:solidFill>
                  <a:srgbClr val="000000"/>
                </a:solidFill>
              </a:defRPr>
            </a:pPr>
            <a:r>
              <a:rPr sz="2672">
                <a:solidFill>
                  <a:srgbClr val="535353"/>
                </a:solidFill>
              </a:rPr>
              <a:t>Body Level Two</a:t>
            </a:r>
          </a:p>
          <a:p>
            <a:pPr lvl="2">
              <a:defRPr sz="1800">
                <a:solidFill>
                  <a:srgbClr val="000000"/>
                </a:solidFill>
              </a:defRPr>
            </a:pPr>
            <a:r>
              <a:rPr sz="2672">
                <a:solidFill>
                  <a:srgbClr val="535353"/>
                </a:solidFill>
              </a:rPr>
              <a:t>Body Level Three</a:t>
            </a:r>
          </a:p>
          <a:p>
            <a:pPr lvl="3">
              <a:defRPr sz="1800">
                <a:solidFill>
                  <a:srgbClr val="000000"/>
                </a:solidFill>
              </a:defRPr>
            </a:pPr>
            <a:r>
              <a:rPr sz="2672">
                <a:solidFill>
                  <a:srgbClr val="535353"/>
                </a:solidFill>
              </a:rPr>
              <a:t>Body Level Four</a:t>
            </a:r>
          </a:p>
          <a:p>
            <a:pPr lvl="4">
              <a:defRPr sz="1800">
                <a:solidFill>
                  <a:srgbClr val="000000"/>
                </a:solidFill>
              </a:defRPr>
            </a:pPr>
            <a:r>
              <a:rPr sz="2672">
                <a:solidFill>
                  <a:srgbClr val="535353"/>
                </a:solidFill>
              </a:rPr>
              <a:t>Body Level Five</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2" name="Shape 22"/>
          <p:cNvSpPr>
            <a:spLocks noGrp="1"/>
          </p:cNvSpPr>
          <p:nvPr>
            <p:ph type="title"/>
          </p:nvPr>
        </p:nvSpPr>
        <p:spPr>
          <a:prstGeom prst="rect">
            <a:avLst/>
          </a:prstGeom>
        </p:spPr>
        <p:txBody>
          <a:bodyPr/>
          <a:lstStyle/>
          <a:p>
            <a:pPr lvl="0">
              <a:defRPr sz="1800" cap="none">
                <a:solidFill>
                  <a:srgbClr val="000000"/>
                </a:solidFill>
              </a:defRPr>
            </a:pPr>
            <a:r>
              <a:rPr sz="3375" cap="all">
                <a:solidFill>
                  <a:srgbClr val="535353"/>
                </a:solidFill>
              </a:rPr>
              <a:t>Title Text</a:t>
            </a:r>
          </a:p>
        </p:txBody>
      </p:sp>
      <p:sp>
        <p:nvSpPr>
          <p:cNvPr id="23" name="Shape 23"/>
          <p:cNvSpPr>
            <a:spLocks noGrp="1"/>
          </p:cNvSpPr>
          <p:nvPr>
            <p:ph type="body" idx="1"/>
          </p:nvPr>
        </p:nvSpPr>
        <p:spPr>
          <a:prstGeom prst="rect">
            <a:avLst/>
          </a:prstGeom>
        </p:spPr>
        <p:txBody>
          <a:bodyPr/>
          <a:lstStyle/>
          <a:p>
            <a:pPr lvl="0">
              <a:defRPr sz="1800">
                <a:solidFill>
                  <a:srgbClr val="000000"/>
                </a:solidFill>
              </a:defRPr>
            </a:pPr>
            <a:r>
              <a:rPr sz="2672">
                <a:solidFill>
                  <a:srgbClr val="535353"/>
                </a:solidFill>
              </a:rPr>
              <a:t>Body Level One</a:t>
            </a:r>
          </a:p>
          <a:p>
            <a:pPr lvl="1">
              <a:defRPr sz="1800">
                <a:solidFill>
                  <a:srgbClr val="000000"/>
                </a:solidFill>
              </a:defRPr>
            </a:pPr>
            <a:r>
              <a:rPr sz="2672">
                <a:solidFill>
                  <a:srgbClr val="535353"/>
                </a:solidFill>
              </a:rPr>
              <a:t>Body Level Two</a:t>
            </a:r>
          </a:p>
          <a:p>
            <a:pPr lvl="2">
              <a:defRPr sz="1800">
                <a:solidFill>
                  <a:srgbClr val="000000"/>
                </a:solidFill>
              </a:defRPr>
            </a:pPr>
            <a:r>
              <a:rPr sz="2672">
                <a:solidFill>
                  <a:srgbClr val="535353"/>
                </a:solidFill>
              </a:rPr>
              <a:t>Body Level Three</a:t>
            </a:r>
          </a:p>
          <a:p>
            <a:pPr lvl="3">
              <a:defRPr sz="1800">
                <a:solidFill>
                  <a:srgbClr val="000000"/>
                </a:solidFill>
              </a:defRPr>
            </a:pPr>
            <a:r>
              <a:rPr sz="2672">
                <a:solidFill>
                  <a:srgbClr val="535353"/>
                </a:solidFill>
              </a:rPr>
              <a:t>Body Level Four</a:t>
            </a:r>
          </a:p>
          <a:p>
            <a:pPr lvl="4">
              <a:defRPr sz="1800">
                <a:solidFill>
                  <a:srgbClr val="000000"/>
                </a:solidFill>
              </a:defRPr>
            </a:pPr>
            <a:r>
              <a:rPr sz="2672">
                <a:solidFill>
                  <a:srgbClr val="535353"/>
                </a:solidFill>
              </a:rPr>
              <a:t>Body Level Five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amp; Bullets - 2 Column">
    <p:spTree>
      <p:nvGrpSpPr>
        <p:cNvPr id="1" name=""/>
        <p:cNvGrpSpPr/>
        <p:nvPr/>
      </p:nvGrpSpPr>
      <p:grpSpPr>
        <a:xfrm>
          <a:off x="0" y="0"/>
          <a:ext cx="0" cy="0"/>
          <a:chOff x="0" y="0"/>
          <a:chExt cx="0" cy="0"/>
        </a:xfrm>
      </p:grpSpPr>
      <p:pic>
        <p:nvPicPr>
          <p:cNvPr id="26" name="natl-center-logo_two-color.pdf"/>
          <p:cNvPicPr/>
          <p:nvPr/>
        </p:nvPicPr>
        <p:blipFill>
          <a:blip r:embed="rId2"/>
          <a:stretch>
            <a:fillRect/>
          </a:stretch>
        </p:blipFill>
        <p:spPr>
          <a:xfrm>
            <a:off x="0" y="78045"/>
            <a:ext cx="2000250" cy="960121"/>
          </a:xfrm>
          <a:prstGeom prst="rect">
            <a:avLst/>
          </a:prstGeom>
          <a:ln w="12700">
            <a:miter lim="400000"/>
          </a:ln>
        </p:spPr>
      </p:pic>
      <p:sp>
        <p:nvSpPr>
          <p:cNvPr id="27" name="Shape 27"/>
          <p:cNvSpPr>
            <a:spLocks noGrp="1"/>
          </p:cNvSpPr>
          <p:nvPr>
            <p:ph type="title"/>
          </p:nvPr>
        </p:nvSpPr>
        <p:spPr>
          <a:xfrm>
            <a:off x="333375" y="1107281"/>
            <a:ext cx="11525250" cy="866180"/>
          </a:xfrm>
          <a:prstGeom prst="rect">
            <a:avLst/>
          </a:prstGeom>
        </p:spPr>
        <p:txBody>
          <a:bodyPr/>
          <a:lstStyle>
            <a:lvl1pPr>
              <a:defRPr sz="5062"/>
            </a:lvl1pPr>
          </a:lstStyle>
          <a:p>
            <a:pPr lvl="0">
              <a:defRPr sz="1800" cap="none">
                <a:solidFill>
                  <a:srgbClr val="000000"/>
                </a:solidFill>
              </a:defRPr>
            </a:pPr>
            <a:r>
              <a:rPr sz="5062" cap="all">
                <a:solidFill>
                  <a:srgbClr val="535353"/>
                </a:solidFill>
              </a:rPr>
              <a:t>Title Text</a:t>
            </a:r>
          </a:p>
        </p:txBody>
      </p:sp>
      <p:sp>
        <p:nvSpPr>
          <p:cNvPr id="28" name="Shape 28"/>
          <p:cNvSpPr>
            <a:spLocks noGrp="1"/>
          </p:cNvSpPr>
          <p:nvPr>
            <p:ph type="body" idx="1"/>
          </p:nvPr>
        </p:nvSpPr>
        <p:spPr>
          <a:xfrm>
            <a:off x="333375" y="2241352"/>
            <a:ext cx="11525250" cy="4107656"/>
          </a:xfrm>
          <a:prstGeom prst="rect">
            <a:avLst/>
          </a:prstGeom>
        </p:spPr>
        <p:txBody>
          <a:bodyPr lIns="0" tIns="0" rIns="0" bIns="0" numCol="2" spcCol="614680" anchor="t"/>
          <a:lstStyle/>
          <a:p>
            <a:pPr lvl="0">
              <a:defRPr sz="1800">
                <a:solidFill>
                  <a:srgbClr val="000000"/>
                </a:solidFill>
              </a:defRPr>
            </a:pPr>
            <a:r>
              <a:rPr sz="2672">
                <a:solidFill>
                  <a:srgbClr val="535353"/>
                </a:solidFill>
              </a:rPr>
              <a:t>Body Level One</a:t>
            </a:r>
          </a:p>
          <a:p>
            <a:pPr lvl="1">
              <a:defRPr sz="1800">
                <a:solidFill>
                  <a:srgbClr val="000000"/>
                </a:solidFill>
              </a:defRPr>
            </a:pPr>
            <a:r>
              <a:rPr sz="2672">
                <a:solidFill>
                  <a:srgbClr val="535353"/>
                </a:solidFill>
              </a:rPr>
              <a:t>Body Level Two</a:t>
            </a:r>
          </a:p>
          <a:p>
            <a:pPr lvl="2">
              <a:defRPr sz="1800">
                <a:solidFill>
                  <a:srgbClr val="000000"/>
                </a:solidFill>
              </a:defRPr>
            </a:pPr>
            <a:r>
              <a:rPr sz="2672">
                <a:solidFill>
                  <a:srgbClr val="535353"/>
                </a:solidFill>
              </a:rPr>
              <a:t>Body Level Three</a:t>
            </a:r>
          </a:p>
          <a:p>
            <a:pPr lvl="3">
              <a:defRPr sz="1800">
                <a:solidFill>
                  <a:srgbClr val="000000"/>
                </a:solidFill>
              </a:defRPr>
            </a:pPr>
            <a:r>
              <a:rPr sz="2672">
                <a:solidFill>
                  <a:srgbClr val="535353"/>
                </a:solidFill>
              </a:rPr>
              <a:t>Body Level Four</a:t>
            </a:r>
          </a:p>
          <a:p>
            <a:pPr lvl="4">
              <a:defRPr sz="1800">
                <a:solidFill>
                  <a:srgbClr val="000000"/>
                </a:solidFill>
              </a:defRPr>
            </a:pPr>
            <a:r>
              <a:rPr sz="2672">
                <a:solidFill>
                  <a:srgbClr val="535353"/>
                </a:solidFill>
              </a:rPr>
              <a:t>Body Level Five</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pic>
        <p:nvPicPr>
          <p:cNvPr id="31" name="natl-center-logo_two-color.pdf"/>
          <p:cNvPicPr/>
          <p:nvPr/>
        </p:nvPicPr>
        <p:blipFill>
          <a:blip r:embed="rId2"/>
          <a:stretch>
            <a:fillRect/>
          </a:stretch>
        </p:blipFill>
        <p:spPr>
          <a:xfrm>
            <a:off x="0" y="78045"/>
            <a:ext cx="2000250" cy="960121"/>
          </a:xfrm>
          <a:prstGeom prst="rect">
            <a:avLst/>
          </a:prstGeom>
          <a:ln w="12700">
            <a:miter lim="400000"/>
          </a:ln>
        </p:spPr>
      </p:pic>
      <p:sp>
        <p:nvSpPr>
          <p:cNvPr id="32" name="Shape 32"/>
          <p:cNvSpPr>
            <a:spLocks noGrp="1"/>
          </p:cNvSpPr>
          <p:nvPr>
            <p:ph type="body" idx="1"/>
          </p:nvPr>
        </p:nvSpPr>
        <p:spPr>
          <a:xfrm>
            <a:off x="333375" y="178594"/>
            <a:ext cx="11525250" cy="6491883"/>
          </a:xfrm>
          <a:prstGeom prst="rect">
            <a:avLst/>
          </a:prstGeom>
        </p:spPr>
        <p:txBody>
          <a:bodyPr/>
          <a:lstStyle>
            <a:lvl1pPr>
              <a:lnSpc>
                <a:spcPct val="120000"/>
              </a:lnSpc>
              <a:defRPr sz="3234">
                <a:solidFill>
                  <a:srgbClr val="525252"/>
                </a:solidFill>
              </a:defRPr>
            </a:lvl1pPr>
            <a:lvl2pPr>
              <a:lnSpc>
                <a:spcPct val="120000"/>
              </a:lnSpc>
              <a:defRPr sz="3234">
                <a:solidFill>
                  <a:srgbClr val="525252"/>
                </a:solidFill>
              </a:defRPr>
            </a:lvl2pPr>
            <a:lvl3pPr>
              <a:lnSpc>
                <a:spcPct val="120000"/>
              </a:lnSpc>
              <a:defRPr sz="3234">
                <a:solidFill>
                  <a:srgbClr val="525252"/>
                </a:solidFill>
              </a:defRPr>
            </a:lvl3pPr>
            <a:lvl4pPr>
              <a:lnSpc>
                <a:spcPct val="120000"/>
              </a:lnSpc>
              <a:defRPr sz="3234">
                <a:solidFill>
                  <a:srgbClr val="525252"/>
                </a:solidFill>
              </a:defRPr>
            </a:lvl4pPr>
            <a:lvl5pPr>
              <a:lnSpc>
                <a:spcPct val="120000"/>
              </a:lnSpc>
              <a:defRPr sz="3234">
                <a:solidFill>
                  <a:srgbClr val="525252"/>
                </a:solidFill>
              </a:defRPr>
            </a:lvl5pPr>
          </a:lstStyle>
          <a:p>
            <a:pPr lvl="0">
              <a:defRPr sz="1800">
                <a:solidFill>
                  <a:srgbClr val="000000"/>
                </a:solidFill>
              </a:defRPr>
            </a:pPr>
            <a:r>
              <a:rPr sz="3234">
                <a:solidFill>
                  <a:srgbClr val="525252"/>
                </a:solidFill>
              </a:rPr>
              <a:t>Body Level One</a:t>
            </a:r>
          </a:p>
          <a:p>
            <a:pPr lvl="1">
              <a:defRPr sz="1800">
                <a:solidFill>
                  <a:srgbClr val="000000"/>
                </a:solidFill>
              </a:defRPr>
            </a:pPr>
            <a:r>
              <a:rPr sz="3234">
                <a:solidFill>
                  <a:srgbClr val="525252"/>
                </a:solidFill>
              </a:rPr>
              <a:t>Body Level Two</a:t>
            </a:r>
          </a:p>
          <a:p>
            <a:pPr lvl="2">
              <a:defRPr sz="1800">
                <a:solidFill>
                  <a:srgbClr val="000000"/>
                </a:solidFill>
              </a:defRPr>
            </a:pPr>
            <a:r>
              <a:rPr sz="3234">
                <a:solidFill>
                  <a:srgbClr val="525252"/>
                </a:solidFill>
              </a:rPr>
              <a:t>Body Level Three</a:t>
            </a:r>
          </a:p>
          <a:p>
            <a:pPr lvl="3">
              <a:defRPr sz="1800">
                <a:solidFill>
                  <a:srgbClr val="000000"/>
                </a:solidFill>
              </a:defRPr>
            </a:pPr>
            <a:r>
              <a:rPr sz="3234">
                <a:solidFill>
                  <a:srgbClr val="525252"/>
                </a:solidFill>
              </a:rPr>
              <a:t>Body Level Four</a:t>
            </a:r>
          </a:p>
          <a:p>
            <a:pPr lvl="4">
              <a:defRPr sz="1800">
                <a:solidFill>
                  <a:srgbClr val="000000"/>
                </a:solidFill>
              </a:defRPr>
            </a:pPr>
            <a:r>
              <a:rPr sz="3234">
                <a:solidFill>
                  <a:srgbClr val="525252"/>
                </a:solidFill>
              </a:rPr>
              <a:t>Body Level Five</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lank - Dark">
    <p:bg>
      <p:bgPr>
        <a:solidFill>
          <a:srgbClr val="FFFFFF">
            <a:alpha val="50000"/>
          </a:srgbClr>
        </a:solidFill>
        <a:effectLst/>
      </p:bgPr>
    </p:bg>
    <p:spTree>
      <p:nvGrpSpPr>
        <p:cNvPr id="1" name=""/>
        <p:cNvGrpSpPr/>
        <p:nvPr/>
      </p:nvGrpSpPr>
      <p:grpSpPr>
        <a:xfrm>
          <a:off x="0" y="0"/>
          <a:ext cx="0" cy="0"/>
          <a:chOff x="0" y="0"/>
          <a:chExt cx="0" cy="0"/>
        </a:xfrm>
      </p:grpSpPr>
      <p:pic>
        <p:nvPicPr>
          <p:cNvPr id="37" name="natl-center-logo_two-color.pdf"/>
          <p:cNvPicPr/>
          <p:nvPr/>
        </p:nvPicPr>
        <p:blipFill>
          <a:blip r:embed="rId2"/>
          <a:stretch>
            <a:fillRect/>
          </a:stretch>
        </p:blipFill>
        <p:spPr>
          <a:xfrm>
            <a:off x="0" y="703123"/>
            <a:ext cx="2000250" cy="960121"/>
          </a:xfrm>
          <a:prstGeom prst="rect">
            <a:avLst/>
          </a:prstGeom>
          <a:ln w="12700">
            <a:miter lim="400000"/>
          </a:ln>
        </p:spPr>
      </p:pic>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40" name="Shape 40"/>
          <p:cNvSpPr>
            <a:spLocks noGrp="1"/>
          </p:cNvSpPr>
          <p:nvPr>
            <p:ph type="title"/>
          </p:nvPr>
        </p:nvSpPr>
        <p:spPr>
          <a:xfrm>
            <a:off x="333375" y="178594"/>
            <a:ext cx="11525250" cy="1714500"/>
          </a:xfrm>
          <a:prstGeom prst="rect">
            <a:avLst/>
          </a:prstGeom>
        </p:spPr>
        <p:txBody>
          <a:bodyPr/>
          <a:lstStyle>
            <a:lvl1pPr>
              <a:defRPr sz="5062">
                <a:latin typeface="+mn-lt"/>
                <a:ea typeface="+mn-ea"/>
                <a:cs typeface="+mn-cs"/>
                <a:sym typeface="Gill Sans Light"/>
              </a:defRPr>
            </a:lvl1pPr>
          </a:lstStyle>
          <a:p>
            <a:pPr lvl="0">
              <a:defRPr sz="1800" cap="none">
                <a:solidFill>
                  <a:srgbClr val="000000"/>
                </a:solidFill>
              </a:defRPr>
            </a:pPr>
            <a:r>
              <a:rPr sz="5062" cap="all">
                <a:solidFill>
                  <a:srgbClr val="535353"/>
                </a:solidFill>
              </a:rPr>
              <a:t>Title Text</a:t>
            </a:r>
          </a:p>
        </p:txBody>
      </p:sp>
      <p:sp>
        <p:nvSpPr>
          <p:cNvPr id="41" name="Shape 41"/>
          <p:cNvSpPr>
            <a:spLocks noGrp="1"/>
          </p:cNvSpPr>
          <p:nvPr>
            <p:ph type="sldNum" sz="quarter" idx="2"/>
          </p:nvPr>
        </p:nvSpPr>
        <p:spPr>
          <a:xfrm>
            <a:off x="5929312" y="6518672"/>
            <a:ext cx="321469" cy="194765"/>
          </a:xfrm>
          <a:prstGeom prst="rect">
            <a:avLst/>
          </a:prstGeom>
        </p:spPr>
        <p:txBody>
          <a:bodyPr/>
          <a:lstStyle/>
          <a:p>
            <a:pPr lvl="0"/>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31"/>
          <a:srcRect/>
          <a:stretch>
            <a:fillRect/>
          </a:stretch>
        </a:blipFill>
        <a:effectLst/>
      </p:bgPr>
    </p:bg>
    <p:spTree>
      <p:nvGrpSpPr>
        <p:cNvPr id="1" name=""/>
        <p:cNvGrpSpPr/>
        <p:nvPr/>
      </p:nvGrpSpPr>
      <p:grpSpPr>
        <a:xfrm>
          <a:off x="0" y="0"/>
          <a:ext cx="0" cy="0"/>
          <a:chOff x="0" y="0"/>
          <a:chExt cx="0" cy="0"/>
        </a:xfrm>
      </p:grpSpPr>
      <p:pic>
        <p:nvPicPr>
          <p:cNvPr id="2" name="natl-center-logo_two-color.pdf"/>
          <p:cNvPicPr/>
          <p:nvPr/>
        </p:nvPicPr>
        <p:blipFill>
          <a:blip r:embed="rId32"/>
          <a:srcRect/>
          <a:stretch>
            <a:fillRect/>
          </a:stretch>
        </p:blipFill>
        <p:spPr>
          <a:xfrm>
            <a:off x="0" y="54471"/>
            <a:ext cx="1428750" cy="685801"/>
          </a:xfrm>
          <a:prstGeom prst="rect">
            <a:avLst/>
          </a:prstGeom>
          <a:ln w="12700">
            <a:miter lim="400000"/>
          </a:ln>
        </p:spPr>
      </p:pic>
      <p:sp>
        <p:nvSpPr>
          <p:cNvPr id="3" name="Shape 3"/>
          <p:cNvSpPr>
            <a:spLocks noGrp="1"/>
          </p:cNvSpPr>
          <p:nvPr>
            <p:ph type="title"/>
          </p:nvPr>
        </p:nvSpPr>
        <p:spPr>
          <a:xfrm>
            <a:off x="333375" y="803672"/>
            <a:ext cx="11525250" cy="96440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pPr lvl="0">
              <a:defRPr sz="1800" cap="none">
                <a:solidFill>
                  <a:srgbClr val="000000"/>
                </a:solidFill>
              </a:defRPr>
            </a:pPr>
            <a:r>
              <a:rPr sz="3375" cap="all">
                <a:solidFill>
                  <a:srgbClr val="535353"/>
                </a:solidFill>
              </a:rPr>
              <a:t>Title Text</a:t>
            </a:r>
          </a:p>
        </p:txBody>
      </p:sp>
      <p:sp>
        <p:nvSpPr>
          <p:cNvPr id="4" name="Shape 4"/>
          <p:cNvSpPr>
            <a:spLocks noGrp="1"/>
          </p:cNvSpPr>
          <p:nvPr>
            <p:ph type="body" idx="1"/>
          </p:nvPr>
        </p:nvSpPr>
        <p:spPr>
          <a:xfrm>
            <a:off x="333375" y="1848445"/>
            <a:ext cx="11525250" cy="410765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pPr lvl="0">
              <a:defRPr sz="1800">
                <a:solidFill>
                  <a:srgbClr val="000000"/>
                </a:solidFill>
              </a:defRPr>
            </a:pPr>
            <a:r>
              <a:rPr sz="2672">
                <a:solidFill>
                  <a:srgbClr val="535353"/>
                </a:solidFill>
              </a:rPr>
              <a:t>Body Level One</a:t>
            </a:r>
          </a:p>
          <a:p>
            <a:pPr lvl="1">
              <a:defRPr sz="1800">
                <a:solidFill>
                  <a:srgbClr val="000000"/>
                </a:solidFill>
              </a:defRPr>
            </a:pPr>
            <a:r>
              <a:rPr sz="2672">
                <a:solidFill>
                  <a:srgbClr val="535353"/>
                </a:solidFill>
              </a:rPr>
              <a:t>Body Level Two</a:t>
            </a:r>
          </a:p>
          <a:p>
            <a:pPr lvl="2">
              <a:defRPr sz="1800">
                <a:solidFill>
                  <a:srgbClr val="000000"/>
                </a:solidFill>
              </a:defRPr>
            </a:pPr>
            <a:r>
              <a:rPr sz="2672">
                <a:solidFill>
                  <a:srgbClr val="535353"/>
                </a:solidFill>
              </a:rPr>
              <a:t>Body Level Three</a:t>
            </a:r>
          </a:p>
          <a:p>
            <a:pPr lvl="3">
              <a:defRPr sz="1800">
                <a:solidFill>
                  <a:srgbClr val="000000"/>
                </a:solidFill>
              </a:defRPr>
            </a:pPr>
            <a:r>
              <a:rPr sz="2672">
                <a:solidFill>
                  <a:srgbClr val="535353"/>
                </a:solidFill>
              </a:rPr>
              <a:t>Body Level Four</a:t>
            </a:r>
          </a:p>
          <a:p>
            <a:pPr lvl="4">
              <a:defRPr sz="1800">
                <a:solidFill>
                  <a:srgbClr val="000000"/>
                </a:solidFill>
              </a:defRPr>
            </a:pPr>
            <a:r>
              <a:rPr sz="2672">
                <a:solidFill>
                  <a:srgbClr val="535353"/>
                </a:solidFill>
              </a:rP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Lst>
  <p:transition spd="med"/>
  <p:txStyles>
    <p:titleStyle>
      <a:lvl1pPr algn="ctr" defTabSz="584200">
        <a:defRPr sz="4800" cap="all">
          <a:solidFill>
            <a:srgbClr val="535353"/>
          </a:solidFill>
          <a:latin typeface="+mj-lt"/>
          <a:ea typeface="+mj-ea"/>
          <a:cs typeface="+mj-cs"/>
          <a:sym typeface="Helvetica Neue Light"/>
        </a:defRPr>
      </a:lvl1pPr>
      <a:lvl2pPr indent="228600" algn="ctr" defTabSz="584200">
        <a:defRPr sz="4800" cap="all">
          <a:solidFill>
            <a:srgbClr val="535353"/>
          </a:solidFill>
          <a:latin typeface="+mj-lt"/>
          <a:ea typeface="+mj-ea"/>
          <a:cs typeface="+mj-cs"/>
          <a:sym typeface="Helvetica Neue Light"/>
        </a:defRPr>
      </a:lvl2pPr>
      <a:lvl3pPr indent="457200" algn="ctr" defTabSz="584200">
        <a:defRPr sz="4800" cap="all">
          <a:solidFill>
            <a:srgbClr val="535353"/>
          </a:solidFill>
          <a:latin typeface="+mj-lt"/>
          <a:ea typeface="+mj-ea"/>
          <a:cs typeface="+mj-cs"/>
          <a:sym typeface="Helvetica Neue Light"/>
        </a:defRPr>
      </a:lvl3pPr>
      <a:lvl4pPr indent="685800" algn="ctr" defTabSz="584200">
        <a:defRPr sz="4800" cap="all">
          <a:solidFill>
            <a:srgbClr val="535353"/>
          </a:solidFill>
          <a:latin typeface="+mj-lt"/>
          <a:ea typeface="+mj-ea"/>
          <a:cs typeface="+mj-cs"/>
          <a:sym typeface="Helvetica Neue Light"/>
        </a:defRPr>
      </a:lvl4pPr>
      <a:lvl5pPr indent="914400" algn="ctr" defTabSz="584200">
        <a:defRPr sz="4800" cap="all">
          <a:solidFill>
            <a:srgbClr val="535353"/>
          </a:solidFill>
          <a:latin typeface="+mj-lt"/>
          <a:ea typeface="+mj-ea"/>
          <a:cs typeface="+mj-cs"/>
          <a:sym typeface="Helvetica Neue Light"/>
        </a:defRPr>
      </a:lvl5pPr>
      <a:lvl6pPr indent="1143000" algn="ctr" defTabSz="584200">
        <a:defRPr sz="4800" cap="all">
          <a:solidFill>
            <a:srgbClr val="535353"/>
          </a:solidFill>
          <a:latin typeface="+mj-lt"/>
          <a:ea typeface="+mj-ea"/>
          <a:cs typeface="+mj-cs"/>
          <a:sym typeface="Helvetica Neue Light"/>
        </a:defRPr>
      </a:lvl6pPr>
      <a:lvl7pPr indent="1371600" algn="ctr" defTabSz="584200">
        <a:defRPr sz="4800" cap="all">
          <a:solidFill>
            <a:srgbClr val="535353"/>
          </a:solidFill>
          <a:latin typeface="+mj-lt"/>
          <a:ea typeface="+mj-ea"/>
          <a:cs typeface="+mj-cs"/>
          <a:sym typeface="Helvetica Neue Light"/>
        </a:defRPr>
      </a:lvl7pPr>
      <a:lvl8pPr indent="1600200" algn="ctr" defTabSz="584200">
        <a:defRPr sz="4800" cap="all">
          <a:solidFill>
            <a:srgbClr val="535353"/>
          </a:solidFill>
          <a:latin typeface="+mj-lt"/>
          <a:ea typeface="+mj-ea"/>
          <a:cs typeface="+mj-cs"/>
          <a:sym typeface="Helvetica Neue Light"/>
        </a:defRPr>
      </a:lvl8pPr>
      <a:lvl9pPr indent="1828800" algn="ctr" defTabSz="584200">
        <a:defRPr sz="4800" cap="all">
          <a:solidFill>
            <a:srgbClr val="535353"/>
          </a:solidFill>
          <a:latin typeface="+mj-lt"/>
          <a:ea typeface="+mj-ea"/>
          <a:cs typeface="+mj-cs"/>
          <a:sym typeface="Helvetica Neue Light"/>
        </a:defRPr>
      </a:lvl9pPr>
    </p:titleStyle>
    <p:bodyStyle>
      <a:lvl1pPr marL="304800" indent="-304800" defTabSz="584200">
        <a:spcBef>
          <a:spcPts val="3800"/>
        </a:spcBef>
        <a:buClr>
          <a:srgbClr val="535353"/>
        </a:buClr>
        <a:buSzPct val="82000"/>
        <a:buChar char="•"/>
        <a:defRPr sz="3800">
          <a:solidFill>
            <a:srgbClr val="535353"/>
          </a:solidFill>
          <a:latin typeface="+mj-lt"/>
          <a:ea typeface="+mj-ea"/>
          <a:cs typeface="+mj-cs"/>
          <a:sym typeface="Helvetica Neue Light"/>
        </a:defRPr>
      </a:lvl1pPr>
      <a:lvl2pPr marL="685800" indent="-304800" defTabSz="584200">
        <a:spcBef>
          <a:spcPts val="3800"/>
        </a:spcBef>
        <a:buClr>
          <a:srgbClr val="535353"/>
        </a:buClr>
        <a:buSzPct val="82000"/>
        <a:buChar char="•"/>
        <a:defRPr sz="3800">
          <a:solidFill>
            <a:srgbClr val="535353"/>
          </a:solidFill>
          <a:latin typeface="+mj-lt"/>
          <a:ea typeface="+mj-ea"/>
          <a:cs typeface="+mj-cs"/>
          <a:sym typeface="Helvetica Neue Light"/>
        </a:defRPr>
      </a:lvl2pPr>
      <a:lvl3pPr marL="1066800" indent="-304800" defTabSz="584200">
        <a:spcBef>
          <a:spcPts val="3800"/>
        </a:spcBef>
        <a:buClr>
          <a:srgbClr val="535353"/>
        </a:buClr>
        <a:buSzPct val="82000"/>
        <a:buChar char="•"/>
        <a:defRPr sz="3800">
          <a:solidFill>
            <a:srgbClr val="535353"/>
          </a:solidFill>
          <a:latin typeface="+mj-lt"/>
          <a:ea typeface="+mj-ea"/>
          <a:cs typeface="+mj-cs"/>
          <a:sym typeface="Helvetica Neue Light"/>
        </a:defRPr>
      </a:lvl3pPr>
      <a:lvl4pPr marL="1447800" indent="-304800" defTabSz="584200">
        <a:spcBef>
          <a:spcPts val="3800"/>
        </a:spcBef>
        <a:buClr>
          <a:srgbClr val="535353"/>
        </a:buClr>
        <a:buSzPct val="82000"/>
        <a:buChar char="•"/>
        <a:defRPr sz="3800">
          <a:solidFill>
            <a:srgbClr val="535353"/>
          </a:solidFill>
          <a:latin typeface="+mj-lt"/>
          <a:ea typeface="+mj-ea"/>
          <a:cs typeface="+mj-cs"/>
          <a:sym typeface="Helvetica Neue Light"/>
        </a:defRPr>
      </a:lvl4pPr>
      <a:lvl5pPr marL="1828800" indent="-304800" defTabSz="584200">
        <a:spcBef>
          <a:spcPts val="3800"/>
        </a:spcBef>
        <a:buClr>
          <a:srgbClr val="535353"/>
        </a:buClr>
        <a:buSzPct val="82000"/>
        <a:buChar char="•"/>
        <a:defRPr sz="3800">
          <a:solidFill>
            <a:srgbClr val="535353"/>
          </a:solidFill>
          <a:latin typeface="+mj-lt"/>
          <a:ea typeface="+mj-ea"/>
          <a:cs typeface="+mj-cs"/>
          <a:sym typeface="Helvetica Neue Light"/>
        </a:defRPr>
      </a:lvl5pPr>
      <a:lvl6pPr marL="2209800" indent="-304800" defTabSz="584200">
        <a:spcBef>
          <a:spcPts val="3800"/>
        </a:spcBef>
        <a:buClr>
          <a:srgbClr val="535353"/>
        </a:buClr>
        <a:buSzPct val="82000"/>
        <a:buChar char="•"/>
        <a:defRPr sz="3800">
          <a:solidFill>
            <a:srgbClr val="535353"/>
          </a:solidFill>
          <a:latin typeface="+mj-lt"/>
          <a:ea typeface="+mj-ea"/>
          <a:cs typeface="+mj-cs"/>
          <a:sym typeface="Helvetica Neue Light"/>
        </a:defRPr>
      </a:lvl6pPr>
      <a:lvl7pPr marL="2590800" indent="-304800" defTabSz="584200">
        <a:spcBef>
          <a:spcPts val="3800"/>
        </a:spcBef>
        <a:buClr>
          <a:srgbClr val="535353"/>
        </a:buClr>
        <a:buSzPct val="82000"/>
        <a:buChar char="•"/>
        <a:defRPr sz="3800">
          <a:solidFill>
            <a:srgbClr val="535353"/>
          </a:solidFill>
          <a:latin typeface="+mj-lt"/>
          <a:ea typeface="+mj-ea"/>
          <a:cs typeface="+mj-cs"/>
          <a:sym typeface="Helvetica Neue Light"/>
        </a:defRPr>
      </a:lvl7pPr>
      <a:lvl8pPr marL="2971800" indent="-304800" defTabSz="584200">
        <a:spcBef>
          <a:spcPts val="3800"/>
        </a:spcBef>
        <a:buClr>
          <a:srgbClr val="535353"/>
        </a:buClr>
        <a:buSzPct val="82000"/>
        <a:buChar char="•"/>
        <a:defRPr sz="3800">
          <a:solidFill>
            <a:srgbClr val="535353"/>
          </a:solidFill>
          <a:latin typeface="+mj-lt"/>
          <a:ea typeface="+mj-ea"/>
          <a:cs typeface="+mj-cs"/>
          <a:sym typeface="Helvetica Neue Light"/>
        </a:defRPr>
      </a:lvl8pPr>
      <a:lvl9pPr marL="3352800" indent="-304800" defTabSz="584200">
        <a:spcBef>
          <a:spcPts val="3800"/>
        </a:spcBef>
        <a:buClr>
          <a:srgbClr val="535353"/>
        </a:buClr>
        <a:buSzPct val="82000"/>
        <a:buChar char="•"/>
        <a:defRPr sz="3800">
          <a:solidFill>
            <a:srgbClr val="535353"/>
          </a:solidFill>
          <a:latin typeface="+mj-lt"/>
          <a:ea typeface="+mj-ea"/>
          <a:cs typeface="+mj-cs"/>
          <a:sym typeface="Helvetica Neue Light"/>
        </a:defRPr>
      </a:lvl9pPr>
    </p:bodyStyle>
    <p:otherStyle>
      <a:lvl1pPr algn="ctr" defTabSz="584200">
        <a:defRPr>
          <a:solidFill>
            <a:schemeClr val="tx1"/>
          </a:solidFill>
          <a:latin typeface="+mn-lt"/>
          <a:ea typeface="+mn-ea"/>
          <a:cs typeface="+mn-cs"/>
          <a:sym typeface="Gill Sans Light"/>
        </a:defRPr>
      </a:lvl1pPr>
      <a:lvl2pPr indent="228600" algn="ctr" defTabSz="584200">
        <a:defRPr>
          <a:solidFill>
            <a:schemeClr val="tx1"/>
          </a:solidFill>
          <a:latin typeface="+mn-lt"/>
          <a:ea typeface="+mn-ea"/>
          <a:cs typeface="+mn-cs"/>
          <a:sym typeface="Gill Sans Light"/>
        </a:defRPr>
      </a:lvl2pPr>
      <a:lvl3pPr indent="457200" algn="ctr" defTabSz="584200">
        <a:defRPr>
          <a:solidFill>
            <a:schemeClr val="tx1"/>
          </a:solidFill>
          <a:latin typeface="+mn-lt"/>
          <a:ea typeface="+mn-ea"/>
          <a:cs typeface="+mn-cs"/>
          <a:sym typeface="Gill Sans Light"/>
        </a:defRPr>
      </a:lvl3pPr>
      <a:lvl4pPr indent="685800" algn="ctr" defTabSz="584200">
        <a:defRPr>
          <a:solidFill>
            <a:schemeClr val="tx1"/>
          </a:solidFill>
          <a:latin typeface="+mn-lt"/>
          <a:ea typeface="+mn-ea"/>
          <a:cs typeface="+mn-cs"/>
          <a:sym typeface="Gill Sans Light"/>
        </a:defRPr>
      </a:lvl4pPr>
      <a:lvl5pPr indent="914400" algn="ctr" defTabSz="584200">
        <a:defRPr>
          <a:solidFill>
            <a:schemeClr val="tx1"/>
          </a:solidFill>
          <a:latin typeface="+mn-lt"/>
          <a:ea typeface="+mn-ea"/>
          <a:cs typeface="+mn-cs"/>
          <a:sym typeface="Gill Sans Light"/>
        </a:defRPr>
      </a:lvl5pPr>
      <a:lvl6pPr indent="1143000" algn="ctr" defTabSz="584200">
        <a:defRPr>
          <a:solidFill>
            <a:schemeClr val="tx1"/>
          </a:solidFill>
          <a:latin typeface="+mn-lt"/>
          <a:ea typeface="+mn-ea"/>
          <a:cs typeface="+mn-cs"/>
          <a:sym typeface="Gill Sans Light"/>
        </a:defRPr>
      </a:lvl6pPr>
      <a:lvl7pPr indent="1371600" algn="ctr" defTabSz="584200">
        <a:defRPr>
          <a:solidFill>
            <a:schemeClr val="tx1"/>
          </a:solidFill>
          <a:latin typeface="+mn-lt"/>
          <a:ea typeface="+mn-ea"/>
          <a:cs typeface="+mn-cs"/>
          <a:sym typeface="Gill Sans Light"/>
        </a:defRPr>
      </a:lvl7pPr>
      <a:lvl8pPr indent="1600200" algn="ctr" defTabSz="584200">
        <a:defRPr>
          <a:solidFill>
            <a:schemeClr val="tx1"/>
          </a:solidFill>
          <a:latin typeface="+mn-lt"/>
          <a:ea typeface="+mn-ea"/>
          <a:cs typeface="+mn-cs"/>
          <a:sym typeface="Gill Sans Light"/>
        </a:defRPr>
      </a:lvl8pPr>
      <a:lvl9pPr indent="1828800" algn="ctr" defTabSz="584200">
        <a:defRPr>
          <a:solidFill>
            <a:schemeClr val="tx1"/>
          </a:solidFill>
          <a:latin typeface="+mn-lt"/>
          <a:ea typeface="+mn-ea"/>
          <a:cs typeface="+mn-cs"/>
          <a:sym typeface="Gill Sans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thearc.org/about-us/history/"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www.al.com/living/2018/03/coach_gene_stallings_talks_abo.html"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hyperlink" Target="https://www.houstonchronicle.com/life/article/Mack-Brown-Gene-Stallings-look-to-win-big-for-12811826.php#photo-15349933"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dredf.org/dale-504/"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hyperlink" Target="https://www.pyd.org/history-timeline-1973/"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3.jpg"/></Relationships>
</file>

<file path=ppt/slides/_rels/slide28.xml.rels><?xml version="1.0" encoding="UTF-8" standalone="yes"?>
<Relationships xmlns="http://schemas.openxmlformats.org/package/2006/relationships"><Relationship Id="rId3" Type="http://schemas.openxmlformats.org/officeDocument/2006/relationships/image" Target="../media/image44.tif"/><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hyperlink" Target="https://www.flickr.com/photos/nihgov/26373324495/in/album-72157656516302438/"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https://mn.gov/mnddc/ada-legacy/ada-legacy-moment27.html"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57.jpg"/><Relationship Id="rId4" Type="http://schemas.openxmlformats.org/officeDocument/2006/relationships/image" Target="../media/image56.jpg"/></Relationships>
</file>

<file path=ppt/slides/_rels/slide3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comments" Target="../comments/comment1.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comments" Target="../comments/commen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A649E0-F167-44F1-B5C5-4839DDF5B5DD}"/>
              </a:ext>
            </a:extLst>
          </p:cNvPr>
          <p:cNvSpPr>
            <a:spLocks noGrp="1"/>
          </p:cNvSpPr>
          <p:nvPr>
            <p:ph type="title"/>
          </p:nvPr>
        </p:nvSpPr>
        <p:spPr/>
        <p:txBody>
          <a:bodyPr/>
          <a:lstStyle/>
          <a:p>
            <a:r>
              <a:rPr lang="en-US"/>
              <a:t>Disability History Timeline</a:t>
            </a:r>
            <a:br>
              <a:rPr lang="en-US"/>
            </a:br>
            <a:endParaRPr lang="en-US"/>
          </a:p>
        </p:txBody>
      </p:sp>
      <p:sp>
        <p:nvSpPr>
          <p:cNvPr id="2" name="Text Placeholder 1">
            <a:extLst>
              <a:ext uri="{FF2B5EF4-FFF2-40B4-BE49-F238E27FC236}">
                <a16:creationId xmlns:a16="http://schemas.microsoft.com/office/drawing/2014/main" id="{FFB5A9AE-F010-264B-81AF-C0AD214E8309}"/>
              </a:ext>
            </a:extLst>
          </p:cNvPr>
          <p:cNvSpPr>
            <a:spLocks noGrp="1"/>
          </p:cNvSpPr>
          <p:nvPr>
            <p:ph type="body" idx="1"/>
          </p:nvPr>
        </p:nvSpPr>
        <p:spPr/>
        <p:txBody>
          <a:bodyPr/>
          <a:lstStyle/>
          <a:p>
            <a:r>
              <a:rPr lang="en-US"/>
              <a:t>Brief Overview and Impact</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327421" y="402590"/>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a:latin typeface="Helvetica Neue Light"/>
              </a:rPr>
              <a:t>Current Life Outcomes</a:t>
            </a:r>
          </a:p>
        </p:txBody>
      </p:sp>
      <p:sp>
        <p:nvSpPr>
          <p:cNvPr id="2" name="Rectangle 1">
            <a:extLst>
              <a:ext uri="{FF2B5EF4-FFF2-40B4-BE49-F238E27FC236}">
                <a16:creationId xmlns:a16="http://schemas.microsoft.com/office/drawing/2014/main" id="{733BD967-4A7E-D747-99A6-6B2E48B9BAB5}"/>
              </a:ext>
            </a:extLst>
          </p:cNvPr>
          <p:cNvSpPr/>
          <p:nvPr/>
        </p:nvSpPr>
        <p:spPr>
          <a:xfrm>
            <a:off x="1112051" y="6370101"/>
            <a:ext cx="9955990" cy="307777"/>
          </a:xfrm>
          <a:prstGeom prst="rect">
            <a:avLst/>
          </a:prstGeom>
        </p:spPr>
        <p:txBody>
          <a:bodyPr wrap="square">
            <a:spAutoFit/>
          </a:bodyPr>
          <a:lstStyle/>
          <a:p>
            <a:pPr fontAlgn="t"/>
            <a:r>
              <a:rPr lang="en-US" sz="1400" i="0" u="none" strike="noStrike">
                <a:solidFill>
                  <a:srgbClr val="54595D"/>
                </a:solidFill>
                <a:effectLst/>
                <a:latin typeface="+mj-lt"/>
              </a:rPr>
              <a:t>Photo by Justin Meredith</a:t>
            </a:r>
          </a:p>
        </p:txBody>
      </p:sp>
      <p:pic>
        <p:nvPicPr>
          <p:cNvPr id="7" name="Picture 6">
            <a:extLst>
              <a:ext uri="{FF2B5EF4-FFF2-40B4-BE49-F238E27FC236}">
                <a16:creationId xmlns:a16="http://schemas.microsoft.com/office/drawing/2014/main" id="{9ADBAB16-8FD0-D540-BAD2-56A3F3D5EC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0639" y="1269406"/>
            <a:ext cx="7458814" cy="4972542"/>
          </a:xfrm>
          <a:prstGeom prst="rect">
            <a:avLst/>
          </a:prstGeom>
        </p:spPr>
      </p:pic>
    </p:spTree>
    <p:extLst>
      <p:ext uri="{BB962C8B-B14F-4D97-AF65-F5344CB8AC3E}">
        <p14:creationId xmlns:p14="http://schemas.microsoft.com/office/powerpoint/2010/main" val="39375256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327421" y="402590"/>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a:latin typeface="Helvetica Neue Light"/>
              </a:rPr>
              <a:t>1800’s: Institutionalization</a:t>
            </a:r>
          </a:p>
        </p:txBody>
      </p:sp>
      <p:sp>
        <p:nvSpPr>
          <p:cNvPr id="2" name="Rectangle 1">
            <a:extLst>
              <a:ext uri="{FF2B5EF4-FFF2-40B4-BE49-F238E27FC236}">
                <a16:creationId xmlns:a16="http://schemas.microsoft.com/office/drawing/2014/main" id="{733BD967-4A7E-D747-99A6-6B2E48B9BAB5}"/>
              </a:ext>
            </a:extLst>
          </p:cNvPr>
          <p:cNvSpPr/>
          <p:nvPr/>
        </p:nvSpPr>
        <p:spPr>
          <a:xfrm>
            <a:off x="1112051" y="5906458"/>
            <a:ext cx="9955990" cy="738664"/>
          </a:xfrm>
          <a:prstGeom prst="rect">
            <a:avLst/>
          </a:prstGeom>
        </p:spPr>
        <p:txBody>
          <a:bodyPr wrap="square">
            <a:spAutoFit/>
          </a:bodyPr>
          <a:lstStyle/>
          <a:p>
            <a:pPr fontAlgn="t"/>
            <a:r>
              <a:rPr lang="en-US" sz="1400">
                <a:latin typeface="+mj-lt"/>
              </a:rPr>
              <a:t>Historic American Buildings Survey L. D. Andrew, Photograph Jan. 3, 1937 VIEW OF FRONT - Milledgeville State Hospital, Central Building, Milledgeville, Baldwin County, GA HABS GA,5-MILG,9-1</a:t>
            </a:r>
          </a:p>
          <a:p>
            <a:pPr fontAlgn="t"/>
            <a:r>
              <a:rPr lang="en-US" sz="1400">
                <a:latin typeface="+mj-lt"/>
              </a:rPr>
              <a:t>https://</a:t>
            </a:r>
            <a:r>
              <a:rPr lang="en-US" sz="1400" err="1">
                <a:latin typeface="+mj-lt"/>
              </a:rPr>
              <a:t>www.loc.gov</a:t>
            </a:r>
            <a:r>
              <a:rPr lang="en-US" sz="1400">
                <a:latin typeface="+mj-lt"/>
              </a:rPr>
              <a:t>/pictures/item/ga0310.photos.056396p</a:t>
            </a:r>
            <a:endParaRPr lang="en-US" sz="1400" i="0" u="none" strike="noStrike">
              <a:solidFill>
                <a:srgbClr val="54595D"/>
              </a:solidFill>
              <a:effectLst/>
              <a:latin typeface="+mj-lt"/>
            </a:endParaRPr>
          </a:p>
        </p:txBody>
      </p:sp>
      <p:pic>
        <p:nvPicPr>
          <p:cNvPr id="4" name="Picture 3">
            <a:extLst>
              <a:ext uri="{FF2B5EF4-FFF2-40B4-BE49-F238E27FC236}">
                <a16:creationId xmlns:a16="http://schemas.microsoft.com/office/drawing/2014/main" id="{5A0E5C54-AC3E-8941-9616-74B8FC1ACA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0716" y="1104027"/>
            <a:ext cx="6390568" cy="4649946"/>
          </a:xfrm>
          <a:prstGeom prst="rect">
            <a:avLst/>
          </a:prstGeom>
        </p:spPr>
      </p:pic>
    </p:spTree>
    <p:extLst>
      <p:ext uri="{BB962C8B-B14F-4D97-AF65-F5344CB8AC3E}">
        <p14:creationId xmlns:p14="http://schemas.microsoft.com/office/powerpoint/2010/main" val="259400938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327421" y="402590"/>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a:latin typeface="Helvetica Neue Light"/>
              </a:rPr>
              <a:t>Family Impact of Institutionalization</a:t>
            </a:r>
          </a:p>
        </p:txBody>
      </p:sp>
      <p:sp>
        <p:nvSpPr>
          <p:cNvPr id="2" name="Rectangle 1">
            <a:extLst>
              <a:ext uri="{FF2B5EF4-FFF2-40B4-BE49-F238E27FC236}">
                <a16:creationId xmlns:a16="http://schemas.microsoft.com/office/drawing/2014/main" id="{733BD967-4A7E-D747-99A6-6B2E48B9BAB5}"/>
              </a:ext>
            </a:extLst>
          </p:cNvPr>
          <p:cNvSpPr/>
          <p:nvPr/>
        </p:nvSpPr>
        <p:spPr>
          <a:xfrm>
            <a:off x="1112051" y="6218878"/>
            <a:ext cx="9955990" cy="307777"/>
          </a:xfrm>
          <a:prstGeom prst="rect">
            <a:avLst/>
          </a:prstGeom>
        </p:spPr>
        <p:txBody>
          <a:bodyPr wrap="square">
            <a:spAutoFit/>
          </a:bodyPr>
          <a:lstStyle/>
          <a:p>
            <a:pPr fontAlgn="t"/>
            <a:r>
              <a:rPr lang="en-US" sz="1400" i="0" u="none" strike="noStrike">
                <a:solidFill>
                  <a:srgbClr val="54595D"/>
                </a:solidFill>
                <a:effectLst/>
                <a:latin typeface="+mj-lt"/>
              </a:rPr>
              <a:t>Central State Hospital in Milledgeville Georgia where Keith lived.</a:t>
            </a:r>
          </a:p>
        </p:txBody>
      </p:sp>
      <p:pic>
        <p:nvPicPr>
          <p:cNvPr id="5" name="IMG_9092.jpeg">
            <a:extLst>
              <a:ext uri="{FF2B5EF4-FFF2-40B4-BE49-F238E27FC236}">
                <a16:creationId xmlns:a16="http://schemas.microsoft.com/office/drawing/2014/main" id="{638C8512-20BB-404C-8C63-D3EC167241F8}"/>
              </a:ext>
            </a:extLst>
          </p:cNvPr>
          <p:cNvPicPr/>
          <p:nvPr/>
        </p:nvPicPr>
        <p:blipFill>
          <a:blip r:embed="rId3"/>
          <a:stretch>
            <a:fillRect/>
          </a:stretch>
        </p:blipFill>
        <p:spPr>
          <a:xfrm>
            <a:off x="2429352" y="1141254"/>
            <a:ext cx="7321388" cy="4885718"/>
          </a:xfrm>
          <a:prstGeom prst="rect">
            <a:avLst/>
          </a:prstGeom>
          <a:ln w="12700">
            <a:round/>
          </a:ln>
        </p:spPr>
      </p:pic>
    </p:spTree>
    <p:extLst>
      <p:ext uri="{BB962C8B-B14F-4D97-AF65-F5344CB8AC3E}">
        <p14:creationId xmlns:p14="http://schemas.microsoft.com/office/powerpoint/2010/main" val="104457737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333375" y="803672"/>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a:latin typeface="Helvetica Neue Light"/>
              </a:rPr>
              <a:t>1940’s-1950’s After WW2</a:t>
            </a:r>
          </a:p>
        </p:txBody>
      </p:sp>
      <p:sp>
        <p:nvSpPr>
          <p:cNvPr id="2" name="Rectangle 1">
            <a:extLst>
              <a:ext uri="{FF2B5EF4-FFF2-40B4-BE49-F238E27FC236}">
                <a16:creationId xmlns:a16="http://schemas.microsoft.com/office/drawing/2014/main" id="{733BD967-4A7E-D747-99A6-6B2E48B9BAB5}"/>
              </a:ext>
            </a:extLst>
          </p:cNvPr>
          <p:cNvSpPr/>
          <p:nvPr/>
        </p:nvSpPr>
        <p:spPr>
          <a:xfrm>
            <a:off x="1118004" y="6317938"/>
            <a:ext cx="9955990" cy="307777"/>
          </a:xfrm>
          <a:prstGeom prst="rect">
            <a:avLst/>
          </a:prstGeom>
        </p:spPr>
        <p:txBody>
          <a:bodyPr wrap="square">
            <a:spAutoFit/>
          </a:bodyPr>
          <a:lstStyle/>
          <a:p>
            <a:pPr fontAlgn="t"/>
            <a:r>
              <a:rPr lang="en-US" sz="1400">
                <a:latin typeface="+mj-lt"/>
                <a:hlinkClick r:id="rId3"/>
              </a:rPr>
              <a:t>https://thearc.org/about-us/history/</a:t>
            </a:r>
            <a:endParaRPr lang="en-US" sz="1400">
              <a:latin typeface="+mj-lt"/>
            </a:endParaRPr>
          </a:p>
        </p:txBody>
      </p:sp>
      <p:pic>
        <p:nvPicPr>
          <p:cNvPr id="6" name="Picture 5">
            <a:extLst>
              <a:ext uri="{FF2B5EF4-FFF2-40B4-BE49-F238E27FC236}">
                <a16:creationId xmlns:a16="http://schemas.microsoft.com/office/drawing/2014/main" id="{3C194889-2494-8246-800A-6E8C40B044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3192" y="1581939"/>
            <a:ext cx="4985615" cy="4472389"/>
          </a:xfrm>
          <a:prstGeom prst="rect">
            <a:avLst/>
          </a:prstGeom>
        </p:spPr>
      </p:pic>
    </p:spTree>
    <p:extLst>
      <p:ext uri="{BB962C8B-B14F-4D97-AF65-F5344CB8AC3E}">
        <p14:creationId xmlns:p14="http://schemas.microsoft.com/office/powerpoint/2010/main" val="89362455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333375" y="392192"/>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a:latin typeface="Helvetica Neue Light"/>
              </a:rPr>
              <a:t>1961: John F. Kennedy President’s Panel on Mental Retardation</a:t>
            </a:r>
          </a:p>
        </p:txBody>
      </p:sp>
      <p:sp>
        <p:nvSpPr>
          <p:cNvPr id="2" name="Rectangle 1">
            <a:extLst>
              <a:ext uri="{FF2B5EF4-FFF2-40B4-BE49-F238E27FC236}">
                <a16:creationId xmlns:a16="http://schemas.microsoft.com/office/drawing/2014/main" id="{733BD967-4A7E-D747-99A6-6B2E48B9BAB5}"/>
              </a:ext>
            </a:extLst>
          </p:cNvPr>
          <p:cNvSpPr/>
          <p:nvPr/>
        </p:nvSpPr>
        <p:spPr>
          <a:xfrm>
            <a:off x="1024025" y="6118296"/>
            <a:ext cx="9955990" cy="523220"/>
          </a:xfrm>
          <a:prstGeom prst="rect">
            <a:avLst/>
          </a:prstGeom>
        </p:spPr>
        <p:txBody>
          <a:bodyPr wrap="square">
            <a:spAutoFit/>
          </a:bodyPr>
          <a:lstStyle/>
          <a:p>
            <a:pPr fontAlgn="t"/>
            <a:r>
              <a:rPr lang="en-US" sz="1400">
                <a:latin typeface="+mj-lt"/>
              </a:rPr>
              <a:t>White House [Public domain] https://</a:t>
            </a:r>
            <a:r>
              <a:rPr lang="en-US" sz="1400" err="1">
                <a:latin typeface="+mj-lt"/>
              </a:rPr>
              <a:t>commons.wikimedia.org</a:t>
            </a:r>
            <a:r>
              <a:rPr lang="en-US" sz="1400">
                <a:latin typeface="+mj-lt"/>
              </a:rPr>
              <a:t>/wiki/File:Joshua_Lederberg_with_Abe_Ribicoff_and_Wendell_Stanley_at_the_White_House.jpg</a:t>
            </a:r>
            <a:endParaRPr lang="en-US" sz="1400" i="0" u="none" strike="noStrike">
              <a:solidFill>
                <a:srgbClr val="54595D"/>
              </a:solidFill>
              <a:effectLst/>
              <a:latin typeface="+mj-lt"/>
            </a:endParaRPr>
          </a:p>
        </p:txBody>
      </p:sp>
      <p:pic>
        <p:nvPicPr>
          <p:cNvPr id="5" name="Picture 4">
            <a:extLst>
              <a:ext uri="{FF2B5EF4-FFF2-40B4-BE49-F238E27FC236}">
                <a16:creationId xmlns:a16="http://schemas.microsoft.com/office/drawing/2014/main" id="{BD96A19E-5E03-2443-9E4E-67313D5B4F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3240" y="1130856"/>
            <a:ext cx="6065520" cy="4836265"/>
          </a:xfrm>
          <a:prstGeom prst="rect">
            <a:avLst/>
          </a:prstGeom>
        </p:spPr>
      </p:pic>
    </p:spTree>
    <p:extLst>
      <p:ext uri="{BB962C8B-B14F-4D97-AF65-F5344CB8AC3E}">
        <p14:creationId xmlns:p14="http://schemas.microsoft.com/office/powerpoint/2010/main" val="397412165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327421" y="433070"/>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a:latin typeface="Helvetica Neue Light"/>
              </a:rPr>
              <a:t>Rosemary Kennedy</a:t>
            </a:r>
          </a:p>
        </p:txBody>
      </p:sp>
      <p:sp>
        <p:nvSpPr>
          <p:cNvPr id="2" name="Rectangle 1">
            <a:extLst>
              <a:ext uri="{FF2B5EF4-FFF2-40B4-BE49-F238E27FC236}">
                <a16:creationId xmlns:a16="http://schemas.microsoft.com/office/drawing/2014/main" id="{733BD967-4A7E-D747-99A6-6B2E48B9BAB5}"/>
              </a:ext>
            </a:extLst>
          </p:cNvPr>
          <p:cNvSpPr/>
          <p:nvPr/>
        </p:nvSpPr>
        <p:spPr>
          <a:xfrm>
            <a:off x="1112051" y="5936938"/>
            <a:ext cx="9955990" cy="738664"/>
          </a:xfrm>
          <a:prstGeom prst="rect">
            <a:avLst/>
          </a:prstGeom>
        </p:spPr>
        <p:txBody>
          <a:bodyPr wrap="square">
            <a:spAutoFit/>
          </a:bodyPr>
          <a:lstStyle/>
          <a:p>
            <a:pPr fontAlgn="t"/>
            <a:r>
              <a:rPr lang="en-US" sz="1400">
                <a:latin typeface="+mj-lt"/>
              </a:rPr>
              <a:t>By Photograph by Richard Sears in the John F. Kennedy Presidential Library and Museum, Boston. - http://</a:t>
            </a:r>
            <a:r>
              <a:rPr lang="en-US" sz="1400" err="1">
                <a:latin typeface="+mj-lt"/>
              </a:rPr>
              <a:t>www.jfklibrary.org</a:t>
            </a:r>
            <a:r>
              <a:rPr lang="en-US" sz="1400">
                <a:latin typeface="+mj-lt"/>
              </a:rPr>
              <a:t>/Asset-Viewer/Sll9S4XSqUObvY9XJNN1wQ.aspx, Public Domain, https://</a:t>
            </a:r>
            <a:r>
              <a:rPr lang="en-US" sz="1400" err="1">
                <a:latin typeface="+mj-lt"/>
              </a:rPr>
              <a:t>commons.wikimedia.org</a:t>
            </a:r>
            <a:r>
              <a:rPr lang="en-US" sz="1400">
                <a:latin typeface="+mj-lt"/>
              </a:rPr>
              <a:t>/w/</a:t>
            </a:r>
            <a:r>
              <a:rPr lang="en-US" sz="1400" err="1">
                <a:latin typeface="+mj-lt"/>
              </a:rPr>
              <a:t>index.php?curid</a:t>
            </a:r>
            <a:r>
              <a:rPr lang="en-US" sz="1400">
                <a:latin typeface="+mj-lt"/>
              </a:rPr>
              <a:t>=12806756</a:t>
            </a:r>
            <a:endParaRPr lang="en-US" sz="1400" i="0" u="none" strike="noStrike">
              <a:solidFill>
                <a:srgbClr val="54595D"/>
              </a:solidFill>
              <a:effectLst/>
              <a:latin typeface="+mj-lt"/>
            </a:endParaRPr>
          </a:p>
        </p:txBody>
      </p:sp>
      <p:pic>
        <p:nvPicPr>
          <p:cNvPr id="5" name="Picture 4">
            <a:extLst>
              <a:ext uri="{FF2B5EF4-FFF2-40B4-BE49-F238E27FC236}">
                <a16:creationId xmlns:a16="http://schemas.microsoft.com/office/drawing/2014/main" id="{4EEBAC1D-3295-7845-9C62-E218ACD487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3141" y="1286691"/>
            <a:ext cx="5415280" cy="4284617"/>
          </a:xfrm>
          <a:prstGeom prst="rect">
            <a:avLst/>
          </a:prstGeom>
        </p:spPr>
      </p:pic>
    </p:spTree>
    <p:extLst>
      <p:ext uri="{BB962C8B-B14F-4D97-AF65-F5344CB8AC3E}">
        <p14:creationId xmlns:p14="http://schemas.microsoft.com/office/powerpoint/2010/main" val="330157027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327421" y="402590"/>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a:latin typeface="Helvetica Neue Light"/>
              </a:rPr>
              <a:t>1968: Special Olympics</a:t>
            </a:r>
          </a:p>
        </p:txBody>
      </p:sp>
      <p:sp>
        <p:nvSpPr>
          <p:cNvPr id="2" name="Rectangle 1">
            <a:extLst>
              <a:ext uri="{FF2B5EF4-FFF2-40B4-BE49-F238E27FC236}">
                <a16:creationId xmlns:a16="http://schemas.microsoft.com/office/drawing/2014/main" id="{733BD967-4A7E-D747-99A6-6B2E48B9BAB5}"/>
              </a:ext>
            </a:extLst>
          </p:cNvPr>
          <p:cNvSpPr/>
          <p:nvPr/>
        </p:nvSpPr>
        <p:spPr>
          <a:xfrm>
            <a:off x="958937" y="6301521"/>
            <a:ext cx="9955990" cy="307777"/>
          </a:xfrm>
          <a:prstGeom prst="rect">
            <a:avLst/>
          </a:prstGeom>
        </p:spPr>
        <p:txBody>
          <a:bodyPr wrap="square">
            <a:spAutoFit/>
          </a:bodyPr>
          <a:lstStyle/>
          <a:p>
            <a:pPr fontAlgn="t"/>
            <a:r>
              <a:rPr lang="en-US" sz="1400">
                <a:latin typeface="+mj-lt"/>
              </a:rPr>
              <a:t>Eunice Kennedy Shriver and Special Olympics athlete. Retrieved From: https://</a:t>
            </a:r>
            <a:r>
              <a:rPr lang="en-US" sz="1400" err="1">
                <a:latin typeface="+mj-lt"/>
              </a:rPr>
              <a:t>www.specialolympics.org</a:t>
            </a:r>
            <a:r>
              <a:rPr lang="en-US" sz="1400">
                <a:latin typeface="+mj-lt"/>
              </a:rPr>
              <a:t>/our-work/50th/</a:t>
            </a:r>
            <a:endParaRPr lang="en-US" sz="1400" i="0" u="none" strike="noStrike">
              <a:solidFill>
                <a:srgbClr val="54595D"/>
              </a:solidFill>
              <a:effectLst/>
              <a:latin typeface="+mj-lt"/>
            </a:endParaRPr>
          </a:p>
        </p:txBody>
      </p:sp>
      <p:pic>
        <p:nvPicPr>
          <p:cNvPr id="5" name="Picture 4">
            <a:extLst>
              <a:ext uri="{FF2B5EF4-FFF2-40B4-BE49-F238E27FC236}">
                <a16:creationId xmlns:a16="http://schemas.microsoft.com/office/drawing/2014/main" id="{E4A950EF-A332-0E4F-8308-D7270BF80C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1726" y="1281082"/>
            <a:ext cx="8676640" cy="4880610"/>
          </a:xfrm>
          <a:prstGeom prst="rect">
            <a:avLst/>
          </a:prstGeom>
        </p:spPr>
      </p:pic>
    </p:spTree>
    <p:extLst>
      <p:ext uri="{BB962C8B-B14F-4D97-AF65-F5344CB8AC3E}">
        <p14:creationId xmlns:p14="http://schemas.microsoft.com/office/powerpoint/2010/main" val="15281669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327421" y="402590"/>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a:latin typeface="Helvetica Neue Light"/>
              </a:rPr>
              <a:t>1965 Social Security Amendments: Lyndon Johnson</a:t>
            </a:r>
          </a:p>
        </p:txBody>
      </p:sp>
      <p:sp>
        <p:nvSpPr>
          <p:cNvPr id="2" name="Rectangle 1">
            <a:extLst>
              <a:ext uri="{FF2B5EF4-FFF2-40B4-BE49-F238E27FC236}">
                <a16:creationId xmlns:a16="http://schemas.microsoft.com/office/drawing/2014/main" id="{733BD967-4A7E-D747-99A6-6B2E48B9BAB5}"/>
              </a:ext>
            </a:extLst>
          </p:cNvPr>
          <p:cNvSpPr/>
          <p:nvPr/>
        </p:nvSpPr>
        <p:spPr>
          <a:xfrm>
            <a:off x="1112051" y="6029053"/>
            <a:ext cx="9955990" cy="523220"/>
          </a:xfrm>
          <a:prstGeom prst="rect">
            <a:avLst/>
          </a:prstGeom>
        </p:spPr>
        <p:txBody>
          <a:bodyPr wrap="square">
            <a:spAutoFit/>
          </a:bodyPr>
          <a:lstStyle/>
          <a:p>
            <a:pPr fontAlgn="t"/>
            <a:r>
              <a:rPr lang="en-US" sz="1400">
                <a:latin typeface="+mj-lt"/>
              </a:rPr>
              <a:t>Lyndon Johnson signing the Social Security Act of 1965. Retrieved from: http://</a:t>
            </a:r>
            <a:r>
              <a:rPr lang="en-US" sz="1400" err="1">
                <a:latin typeface="+mj-lt"/>
              </a:rPr>
              <a:t>www.lbjlibrary.org</a:t>
            </a:r>
            <a:r>
              <a:rPr lang="en-US" sz="1400">
                <a:latin typeface="+mj-lt"/>
              </a:rPr>
              <a:t>/press/media-kit/</a:t>
            </a:r>
            <a:r>
              <a:rPr lang="en-US" sz="1400" err="1">
                <a:latin typeface="+mj-lt"/>
              </a:rPr>
              <a:t>medicare</a:t>
            </a:r>
            <a:r>
              <a:rPr lang="en-US" sz="1400">
                <a:latin typeface="+mj-lt"/>
              </a:rPr>
              <a:t>-and-</a:t>
            </a:r>
            <a:r>
              <a:rPr lang="en-US" sz="1400" err="1">
                <a:latin typeface="+mj-lt"/>
              </a:rPr>
              <a:t>medicaid</a:t>
            </a:r>
            <a:endParaRPr lang="en-US" sz="1400" i="0" u="none" strike="noStrike">
              <a:solidFill>
                <a:srgbClr val="54595D"/>
              </a:solidFill>
              <a:effectLst/>
              <a:latin typeface="+mj-lt"/>
            </a:endParaRPr>
          </a:p>
        </p:txBody>
      </p:sp>
      <p:pic>
        <p:nvPicPr>
          <p:cNvPr id="5" name="Picture 4">
            <a:extLst>
              <a:ext uri="{FF2B5EF4-FFF2-40B4-BE49-F238E27FC236}">
                <a16:creationId xmlns:a16="http://schemas.microsoft.com/office/drawing/2014/main" id="{0475B225-E20D-3548-B8AA-268B0049F7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7930" y="1141254"/>
            <a:ext cx="7216140" cy="4719355"/>
          </a:xfrm>
          <a:prstGeom prst="rect">
            <a:avLst/>
          </a:prstGeom>
        </p:spPr>
      </p:pic>
    </p:spTree>
    <p:extLst>
      <p:ext uri="{BB962C8B-B14F-4D97-AF65-F5344CB8AC3E}">
        <p14:creationId xmlns:p14="http://schemas.microsoft.com/office/powerpoint/2010/main" val="320948522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327421" y="393050"/>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a:latin typeface="Helvetica Neue Light"/>
              </a:rPr>
              <a:t>Family Impact of Medicaid</a:t>
            </a:r>
          </a:p>
        </p:txBody>
      </p:sp>
      <p:sp>
        <p:nvSpPr>
          <p:cNvPr id="2" name="Rectangle 1">
            <a:extLst>
              <a:ext uri="{FF2B5EF4-FFF2-40B4-BE49-F238E27FC236}">
                <a16:creationId xmlns:a16="http://schemas.microsoft.com/office/drawing/2014/main" id="{733BD967-4A7E-D747-99A6-6B2E48B9BAB5}"/>
              </a:ext>
            </a:extLst>
          </p:cNvPr>
          <p:cNvSpPr/>
          <p:nvPr/>
        </p:nvSpPr>
        <p:spPr>
          <a:xfrm>
            <a:off x="1112051" y="6161221"/>
            <a:ext cx="9955990" cy="307777"/>
          </a:xfrm>
          <a:prstGeom prst="rect">
            <a:avLst/>
          </a:prstGeom>
        </p:spPr>
        <p:txBody>
          <a:bodyPr wrap="square">
            <a:spAutoFit/>
          </a:bodyPr>
          <a:lstStyle/>
          <a:p>
            <a:pPr fontAlgn="t"/>
            <a:r>
              <a:rPr lang="en-US" sz="1400">
                <a:latin typeface="+mj-lt"/>
              </a:rPr>
              <a:t>Stephanie and Andy Meredith at Save Medicaid rally.</a:t>
            </a:r>
            <a:endParaRPr lang="en-US" sz="1400" i="0" u="none" strike="noStrike">
              <a:solidFill>
                <a:srgbClr val="54595D"/>
              </a:solidFill>
              <a:effectLst/>
              <a:latin typeface="+mj-lt"/>
            </a:endParaRPr>
          </a:p>
        </p:txBody>
      </p:sp>
      <p:pic>
        <p:nvPicPr>
          <p:cNvPr id="4" name="Picture 3">
            <a:extLst>
              <a:ext uri="{FF2B5EF4-FFF2-40B4-BE49-F238E27FC236}">
                <a16:creationId xmlns:a16="http://schemas.microsoft.com/office/drawing/2014/main" id="{5A0E5C54-AC3E-8941-9616-74B8FC1ACA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1534" y="1542336"/>
            <a:ext cx="5737024" cy="4174410"/>
          </a:xfrm>
          <a:prstGeom prst="rect">
            <a:avLst/>
          </a:prstGeom>
        </p:spPr>
      </p:pic>
      <p:pic>
        <p:nvPicPr>
          <p:cNvPr id="6" name="Picture 5">
            <a:extLst>
              <a:ext uri="{FF2B5EF4-FFF2-40B4-BE49-F238E27FC236}">
                <a16:creationId xmlns:a16="http://schemas.microsoft.com/office/drawing/2014/main" id="{8AAAB446-8241-0847-8D66-1811DC734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2968919" y="1305622"/>
            <a:ext cx="6242253" cy="4681690"/>
          </a:xfrm>
          <a:prstGeom prst="rect">
            <a:avLst/>
          </a:prstGeom>
        </p:spPr>
      </p:pic>
    </p:spTree>
    <p:extLst>
      <p:ext uri="{BB962C8B-B14F-4D97-AF65-F5344CB8AC3E}">
        <p14:creationId xmlns:p14="http://schemas.microsoft.com/office/powerpoint/2010/main" val="219875353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327421" y="389014"/>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dirty="0">
                <a:latin typeface="Helvetica Neue Light"/>
              </a:rPr>
              <a:t>1960’s &amp; 1970’s: Deinstitutionalization (</a:t>
            </a:r>
            <a:r>
              <a:rPr lang="en-US" sz="2400" dirty="0" err="1">
                <a:latin typeface="Helvetica Neue Light"/>
              </a:rPr>
              <a:t>Willowbrook</a:t>
            </a:r>
            <a:r>
              <a:rPr lang="en-US" sz="2400" dirty="0">
                <a:latin typeface="Helvetica Neue Light"/>
              </a:rPr>
              <a:t> Scandal)</a:t>
            </a:r>
          </a:p>
        </p:txBody>
      </p:sp>
      <p:sp>
        <p:nvSpPr>
          <p:cNvPr id="2" name="Rectangle 1">
            <a:extLst>
              <a:ext uri="{FF2B5EF4-FFF2-40B4-BE49-F238E27FC236}">
                <a16:creationId xmlns:a16="http://schemas.microsoft.com/office/drawing/2014/main" id="{733BD967-4A7E-D747-99A6-6B2E48B9BAB5}"/>
              </a:ext>
            </a:extLst>
          </p:cNvPr>
          <p:cNvSpPr/>
          <p:nvPr/>
        </p:nvSpPr>
        <p:spPr>
          <a:xfrm>
            <a:off x="951317" y="5807398"/>
            <a:ext cx="9955990" cy="1200329"/>
          </a:xfrm>
          <a:prstGeom prst="rect">
            <a:avLst/>
          </a:prstGeom>
        </p:spPr>
        <p:txBody>
          <a:bodyPr wrap="square" anchor="t">
            <a:spAutoFit/>
          </a:bodyPr>
          <a:lstStyle/>
          <a:p>
            <a:pPr fontAlgn="t"/>
            <a:r>
              <a:rPr lang="en-US" sz="1200" dirty="0">
                <a:latin typeface="+mj-lt"/>
              </a:rPr>
              <a:t>A group of eight young patients sit, crammed into a crib, prior to receiving physical therapy at </a:t>
            </a:r>
            <a:r>
              <a:rPr lang="en-US" sz="1200" dirty="0" err="1">
                <a:latin typeface="+mj-lt"/>
              </a:rPr>
              <a:t>Willowbrook</a:t>
            </a:r>
            <a:r>
              <a:rPr lang="en-US" sz="1200" dirty="0">
                <a:latin typeface="+mj-lt"/>
              </a:rPr>
              <a:t> State School, Staten Island, New York, January 1972. (Bill Pierce/The LIFE Images Collection/Getty)</a:t>
            </a:r>
            <a:br>
              <a:rPr lang="en-US" sz="1200" dirty="0">
                <a:latin typeface="+mj-lt"/>
              </a:rPr>
            </a:br>
            <a:r>
              <a:rPr lang="en-US" sz="1200" dirty="0">
                <a:latin typeface="+mj-lt"/>
              </a:rPr>
              <a:t>Mentally handicapped patients sleep in chairs at </a:t>
            </a:r>
            <a:r>
              <a:rPr lang="en-US" sz="1200" dirty="0" err="1">
                <a:latin typeface="+mj-lt"/>
              </a:rPr>
              <a:t>Willowbrook</a:t>
            </a:r>
            <a:r>
              <a:rPr lang="en-US" sz="1200" dirty="0">
                <a:latin typeface="+mj-lt"/>
              </a:rPr>
              <a:t> State School, Staten Island, New York, January 1972. After the appalling conditions at the facility were made public, widespread outcry led to its closing. (Bill Pierce/The LIFE Images Collection/Getty)</a:t>
            </a:r>
          </a:p>
          <a:p>
            <a:pPr fontAlgn="t"/>
            <a:r>
              <a:rPr lang="en-US" sz="1200" dirty="0">
                <a:latin typeface="+mj-lt"/>
              </a:rPr>
              <a:t>Retrieved from: https://www.nydailynews.com/news/national/atrocities-consumed-halls-willowbrook-school-article-1.3030716</a:t>
            </a:r>
          </a:p>
          <a:p>
            <a:pPr fontAlgn="t"/>
            <a:endParaRPr lang="en-US" sz="1200" i="0" u="none" strike="noStrike">
              <a:solidFill>
                <a:srgbClr val="54595D"/>
              </a:solidFill>
              <a:effectLst/>
              <a:latin typeface="+mj-lt"/>
            </a:endParaRPr>
          </a:p>
        </p:txBody>
      </p:sp>
      <p:pic>
        <p:nvPicPr>
          <p:cNvPr id="5" name="Picture 4">
            <a:extLst>
              <a:ext uri="{FF2B5EF4-FFF2-40B4-BE49-F238E27FC236}">
                <a16:creationId xmlns:a16="http://schemas.microsoft.com/office/drawing/2014/main" id="{634B7902-AA15-4F4D-AE64-9A1D28468E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264" y="1209674"/>
            <a:ext cx="2863043" cy="4305300"/>
          </a:xfrm>
          <a:prstGeom prst="rect">
            <a:avLst/>
          </a:prstGeom>
        </p:spPr>
      </p:pic>
      <p:pic>
        <p:nvPicPr>
          <p:cNvPr id="7" name="Picture 6">
            <a:extLst>
              <a:ext uri="{FF2B5EF4-FFF2-40B4-BE49-F238E27FC236}">
                <a16:creationId xmlns:a16="http://schemas.microsoft.com/office/drawing/2014/main" id="{532639F8-6ABA-BE42-A587-7E34E72BA6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317" y="1209674"/>
            <a:ext cx="6378222" cy="4305300"/>
          </a:xfrm>
          <a:prstGeom prst="rect">
            <a:avLst/>
          </a:prstGeom>
        </p:spPr>
      </p:pic>
    </p:spTree>
    <p:extLst>
      <p:ext uri="{BB962C8B-B14F-4D97-AF65-F5344CB8AC3E}">
        <p14:creationId xmlns:p14="http://schemas.microsoft.com/office/powerpoint/2010/main" val="141191121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327421" y="383959"/>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a:latin typeface="Helvetica Neue Light"/>
              </a:rPr>
              <a:t>Perspectives as a Family Member and Professional</a:t>
            </a:r>
          </a:p>
        </p:txBody>
      </p:sp>
      <p:sp>
        <p:nvSpPr>
          <p:cNvPr id="2" name="Rectangle 1">
            <a:extLst>
              <a:ext uri="{FF2B5EF4-FFF2-40B4-BE49-F238E27FC236}">
                <a16:creationId xmlns:a16="http://schemas.microsoft.com/office/drawing/2014/main" id="{733BD967-4A7E-D747-99A6-6B2E48B9BAB5}"/>
              </a:ext>
            </a:extLst>
          </p:cNvPr>
          <p:cNvSpPr/>
          <p:nvPr/>
        </p:nvSpPr>
        <p:spPr>
          <a:xfrm>
            <a:off x="1518046" y="6132100"/>
            <a:ext cx="9144000" cy="307777"/>
          </a:xfrm>
          <a:prstGeom prst="rect">
            <a:avLst/>
          </a:prstGeom>
        </p:spPr>
        <p:txBody>
          <a:bodyPr wrap="square">
            <a:spAutoFit/>
          </a:bodyPr>
          <a:lstStyle/>
          <a:p>
            <a:pPr fontAlgn="t"/>
            <a:r>
              <a:rPr lang="en-US" sz="1400"/>
              <a:t>Andy and Stephanie Meredith.</a:t>
            </a:r>
            <a:endParaRPr lang="en-US" sz="1400" b="0" i="0" u="none" strike="noStrike">
              <a:solidFill>
                <a:srgbClr val="54595D"/>
              </a:solidFill>
              <a:effectLst/>
              <a:latin typeface="Arial" panose="020B0604020202020204" pitchFamily="34" charset="0"/>
            </a:endParaRPr>
          </a:p>
        </p:txBody>
      </p:sp>
      <p:pic>
        <p:nvPicPr>
          <p:cNvPr id="9" name="Picture 8">
            <a:extLst>
              <a:ext uri="{FF2B5EF4-FFF2-40B4-BE49-F238E27FC236}">
                <a16:creationId xmlns:a16="http://schemas.microsoft.com/office/drawing/2014/main" id="{E1E867E8-6453-3744-AEE2-9B4E3D062E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845971" y="1122623"/>
            <a:ext cx="6488150" cy="4866113"/>
          </a:xfrm>
          <a:prstGeom prst="rect">
            <a:avLst/>
          </a:prstGeom>
        </p:spPr>
      </p:pic>
    </p:spTree>
    <p:extLst>
      <p:ext uri="{BB962C8B-B14F-4D97-AF65-F5344CB8AC3E}">
        <p14:creationId xmlns:p14="http://schemas.microsoft.com/office/powerpoint/2010/main" val="324157586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327421" y="389014"/>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a:latin typeface="Helvetica Neue Light"/>
              </a:rPr>
              <a:t>1960’s &amp; 1970’s: Deinstitutionalization</a:t>
            </a:r>
          </a:p>
        </p:txBody>
      </p:sp>
      <p:sp>
        <p:nvSpPr>
          <p:cNvPr id="2" name="Rectangle 1">
            <a:extLst>
              <a:ext uri="{FF2B5EF4-FFF2-40B4-BE49-F238E27FC236}">
                <a16:creationId xmlns:a16="http://schemas.microsoft.com/office/drawing/2014/main" id="{733BD967-4A7E-D747-99A6-6B2E48B9BAB5}"/>
              </a:ext>
            </a:extLst>
          </p:cNvPr>
          <p:cNvSpPr/>
          <p:nvPr/>
        </p:nvSpPr>
        <p:spPr>
          <a:xfrm>
            <a:off x="1112051" y="5601658"/>
            <a:ext cx="9955990" cy="954107"/>
          </a:xfrm>
          <a:prstGeom prst="rect">
            <a:avLst/>
          </a:prstGeom>
        </p:spPr>
        <p:txBody>
          <a:bodyPr wrap="square">
            <a:spAutoFit/>
          </a:bodyPr>
          <a:lstStyle/>
          <a:p>
            <a:pPr fontAlgn="t"/>
            <a:r>
              <a:rPr lang="en-US" sz="1400">
                <a:latin typeface="+mj-lt"/>
              </a:rPr>
              <a:t>Coach Gene Stallings and his son, Johnny.</a:t>
            </a:r>
          </a:p>
          <a:p>
            <a:pPr fontAlgn="t"/>
            <a:r>
              <a:rPr lang="en-US" sz="1400">
                <a:latin typeface="+mj-lt"/>
                <a:hlinkClick r:id="rId3"/>
              </a:rPr>
              <a:t>https://www.al.com/living/2018/03/coach_gene_stallings_talks_abo.html</a:t>
            </a:r>
            <a:r>
              <a:rPr lang="en-US" sz="1400">
                <a:latin typeface="+mj-lt"/>
              </a:rPr>
              <a:t> [left]</a:t>
            </a:r>
          </a:p>
          <a:p>
            <a:pPr fontAlgn="t"/>
            <a:r>
              <a:rPr lang="en-US" sz="1400">
                <a:solidFill>
                  <a:srgbClr val="54595D"/>
                </a:solidFill>
                <a:latin typeface="+mj-lt"/>
                <a:hlinkClick r:id="rId4"/>
              </a:rPr>
              <a:t>https://www.houstonchronicle.com/life/article/Mack-Brown-Gene-Stallings-look-to-win-big-for-12811826.php#photo-15349933</a:t>
            </a:r>
            <a:r>
              <a:rPr lang="en-US" sz="1400">
                <a:solidFill>
                  <a:srgbClr val="54595D"/>
                </a:solidFill>
                <a:latin typeface="+mj-lt"/>
              </a:rPr>
              <a:t> [right]</a:t>
            </a:r>
            <a:endParaRPr lang="en-US" sz="1400" i="0" u="none" strike="noStrike">
              <a:solidFill>
                <a:srgbClr val="54595D"/>
              </a:solidFill>
              <a:effectLst/>
              <a:latin typeface="+mj-lt"/>
            </a:endParaRPr>
          </a:p>
        </p:txBody>
      </p:sp>
      <p:pic>
        <p:nvPicPr>
          <p:cNvPr id="5" name="Picture 4">
            <a:extLst>
              <a:ext uri="{FF2B5EF4-FFF2-40B4-BE49-F238E27FC236}">
                <a16:creationId xmlns:a16="http://schemas.microsoft.com/office/drawing/2014/main" id="{69547587-6FD3-0748-B768-0874A213B7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0700" y="1295359"/>
            <a:ext cx="5909433" cy="3939622"/>
          </a:xfrm>
          <a:prstGeom prst="rect">
            <a:avLst/>
          </a:prstGeom>
        </p:spPr>
      </p:pic>
      <p:pic>
        <p:nvPicPr>
          <p:cNvPr id="7" name="Picture 6">
            <a:extLst>
              <a:ext uri="{FF2B5EF4-FFF2-40B4-BE49-F238E27FC236}">
                <a16:creationId xmlns:a16="http://schemas.microsoft.com/office/drawing/2014/main" id="{4BA6E4B2-F7FB-314A-B8A2-95CF022709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867" y="1295359"/>
            <a:ext cx="4842395" cy="3977681"/>
          </a:xfrm>
          <a:prstGeom prst="rect">
            <a:avLst/>
          </a:prstGeom>
        </p:spPr>
      </p:pic>
    </p:spTree>
    <p:extLst>
      <p:ext uri="{BB962C8B-B14F-4D97-AF65-F5344CB8AC3E}">
        <p14:creationId xmlns:p14="http://schemas.microsoft.com/office/powerpoint/2010/main" val="49888041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327421" y="402590"/>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a:latin typeface="Helvetica Neue Light"/>
              </a:rPr>
              <a:t>1960’s &amp; 1970’s: Disability Rights Movement</a:t>
            </a:r>
          </a:p>
        </p:txBody>
      </p:sp>
      <p:sp>
        <p:nvSpPr>
          <p:cNvPr id="2" name="Rectangle 1">
            <a:extLst>
              <a:ext uri="{FF2B5EF4-FFF2-40B4-BE49-F238E27FC236}">
                <a16:creationId xmlns:a16="http://schemas.microsoft.com/office/drawing/2014/main" id="{733BD967-4A7E-D747-99A6-6B2E48B9BAB5}"/>
              </a:ext>
            </a:extLst>
          </p:cNvPr>
          <p:cNvSpPr/>
          <p:nvPr/>
        </p:nvSpPr>
        <p:spPr>
          <a:xfrm>
            <a:off x="1112051" y="6147633"/>
            <a:ext cx="9955990" cy="307777"/>
          </a:xfrm>
          <a:prstGeom prst="rect">
            <a:avLst/>
          </a:prstGeom>
        </p:spPr>
        <p:txBody>
          <a:bodyPr wrap="square">
            <a:spAutoFit/>
          </a:bodyPr>
          <a:lstStyle/>
          <a:p>
            <a:pPr fontAlgn="t"/>
            <a:r>
              <a:rPr lang="en-US" sz="1400">
                <a:latin typeface="+mj-lt"/>
              </a:rPr>
              <a:t>Georgetown Law Library. Retrieved from https://</a:t>
            </a:r>
            <a:r>
              <a:rPr lang="en-US" sz="1400" err="1">
                <a:latin typeface="+mj-lt"/>
              </a:rPr>
              <a:t>guides.ll.georgetown.edu</a:t>
            </a:r>
            <a:r>
              <a:rPr lang="en-US" sz="1400">
                <a:latin typeface="+mj-lt"/>
              </a:rPr>
              <a:t>/</a:t>
            </a:r>
            <a:r>
              <a:rPr lang="en-US" sz="1400" err="1">
                <a:latin typeface="+mj-lt"/>
              </a:rPr>
              <a:t>c.php?g</a:t>
            </a:r>
            <a:r>
              <a:rPr lang="en-US" sz="1400">
                <a:latin typeface="+mj-lt"/>
              </a:rPr>
              <a:t>=592919&amp;p=4186694</a:t>
            </a:r>
            <a:endParaRPr lang="en-US" sz="1400" i="0" u="none" strike="noStrike">
              <a:solidFill>
                <a:srgbClr val="54595D"/>
              </a:solidFill>
              <a:effectLst/>
              <a:latin typeface="+mj-lt"/>
            </a:endParaRPr>
          </a:p>
        </p:txBody>
      </p:sp>
      <p:pic>
        <p:nvPicPr>
          <p:cNvPr id="5" name="Picture 4">
            <a:extLst>
              <a:ext uri="{FF2B5EF4-FFF2-40B4-BE49-F238E27FC236}">
                <a16:creationId xmlns:a16="http://schemas.microsoft.com/office/drawing/2014/main" id="{90CE4392-0DFD-A147-A12A-DEBCCDB1E4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997" y="1360446"/>
            <a:ext cx="5565673" cy="3691897"/>
          </a:xfrm>
          <a:prstGeom prst="rect">
            <a:avLst/>
          </a:prstGeom>
        </p:spPr>
      </p:pic>
      <p:pic>
        <p:nvPicPr>
          <p:cNvPr id="7" name="Picture 6">
            <a:extLst>
              <a:ext uri="{FF2B5EF4-FFF2-40B4-BE49-F238E27FC236}">
                <a16:creationId xmlns:a16="http://schemas.microsoft.com/office/drawing/2014/main" id="{914D7699-CFA7-2142-A15F-8881DCBDBC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649" y="1312159"/>
            <a:ext cx="5471355" cy="3740184"/>
          </a:xfrm>
          <a:prstGeom prst="rect">
            <a:avLst/>
          </a:prstGeom>
        </p:spPr>
      </p:pic>
    </p:spTree>
    <p:extLst>
      <p:ext uri="{BB962C8B-B14F-4D97-AF65-F5344CB8AC3E}">
        <p14:creationId xmlns:p14="http://schemas.microsoft.com/office/powerpoint/2010/main" val="394848002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327421" y="402590"/>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a:latin typeface="Helvetica Neue Light"/>
              </a:rPr>
              <a:t>1970’s: National Down Syndrome Organizations</a:t>
            </a:r>
          </a:p>
        </p:txBody>
      </p:sp>
      <p:sp>
        <p:nvSpPr>
          <p:cNvPr id="2" name="Rectangle 1">
            <a:extLst>
              <a:ext uri="{FF2B5EF4-FFF2-40B4-BE49-F238E27FC236}">
                <a16:creationId xmlns:a16="http://schemas.microsoft.com/office/drawing/2014/main" id="{733BD967-4A7E-D747-99A6-6B2E48B9BAB5}"/>
              </a:ext>
            </a:extLst>
          </p:cNvPr>
          <p:cNvSpPr/>
          <p:nvPr/>
        </p:nvSpPr>
        <p:spPr>
          <a:xfrm>
            <a:off x="951317" y="5982658"/>
            <a:ext cx="9955990" cy="307777"/>
          </a:xfrm>
          <a:prstGeom prst="rect">
            <a:avLst/>
          </a:prstGeom>
        </p:spPr>
        <p:txBody>
          <a:bodyPr wrap="square">
            <a:spAutoFit/>
          </a:bodyPr>
          <a:lstStyle/>
          <a:p>
            <a:pPr fontAlgn="t"/>
            <a:r>
              <a:rPr lang="en-US" sz="1400" err="1">
                <a:latin typeface="+mj-lt"/>
              </a:rPr>
              <a:t>ndsc.org</a:t>
            </a:r>
            <a:r>
              <a:rPr lang="en-US" sz="1400">
                <a:latin typeface="+mj-lt"/>
              </a:rPr>
              <a:t> &amp; </a:t>
            </a:r>
            <a:r>
              <a:rPr lang="en-US" sz="1400" err="1">
                <a:latin typeface="+mj-lt"/>
              </a:rPr>
              <a:t>ndss.org</a:t>
            </a:r>
            <a:endParaRPr lang="en-US" sz="1400" i="0" u="none" strike="noStrike">
              <a:solidFill>
                <a:srgbClr val="54595D"/>
              </a:solidFill>
              <a:effectLst/>
              <a:latin typeface="+mj-lt"/>
            </a:endParaRPr>
          </a:p>
        </p:txBody>
      </p:sp>
      <p:pic>
        <p:nvPicPr>
          <p:cNvPr id="5" name="Picture 4">
            <a:extLst>
              <a:ext uri="{FF2B5EF4-FFF2-40B4-BE49-F238E27FC236}">
                <a16:creationId xmlns:a16="http://schemas.microsoft.com/office/drawing/2014/main" id="{116AFF91-63DB-FC4D-A076-02524A1633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2722" y="1495921"/>
            <a:ext cx="5227318" cy="3195346"/>
          </a:xfrm>
          <a:prstGeom prst="rect">
            <a:avLst/>
          </a:prstGeom>
        </p:spPr>
      </p:pic>
      <p:pic>
        <p:nvPicPr>
          <p:cNvPr id="7" name="Picture 6">
            <a:extLst>
              <a:ext uri="{FF2B5EF4-FFF2-40B4-BE49-F238E27FC236}">
                <a16:creationId xmlns:a16="http://schemas.microsoft.com/office/drawing/2014/main" id="{3B4DF357-7F9C-2E41-8E73-82C1D299B6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 y="1497904"/>
            <a:ext cx="5662897" cy="3193363"/>
          </a:xfrm>
          <a:prstGeom prst="rect">
            <a:avLst/>
          </a:prstGeom>
        </p:spPr>
      </p:pic>
    </p:spTree>
    <p:extLst>
      <p:ext uri="{BB962C8B-B14F-4D97-AF65-F5344CB8AC3E}">
        <p14:creationId xmlns:p14="http://schemas.microsoft.com/office/powerpoint/2010/main" val="67280955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327421" y="402590"/>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a:latin typeface="Helvetica Neue Light"/>
              </a:rPr>
              <a:t>Family Impact of Local and National Down Syndrome Organizations</a:t>
            </a:r>
          </a:p>
        </p:txBody>
      </p:sp>
      <p:sp>
        <p:nvSpPr>
          <p:cNvPr id="2" name="Rectangle 1">
            <a:extLst>
              <a:ext uri="{FF2B5EF4-FFF2-40B4-BE49-F238E27FC236}">
                <a16:creationId xmlns:a16="http://schemas.microsoft.com/office/drawing/2014/main" id="{733BD967-4A7E-D747-99A6-6B2E48B9BAB5}"/>
              </a:ext>
            </a:extLst>
          </p:cNvPr>
          <p:cNvSpPr/>
          <p:nvPr/>
        </p:nvSpPr>
        <p:spPr>
          <a:xfrm>
            <a:off x="1112051" y="6301521"/>
            <a:ext cx="9955990" cy="307777"/>
          </a:xfrm>
          <a:prstGeom prst="rect">
            <a:avLst/>
          </a:prstGeom>
        </p:spPr>
        <p:txBody>
          <a:bodyPr wrap="square">
            <a:spAutoFit/>
          </a:bodyPr>
          <a:lstStyle/>
          <a:p>
            <a:pPr fontAlgn="t"/>
            <a:r>
              <a:rPr lang="en-US" sz="1400">
                <a:latin typeface="+mj-lt"/>
              </a:rPr>
              <a:t>Andy Meredith and Amy Allison from the Down Syndrome Guild of Greater Kansas City</a:t>
            </a:r>
            <a:endParaRPr lang="en-US" sz="1400" i="0" u="none" strike="noStrike">
              <a:solidFill>
                <a:srgbClr val="54595D"/>
              </a:solidFill>
              <a:effectLst/>
              <a:latin typeface="+mj-lt"/>
            </a:endParaRPr>
          </a:p>
        </p:txBody>
      </p:sp>
      <p:pic>
        <p:nvPicPr>
          <p:cNvPr id="4" name="Picture 3">
            <a:extLst>
              <a:ext uri="{FF2B5EF4-FFF2-40B4-BE49-F238E27FC236}">
                <a16:creationId xmlns:a16="http://schemas.microsoft.com/office/drawing/2014/main" id="{2A4ABEF5-E4F2-F540-B911-6B632FC80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7132" y="1141254"/>
            <a:ext cx="5965828" cy="5008811"/>
          </a:xfrm>
          <a:prstGeom prst="rect">
            <a:avLst/>
          </a:prstGeom>
        </p:spPr>
      </p:pic>
    </p:spTree>
    <p:extLst>
      <p:ext uri="{BB962C8B-B14F-4D97-AF65-F5344CB8AC3E}">
        <p14:creationId xmlns:p14="http://schemas.microsoft.com/office/powerpoint/2010/main" val="49972199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327421" y="407432"/>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a:latin typeface="Helvetica Neue Light"/>
              </a:rPr>
              <a:t>1973: Rehabilitation Act</a:t>
            </a:r>
          </a:p>
        </p:txBody>
      </p:sp>
      <p:sp>
        <p:nvSpPr>
          <p:cNvPr id="2" name="Rectangle 1">
            <a:extLst>
              <a:ext uri="{FF2B5EF4-FFF2-40B4-BE49-F238E27FC236}">
                <a16:creationId xmlns:a16="http://schemas.microsoft.com/office/drawing/2014/main" id="{733BD967-4A7E-D747-99A6-6B2E48B9BAB5}"/>
              </a:ext>
            </a:extLst>
          </p:cNvPr>
          <p:cNvSpPr/>
          <p:nvPr/>
        </p:nvSpPr>
        <p:spPr>
          <a:xfrm>
            <a:off x="1112051" y="5975038"/>
            <a:ext cx="9955990" cy="523220"/>
          </a:xfrm>
          <a:prstGeom prst="rect">
            <a:avLst/>
          </a:prstGeom>
        </p:spPr>
        <p:txBody>
          <a:bodyPr wrap="square">
            <a:spAutoFit/>
          </a:bodyPr>
          <a:lstStyle/>
          <a:p>
            <a:pPr fontAlgn="t"/>
            <a:r>
              <a:rPr lang="en-US" sz="1400">
                <a:latin typeface="+mj-lt"/>
              </a:rPr>
              <a:t>Disability Rights Education &amp; Defense Fund: </a:t>
            </a:r>
            <a:r>
              <a:rPr lang="en-US" sz="1400">
                <a:latin typeface="+mj-lt"/>
                <a:hlinkClick r:id="rId3"/>
              </a:rPr>
              <a:t>https://dredf.org/dale-504/</a:t>
            </a:r>
            <a:r>
              <a:rPr lang="en-US" sz="1400">
                <a:latin typeface="+mj-lt"/>
              </a:rPr>
              <a:t> [left]</a:t>
            </a:r>
          </a:p>
          <a:p>
            <a:pPr fontAlgn="t"/>
            <a:r>
              <a:rPr lang="en-US" sz="1400">
                <a:latin typeface="+mj-lt"/>
              </a:rPr>
              <a:t>Partners for Youth with Disabilities: </a:t>
            </a:r>
            <a:r>
              <a:rPr lang="en-US" sz="1400">
                <a:latin typeface="+mj-lt"/>
                <a:hlinkClick r:id="rId4"/>
              </a:rPr>
              <a:t>https://www.pyd.org/history-timeline-1973/</a:t>
            </a:r>
            <a:r>
              <a:rPr lang="en-US" sz="1400">
                <a:latin typeface="+mj-lt"/>
              </a:rPr>
              <a:t> [right]</a:t>
            </a:r>
          </a:p>
        </p:txBody>
      </p:sp>
      <p:pic>
        <p:nvPicPr>
          <p:cNvPr id="5" name="Picture 4">
            <a:extLst>
              <a:ext uri="{FF2B5EF4-FFF2-40B4-BE49-F238E27FC236}">
                <a16:creationId xmlns:a16="http://schemas.microsoft.com/office/drawing/2014/main" id="{8056BD43-C3D6-A14A-B685-86986033B5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5141" y="1323340"/>
            <a:ext cx="5422900" cy="4089400"/>
          </a:xfrm>
          <a:prstGeom prst="rect">
            <a:avLst/>
          </a:prstGeom>
        </p:spPr>
      </p:pic>
      <p:pic>
        <p:nvPicPr>
          <p:cNvPr id="7" name="Picture 6">
            <a:extLst>
              <a:ext uri="{FF2B5EF4-FFF2-40B4-BE49-F238E27FC236}">
                <a16:creationId xmlns:a16="http://schemas.microsoft.com/office/drawing/2014/main" id="{BEA9F7E1-C8E7-5343-BDDB-5E93393420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5230" y="1323340"/>
            <a:ext cx="3975100" cy="3810000"/>
          </a:xfrm>
          <a:prstGeom prst="rect">
            <a:avLst/>
          </a:prstGeom>
        </p:spPr>
      </p:pic>
    </p:spTree>
    <p:extLst>
      <p:ext uri="{BB962C8B-B14F-4D97-AF65-F5344CB8AC3E}">
        <p14:creationId xmlns:p14="http://schemas.microsoft.com/office/powerpoint/2010/main" val="342849113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327421" y="402590"/>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a:latin typeface="Helvetica Neue Light"/>
              </a:rPr>
              <a:t>Judy </a:t>
            </a:r>
            <a:r>
              <a:rPr lang="en-US" sz="2400" err="1">
                <a:latin typeface="Helvetica Neue Light"/>
              </a:rPr>
              <a:t>Heumann</a:t>
            </a:r>
            <a:endParaRPr lang="en-US" sz="2400">
              <a:latin typeface="Helvetica Neue Light"/>
            </a:endParaRPr>
          </a:p>
        </p:txBody>
      </p:sp>
      <p:sp>
        <p:nvSpPr>
          <p:cNvPr id="2" name="Rectangle 1">
            <a:extLst>
              <a:ext uri="{FF2B5EF4-FFF2-40B4-BE49-F238E27FC236}">
                <a16:creationId xmlns:a16="http://schemas.microsoft.com/office/drawing/2014/main" id="{733BD967-4A7E-D747-99A6-6B2E48B9BAB5}"/>
              </a:ext>
            </a:extLst>
          </p:cNvPr>
          <p:cNvSpPr/>
          <p:nvPr/>
        </p:nvSpPr>
        <p:spPr>
          <a:xfrm>
            <a:off x="1112051" y="6301521"/>
            <a:ext cx="9955990" cy="307777"/>
          </a:xfrm>
          <a:prstGeom prst="rect">
            <a:avLst/>
          </a:prstGeom>
        </p:spPr>
        <p:txBody>
          <a:bodyPr wrap="square">
            <a:spAutoFit/>
          </a:bodyPr>
          <a:lstStyle/>
          <a:p>
            <a:pPr fontAlgn="t"/>
            <a:r>
              <a:rPr lang="en-US" sz="1400">
                <a:latin typeface="+mj-lt"/>
              </a:rPr>
              <a:t>Retrieved from: https://</a:t>
            </a:r>
            <a:r>
              <a:rPr lang="en-US" sz="1400" err="1">
                <a:latin typeface="+mj-lt"/>
              </a:rPr>
              <a:t>commons.wikimedia.org</a:t>
            </a:r>
            <a:r>
              <a:rPr lang="en-US" sz="1400">
                <a:latin typeface="+mj-lt"/>
              </a:rPr>
              <a:t>/wiki/File:2019-Jul-25-TASH-OLDL-Judy-Heumann.jpg#filelinks</a:t>
            </a:r>
            <a:endParaRPr lang="en-US" sz="1400" i="0" u="none" strike="noStrike">
              <a:solidFill>
                <a:srgbClr val="54595D"/>
              </a:solidFill>
              <a:effectLst/>
              <a:latin typeface="+mj-lt"/>
            </a:endParaRPr>
          </a:p>
        </p:txBody>
      </p:sp>
      <p:pic>
        <p:nvPicPr>
          <p:cNvPr id="5" name="Picture 4">
            <a:extLst>
              <a:ext uri="{FF2B5EF4-FFF2-40B4-BE49-F238E27FC236}">
                <a16:creationId xmlns:a16="http://schemas.microsoft.com/office/drawing/2014/main" id="{24A80954-E575-EC42-94ED-570AA5952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421" y="1306809"/>
            <a:ext cx="6982591" cy="4598691"/>
          </a:xfrm>
          <a:prstGeom prst="rect">
            <a:avLst/>
          </a:prstGeom>
        </p:spPr>
      </p:pic>
      <p:pic>
        <p:nvPicPr>
          <p:cNvPr id="7" name="Picture 6">
            <a:extLst>
              <a:ext uri="{FF2B5EF4-FFF2-40B4-BE49-F238E27FC236}">
                <a16:creationId xmlns:a16="http://schemas.microsoft.com/office/drawing/2014/main" id="{E0534173-3335-104C-B2D9-F4842ECF9F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3769" y="1306808"/>
            <a:ext cx="4348901" cy="2456081"/>
          </a:xfrm>
          <a:prstGeom prst="rect">
            <a:avLst/>
          </a:prstGeom>
        </p:spPr>
      </p:pic>
    </p:spTree>
    <p:extLst>
      <p:ext uri="{BB962C8B-B14F-4D97-AF65-F5344CB8AC3E}">
        <p14:creationId xmlns:p14="http://schemas.microsoft.com/office/powerpoint/2010/main" val="143471235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333375" y="399812"/>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a:latin typeface="Helvetica Neue Light"/>
              </a:rPr>
              <a:t>1975: Individuals with Disabilities Education Act</a:t>
            </a:r>
          </a:p>
        </p:txBody>
      </p:sp>
      <p:sp>
        <p:nvSpPr>
          <p:cNvPr id="2" name="Rectangle 1">
            <a:extLst>
              <a:ext uri="{FF2B5EF4-FFF2-40B4-BE49-F238E27FC236}">
                <a16:creationId xmlns:a16="http://schemas.microsoft.com/office/drawing/2014/main" id="{733BD967-4A7E-D747-99A6-6B2E48B9BAB5}"/>
              </a:ext>
            </a:extLst>
          </p:cNvPr>
          <p:cNvSpPr/>
          <p:nvPr/>
        </p:nvSpPr>
        <p:spPr>
          <a:xfrm>
            <a:off x="1118005" y="6340798"/>
            <a:ext cx="9955990" cy="307777"/>
          </a:xfrm>
          <a:prstGeom prst="rect">
            <a:avLst/>
          </a:prstGeom>
        </p:spPr>
        <p:txBody>
          <a:bodyPr wrap="square">
            <a:spAutoFit/>
          </a:bodyPr>
          <a:lstStyle/>
          <a:p>
            <a:pPr fontAlgn="t"/>
            <a:r>
              <a:rPr lang="en-US" sz="1400">
                <a:latin typeface="+mj-lt"/>
              </a:rPr>
              <a:t>Retrieved from: https://</a:t>
            </a:r>
            <a:r>
              <a:rPr lang="en-US" sz="1400" err="1">
                <a:latin typeface="+mj-lt"/>
              </a:rPr>
              <a:t>www.pyd.org</a:t>
            </a:r>
            <a:r>
              <a:rPr lang="en-US" sz="1400">
                <a:latin typeface="+mj-lt"/>
              </a:rPr>
              <a:t>/announcement/individuals-with-disabilities-education-act/</a:t>
            </a:r>
            <a:endParaRPr lang="en-US" sz="1400" i="0" u="none" strike="noStrike">
              <a:solidFill>
                <a:srgbClr val="54595D"/>
              </a:solidFill>
              <a:effectLst/>
              <a:latin typeface="+mj-lt"/>
            </a:endParaRPr>
          </a:p>
        </p:txBody>
      </p:sp>
      <p:pic>
        <p:nvPicPr>
          <p:cNvPr id="5" name="Picture 4">
            <a:extLst>
              <a:ext uri="{FF2B5EF4-FFF2-40B4-BE49-F238E27FC236}">
                <a16:creationId xmlns:a16="http://schemas.microsoft.com/office/drawing/2014/main" id="{150CEC1F-186F-C341-AC20-169CB60E9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1550" y="1192530"/>
            <a:ext cx="7708900" cy="4762500"/>
          </a:xfrm>
          <a:prstGeom prst="rect">
            <a:avLst/>
          </a:prstGeom>
        </p:spPr>
      </p:pic>
    </p:spTree>
    <p:extLst>
      <p:ext uri="{BB962C8B-B14F-4D97-AF65-F5344CB8AC3E}">
        <p14:creationId xmlns:p14="http://schemas.microsoft.com/office/powerpoint/2010/main" val="154035902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333375" y="399812"/>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a:latin typeface="Helvetica Neue Light"/>
              </a:rPr>
              <a:t>Family Impact of IDEA</a:t>
            </a:r>
          </a:p>
        </p:txBody>
      </p:sp>
      <p:pic>
        <p:nvPicPr>
          <p:cNvPr id="7" name="Picture 6">
            <a:extLst>
              <a:ext uri="{FF2B5EF4-FFF2-40B4-BE49-F238E27FC236}">
                <a16:creationId xmlns:a16="http://schemas.microsoft.com/office/drawing/2014/main" id="{8F1143ED-6671-7A4F-AA5D-A35CDD4A1B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032" y="1542336"/>
            <a:ext cx="3625585" cy="4834114"/>
          </a:xfrm>
          <a:prstGeom prst="rect">
            <a:avLst/>
          </a:prstGeom>
        </p:spPr>
      </p:pic>
      <p:pic>
        <p:nvPicPr>
          <p:cNvPr id="11" name="Picture 10">
            <a:extLst>
              <a:ext uri="{FF2B5EF4-FFF2-40B4-BE49-F238E27FC236}">
                <a16:creationId xmlns:a16="http://schemas.microsoft.com/office/drawing/2014/main" id="{022721AF-01BD-9840-BC5C-569E46FCEB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0273" y="1542336"/>
            <a:ext cx="7251171" cy="4834114"/>
          </a:xfrm>
          <a:prstGeom prst="rect">
            <a:avLst/>
          </a:prstGeom>
        </p:spPr>
      </p:pic>
    </p:spTree>
    <p:extLst>
      <p:ext uri="{BB962C8B-B14F-4D97-AF65-F5344CB8AC3E}">
        <p14:creationId xmlns:p14="http://schemas.microsoft.com/office/powerpoint/2010/main" val="40266505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327421" y="399812"/>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a:latin typeface="Helvetica Neue Light"/>
              </a:rPr>
              <a:t>1981: Katie Beckett Medicaid Waiver Program</a:t>
            </a:r>
          </a:p>
        </p:txBody>
      </p:sp>
      <p:sp>
        <p:nvSpPr>
          <p:cNvPr id="2" name="Rectangle 1">
            <a:extLst>
              <a:ext uri="{FF2B5EF4-FFF2-40B4-BE49-F238E27FC236}">
                <a16:creationId xmlns:a16="http://schemas.microsoft.com/office/drawing/2014/main" id="{733BD967-4A7E-D747-99A6-6B2E48B9BAB5}"/>
              </a:ext>
            </a:extLst>
          </p:cNvPr>
          <p:cNvSpPr/>
          <p:nvPr/>
        </p:nvSpPr>
        <p:spPr>
          <a:xfrm>
            <a:off x="1112051" y="6132244"/>
            <a:ext cx="9955990" cy="646331"/>
          </a:xfrm>
          <a:prstGeom prst="rect">
            <a:avLst/>
          </a:prstGeom>
        </p:spPr>
        <p:txBody>
          <a:bodyPr wrap="square">
            <a:spAutoFit/>
          </a:bodyPr>
          <a:lstStyle/>
          <a:p>
            <a:pPr fontAlgn="t"/>
            <a:r>
              <a:rPr lang="en-US" sz="1200">
                <a:latin typeface="+mj-lt"/>
              </a:rPr>
              <a:t>President Ronald Reagan meets Katie Beckett, along with her parents, Julia and Mark Beckett as the President exits Air Force One on the tarmac of Cedar Rapids Municipal Airport, Iowa, 20 September 1984. Photograph by official White House photographer Michael Evans, courtesy of the Ronald Reagan Presidential Library. Retrieved from: https://</a:t>
            </a:r>
            <a:r>
              <a:rPr lang="en-US" sz="1200" err="1">
                <a:latin typeface="+mj-lt"/>
              </a:rPr>
              <a:t>www.reaganlibrary.archives.gov</a:t>
            </a:r>
            <a:r>
              <a:rPr lang="en-US" sz="1200">
                <a:latin typeface="+mj-lt"/>
              </a:rPr>
              <a:t>/archives/audiovisual/</a:t>
            </a:r>
            <a:r>
              <a:rPr lang="en-US" sz="1200" err="1">
                <a:latin typeface="+mj-lt"/>
              </a:rPr>
              <a:t>contactsheets</a:t>
            </a:r>
            <a:r>
              <a:rPr lang="en-US" sz="1200">
                <a:latin typeface="+mj-lt"/>
              </a:rPr>
              <a:t>/C24412.jpg,  </a:t>
            </a:r>
            <a:endParaRPr lang="en-US" sz="1200" i="0" u="none" strike="noStrike">
              <a:solidFill>
                <a:srgbClr val="54595D"/>
              </a:solidFill>
              <a:effectLst/>
              <a:latin typeface="+mj-lt"/>
            </a:endParaRPr>
          </a:p>
        </p:txBody>
      </p:sp>
      <p:pic>
        <p:nvPicPr>
          <p:cNvPr id="7" name="Picture 6">
            <a:extLst>
              <a:ext uri="{FF2B5EF4-FFF2-40B4-BE49-F238E27FC236}">
                <a16:creationId xmlns:a16="http://schemas.microsoft.com/office/drawing/2014/main" id="{BF287BE2-8605-1747-9D66-C8C411EC27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0566" y="1324235"/>
            <a:ext cx="6918960" cy="4622250"/>
          </a:xfrm>
          <a:prstGeom prst="rect">
            <a:avLst/>
          </a:prstGeom>
        </p:spPr>
      </p:pic>
    </p:spTree>
    <p:extLst>
      <p:ext uri="{BB962C8B-B14F-4D97-AF65-F5344CB8AC3E}">
        <p14:creationId xmlns:p14="http://schemas.microsoft.com/office/powerpoint/2010/main" val="154998500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327421" y="402590"/>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a:latin typeface="Helvetica Neue Light"/>
              </a:rPr>
              <a:t>Family Impact of Katie Beckett Medicaid Waiver Program</a:t>
            </a:r>
          </a:p>
        </p:txBody>
      </p:sp>
      <p:sp>
        <p:nvSpPr>
          <p:cNvPr id="2" name="Rectangle 1">
            <a:extLst>
              <a:ext uri="{FF2B5EF4-FFF2-40B4-BE49-F238E27FC236}">
                <a16:creationId xmlns:a16="http://schemas.microsoft.com/office/drawing/2014/main" id="{733BD967-4A7E-D747-99A6-6B2E48B9BAB5}"/>
              </a:ext>
            </a:extLst>
          </p:cNvPr>
          <p:cNvSpPr/>
          <p:nvPr/>
        </p:nvSpPr>
        <p:spPr>
          <a:xfrm>
            <a:off x="1112051" y="6362481"/>
            <a:ext cx="9955990" cy="307777"/>
          </a:xfrm>
          <a:prstGeom prst="rect">
            <a:avLst/>
          </a:prstGeom>
        </p:spPr>
        <p:txBody>
          <a:bodyPr wrap="square">
            <a:spAutoFit/>
          </a:bodyPr>
          <a:lstStyle/>
          <a:p>
            <a:pPr fontAlgn="t"/>
            <a:r>
              <a:rPr lang="en-US" sz="1400">
                <a:latin typeface="+mj-lt"/>
              </a:rPr>
              <a:t>Andy riding his bike with friends.</a:t>
            </a:r>
            <a:endParaRPr lang="en-US" sz="1400" i="0" u="none" strike="noStrike">
              <a:solidFill>
                <a:srgbClr val="54595D"/>
              </a:solidFill>
              <a:effectLst/>
              <a:latin typeface="+mj-lt"/>
            </a:endParaRPr>
          </a:p>
        </p:txBody>
      </p:sp>
      <p:pic>
        <p:nvPicPr>
          <p:cNvPr id="5" name="Picture 4">
            <a:extLst>
              <a:ext uri="{FF2B5EF4-FFF2-40B4-BE49-F238E27FC236}">
                <a16:creationId xmlns:a16="http://schemas.microsoft.com/office/drawing/2014/main" id="{4503D8D1-C5A6-7545-AC22-1FD77EBA72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8540" y="1141254"/>
            <a:ext cx="6769100" cy="5076825"/>
          </a:xfrm>
          <a:prstGeom prst="rect">
            <a:avLst/>
          </a:prstGeom>
        </p:spPr>
      </p:pic>
      <p:pic>
        <p:nvPicPr>
          <p:cNvPr id="7" name="Picture 6">
            <a:extLst>
              <a:ext uri="{FF2B5EF4-FFF2-40B4-BE49-F238E27FC236}">
                <a16:creationId xmlns:a16="http://schemas.microsoft.com/office/drawing/2014/main" id="{5C28F58A-B7CC-5644-AEA9-7C9B531FE1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1910" y="1777524"/>
            <a:ext cx="5090160" cy="3817620"/>
          </a:xfrm>
          <a:prstGeom prst="rect">
            <a:avLst/>
          </a:prstGeom>
        </p:spPr>
      </p:pic>
    </p:spTree>
    <p:extLst>
      <p:ext uri="{BB962C8B-B14F-4D97-AF65-F5344CB8AC3E}">
        <p14:creationId xmlns:p14="http://schemas.microsoft.com/office/powerpoint/2010/main" val="60048214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327421" y="376354"/>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a:latin typeface="Helvetica Neue Light"/>
              </a:rPr>
              <a:t>Eunice Kennedy Shriver</a:t>
            </a:r>
          </a:p>
        </p:txBody>
      </p:sp>
      <p:sp>
        <p:nvSpPr>
          <p:cNvPr id="2" name="Rectangle 1">
            <a:extLst>
              <a:ext uri="{FF2B5EF4-FFF2-40B4-BE49-F238E27FC236}">
                <a16:creationId xmlns:a16="http://schemas.microsoft.com/office/drawing/2014/main" id="{733BD967-4A7E-D747-99A6-6B2E48B9BAB5}"/>
              </a:ext>
            </a:extLst>
          </p:cNvPr>
          <p:cNvSpPr/>
          <p:nvPr/>
        </p:nvSpPr>
        <p:spPr>
          <a:xfrm>
            <a:off x="951317" y="5807398"/>
            <a:ext cx="9955990" cy="738664"/>
          </a:xfrm>
          <a:prstGeom prst="rect">
            <a:avLst/>
          </a:prstGeom>
        </p:spPr>
        <p:txBody>
          <a:bodyPr wrap="square">
            <a:spAutoFit/>
          </a:bodyPr>
          <a:lstStyle/>
          <a:p>
            <a:pPr fontAlgn="t"/>
            <a:r>
              <a:rPr lang="en-US" sz="1400">
                <a:latin typeface="+mj-lt"/>
              </a:rPr>
              <a:t>National Institutes of Health - </a:t>
            </a:r>
            <a:r>
              <a:rPr lang="en-US" sz="1400">
                <a:solidFill>
                  <a:srgbClr val="0B0080"/>
                </a:solidFill>
                <a:latin typeface="+mj-lt"/>
                <a:hlinkClick r:id="rId3"/>
              </a:rPr>
              <a:t>https://www.flickr.com/photos/nihgov/26373324495/in/album-72157656516302438/</a:t>
            </a:r>
            <a:r>
              <a:rPr lang="en-US" sz="1400">
                <a:solidFill>
                  <a:srgbClr val="54595D"/>
                </a:solidFill>
                <a:latin typeface="+mj-lt"/>
              </a:rPr>
              <a:t>Eunice Kennedy Shriver, a longtime advocate for children's health and disability issues, was the founder of Special Olympics and a key founder of the National Institute of Child Health and Human Development (NICHD).</a:t>
            </a:r>
            <a:endParaRPr lang="en-US" sz="1400" i="0" u="none" strike="noStrike">
              <a:solidFill>
                <a:srgbClr val="54595D"/>
              </a:solidFill>
              <a:effectLst/>
              <a:latin typeface="+mj-lt"/>
            </a:endParaRPr>
          </a:p>
        </p:txBody>
      </p:sp>
      <p:pic>
        <p:nvPicPr>
          <p:cNvPr id="5" name="Picture 4">
            <a:extLst>
              <a:ext uri="{FF2B5EF4-FFF2-40B4-BE49-F238E27FC236}">
                <a16:creationId xmlns:a16="http://schemas.microsoft.com/office/drawing/2014/main" id="{F5C1F018-CA95-684C-9DE3-F0F1474834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7860" y="1087754"/>
            <a:ext cx="6864371" cy="4552269"/>
          </a:xfrm>
          <a:prstGeom prst="rect">
            <a:avLst/>
          </a:prstGeom>
        </p:spPr>
      </p:pic>
    </p:spTree>
    <p:extLst>
      <p:ext uri="{BB962C8B-B14F-4D97-AF65-F5344CB8AC3E}">
        <p14:creationId xmlns:p14="http://schemas.microsoft.com/office/powerpoint/2010/main" val="2240745818"/>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327421" y="402590"/>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a:latin typeface="Helvetica Neue Light"/>
              </a:rPr>
              <a:t>1980’s: Medicaid home and community based support waivers</a:t>
            </a:r>
          </a:p>
        </p:txBody>
      </p:sp>
      <p:sp>
        <p:nvSpPr>
          <p:cNvPr id="2" name="Rectangle 1">
            <a:extLst>
              <a:ext uri="{FF2B5EF4-FFF2-40B4-BE49-F238E27FC236}">
                <a16:creationId xmlns:a16="http://schemas.microsoft.com/office/drawing/2014/main" id="{733BD967-4A7E-D747-99A6-6B2E48B9BAB5}"/>
              </a:ext>
            </a:extLst>
          </p:cNvPr>
          <p:cNvSpPr/>
          <p:nvPr/>
        </p:nvSpPr>
        <p:spPr>
          <a:xfrm>
            <a:off x="1112051" y="6301521"/>
            <a:ext cx="9955990" cy="307777"/>
          </a:xfrm>
          <a:prstGeom prst="rect">
            <a:avLst/>
          </a:prstGeom>
        </p:spPr>
        <p:txBody>
          <a:bodyPr wrap="square">
            <a:spAutoFit/>
          </a:bodyPr>
          <a:lstStyle/>
          <a:p>
            <a:pPr fontAlgn="t"/>
            <a:r>
              <a:rPr lang="en-US" sz="1400">
                <a:latin typeface="+mj-lt"/>
              </a:rPr>
              <a:t>Photo by Justin Meredith</a:t>
            </a:r>
            <a:endParaRPr lang="en-US" sz="1400" i="0" u="none" strike="noStrike">
              <a:solidFill>
                <a:srgbClr val="54595D"/>
              </a:solidFill>
              <a:effectLst/>
              <a:latin typeface="+mj-lt"/>
            </a:endParaRPr>
          </a:p>
        </p:txBody>
      </p:sp>
      <p:pic>
        <p:nvPicPr>
          <p:cNvPr id="7" name="Picture 6">
            <a:extLst>
              <a:ext uri="{FF2B5EF4-FFF2-40B4-BE49-F238E27FC236}">
                <a16:creationId xmlns:a16="http://schemas.microsoft.com/office/drawing/2014/main" id="{3D62BCD4-A4F1-BA4D-AF40-9D8A8DB51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0066" y="1288067"/>
            <a:ext cx="7299960" cy="4866640"/>
          </a:xfrm>
          <a:prstGeom prst="rect">
            <a:avLst/>
          </a:prstGeom>
        </p:spPr>
      </p:pic>
    </p:spTree>
    <p:extLst>
      <p:ext uri="{BB962C8B-B14F-4D97-AF65-F5344CB8AC3E}">
        <p14:creationId xmlns:p14="http://schemas.microsoft.com/office/powerpoint/2010/main" val="176663165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333375" y="397223"/>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a:latin typeface="Helvetica Neue Light"/>
              </a:rPr>
              <a:t>1982: Baby Doe Case</a:t>
            </a:r>
          </a:p>
        </p:txBody>
      </p:sp>
      <p:sp>
        <p:nvSpPr>
          <p:cNvPr id="2" name="Rectangle 1">
            <a:extLst>
              <a:ext uri="{FF2B5EF4-FFF2-40B4-BE49-F238E27FC236}">
                <a16:creationId xmlns:a16="http://schemas.microsoft.com/office/drawing/2014/main" id="{733BD967-4A7E-D747-99A6-6B2E48B9BAB5}"/>
              </a:ext>
            </a:extLst>
          </p:cNvPr>
          <p:cNvSpPr/>
          <p:nvPr/>
        </p:nvSpPr>
        <p:spPr>
          <a:xfrm>
            <a:off x="936077" y="6239334"/>
            <a:ext cx="9955990" cy="307777"/>
          </a:xfrm>
          <a:prstGeom prst="rect">
            <a:avLst/>
          </a:prstGeom>
        </p:spPr>
        <p:txBody>
          <a:bodyPr wrap="square">
            <a:spAutoFit/>
          </a:bodyPr>
          <a:lstStyle/>
          <a:p>
            <a:pPr fontAlgn="t"/>
            <a:r>
              <a:rPr lang="en-US" sz="1400">
                <a:latin typeface="+mj-lt"/>
              </a:rPr>
              <a:t>Article about Baby Doe in the Ochsner Journal: https://</a:t>
            </a:r>
            <a:r>
              <a:rPr lang="en-US" sz="1400" err="1">
                <a:latin typeface="+mj-lt"/>
              </a:rPr>
              <a:t>www.ncbi.nlm.nih.gov</a:t>
            </a:r>
            <a:r>
              <a:rPr lang="en-US" sz="1400">
                <a:latin typeface="+mj-lt"/>
              </a:rPr>
              <a:t>/</a:t>
            </a:r>
            <a:r>
              <a:rPr lang="en-US" sz="1400" err="1">
                <a:latin typeface="+mj-lt"/>
              </a:rPr>
              <a:t>pmc</a:t>
            </a:r>
            <a:r>
              <a:rPr lang="en-US" sz="1400">
                <a:latin typeface="+mj-lt"/>
              </a:rPr>
              <a:t>/articles/PMC3241062/</a:t>
            </a:r>
            <a:endParaRPr lang="en-US" sz="1400" i="0" u="none" strike="noStrike">
              <a:solidFill>
                <a:srgbClr val="54595D"/>
              </a:solidFill>
              <a:effectLst/>
              <a:latin typeface="+mj-lt"/>
            </a:endParaRPr>
          </a:p>
        </p:txBody>
      </p:sp>
      <p:pic>
        <p:nvPicPr>
          <p:cNvPr id="5" name="Picture 4">
            <a:extLst>
              <a:ext uri="{FF2B5EF4-FFF2-40B4-BE49-F238E27FC236}">
                <a16:creationId xmlns:a16="http://schemas.microsoft.com/office/drawing/2014/main" id="{9D104478-CA29-6A4B-8D77-A49E42E5F2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6788" y="1281885"/>
            <a:ext cx="8301152" cy="4811451"/>
          </a:xfrm>
          <a:prstGeom prst="rect">
            <a:avLst/>
          </a:prstGeom>
        </p:spPr>
      </p:pic>
    </p:spTree>
    <p:extLst>
      <p:ext uri="{BB962C8B-B14F-4D97-AF65-F5344CB8AC3E}">
        <p14:creationId xmlns:p14="http://schemas.microsoft.com/office/powerpoint/2010/main" val="2368821124"/>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264795" y="389014"/>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dirty="0">
                <a:latin typeface="Helvetica Neue Light"/>
              </a:rPr>
              <a:t>1982: Baby Doe Amendment</a:t>
            </a:r>
          </a:p>
        </p:txBody>
      </p:sp>
      <p:sp>
        <p:nvSpPr>
          <p:cNvPr id="2" name="Rectangle 1">
            <a:extLst>
              <a:ext uri="{FF2B5EF4-FFF2-40B4-BE49-F238E27FC236}">
                <a16:creationId xmlns:a16="http://schemas.microsoft.com/office/drawing/2014/main" id="{733BD967-4A7E-D747-99A6-6B2E48B9BAB5}"/>
              </a:ext>
            </a:extLst>
          </p:cNvPr>
          <p:cNvSpPr/>
          <p:nvPr/>
        </p:nvSpPr>
        <p:spPr>
          <a:xfrm>
            <a:off x="951317" y="5807398"/>
            <a:ext cx="9955990" cy="738664"/>
          </a:xfrm>
          <a:prstGeom prst="rect">
            <a:avLst/>
          </a:prstGeom>
        </p:spPr>
        <p:txBody>
          <a:bodyPr wrap="square">
            <a:spAutoFit/>
          </a:bodyPr>
          <a:lstStyle/>
          <a:p>
            <a:pPr fontAlgn="t"/>
            <a:r>
              <a:rPr lang="en-US" sz="1400" err="1">
                <a:latin typeface="+mj-lt"/>
              </a:rPr>
              <a:t>Tavan</a:t>
            </a:r>
            <a:r>
              <a:rPr lang="en-US" sz="1400">
                <a:latin typeface="+mj-lt"/>
              </a:rPr>
              <a:t>, Norman J.: United States Department of Health and Human Services [Public domain]</a:t>
            </a:r>
            <a:br>
              <a:rPr lang="en-US" sz="1400">
                <a:latin typeface="+mj-lt"/>
              </a:rPr>
            </a:br>
            <a:r>
              <a:rPr lang="en-US" sz="1400">
                <a:latin typeface="+mj-lt"/>
              </a:rPr>
              <a:t>https://</a:t>
            </a:r>
            <a:r>
              <a:rPr lang="en-US" sz="1400" err="1">
                <a:latin typeface="+mj-lt"/>
              </a:rPr>
              <a:t>upload.wikimedia.org</a:t>
            </a:r>
            <a:r>
              <a:rPr lang="en-US" sz="1400">
                <a:latin typeface="+mj-lt"/>
              </a:rPr>
              <a:t>/</a:t>
            </a:r>
            <a:r>
              <a:rPr lang="en-US" sz="1400" err="1">
                <a:latin typeface="+mj-lt"/>
              </a:rPr>
              <a:t>wikipedia</a:t>
            </a:r>
            <a:r>
              <a:rPr lang="en-US" sz="1400">
                <a:latin typeface="+mj-lt"/>
              </a:rPr>
              <a:t>/commons/5/55/C._Everett_Koop_on_the_day_of_his_confirmation_as_Surgeon_General_%28QQBBQB%29_noframe.jpg</a:t>
            </a:r>
            <a:endParaRPr lang="en-US" sz="1400" i="0" u="none" strike="noStrike">
              <a:solidFill>
                <a:srgbClr val="54595D"/>
              </a:solidFill>
              <a:effectLst/>
              <a:latin typeface="+mj-lt"/>
            </a:endParaRPr>
          </a:p>
        </p:txBody>
      </p:sp>
      <p:pic>
        <p:nvPicPr>
          <p:cNvPr id="5" name="Picture 4">
            <a:extLst>
              <a:ext uri="{FF2B5EF4-FFF2-40B4-BE49-F238E27FC236}">
                <a16:creationId xmlns:a16="http://schemas.microsoft.com/office/drawing/2014/main" id="{A4A0330A-1CAA-7F4A-AE26-2C4A97176A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5100" y="1062803"/>
            <a:ext cx="6781800" cy="4577220"/>
          </a:xfrm>
          <a:prstGeom prst="rect">
            <a:avLst/>
          </a:prstGeom>
        </p:spPr>
      </p:pic>
    </p:spTree>
    <p:extLst>
      <p:ext uri="{BB962C8B-B14F-4D97-AF65-F5344CB8AC3E}">
        <p14:creationId xmlns:p14="http://schemas.microsoft.com/office/powerpoint/2010/main" val="2607438530"/>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327421" y="389014"/>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a:latin typeface="Helvetica Neue Light"/>
              </a:rPr>
              <a:t>Family Impact of Baby Doe Amendment</a:t>
            </a:r>
          </a:p>
        </p:txBody>
      </p:sp>
      <p:sp>
        <p:nvSpPr>
          <p:cNvPr id="2" name="Rectangle 1">
            <a:extLst>
              <a:ext uri="{FF2B5EF4-FFF2-40B4-BE49-F238E27FC236}">
                <a16:creationId xmlns:a16="http://schemas.microsoft.com/office/drawing/2014/main" id="{733BD967-4A7E-D747-99A6-6B2E48B9BAB5}"/>
              </a:ext>
            </a:extLst>
          </p:cNvPr>
          <p:cNvSpPr/>
          <p:nvPr/>
        </p:nvSpPr>
        <p:spPr>
          <a:xfrm>
            <a:off x="951317" y="5807398"/>
            <a:ext cx="9955990" cy="307777"/>
          </a:xfrm>
          <a:prstGeom prst="rect">
            <a:avLst/>
          </a:prstGeom>
        </p:spPr>
        <p:txBody>
          <a:bodyPr wrap="square">
            <a:spAutoFit/>
          </a:bodyPr>
          <a:lstStyle/>
          <a:p>
            <a:pPr fontAlgn="t"/>
            <a:r>
              <a:rPr lang="en-US" sz="1400">
                <a:latin typeface="+mj-lt"/>
              </a:rPr>
              <a:t>Andy treated at the hospital as a newborn for enlarged liver, feeding issues, and low platelet count.</a:t>
            </a:r>
            <a:endParaRPr lang="en-US" sz="1400" i="0" u="none" strike="noStrike">
              <a:solidFill>
                <a:srgbClr val="54595D"/>
              </a:solidFill>
              <a:effectLst/>
              <a:latin typeface="+mj-lt"/>
            </a:endParaRPr>
          </a:p>
        </p:txBody>
      </p:sp>
      <p:pic>
        <p:nvPicPr>
          <p:cNvPr id="5" name="Picture 4">
            <a:extLst>
              <a:ext uri="{FF2B5EF4-FFF2-40B4-BE49-F238E27FC236}">
                <a16:creationId xmlns:a16="http://schemas.microsoft.com/office/drawing/2014/main" id="{0C667522-1DE4-D449-B44D-DEBE78BEAD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520" y="1905000"/>
            <a:ext cx="4419600" cy="3048000"/>
          </a:xfrm>
          <a:prstGeom prst="rect">
            <a:avLst/>
          </a:prstGeom>
        </p:spPr>
      </p:pic>
      <p:pic>
        <p:nvPicPr>
          <p:cNvPr id="7" name="Picture 6">
            <a:extLst>
              <a:ext uri="{FF2B5EF4-FFF2-40B4-BE49-F238E27FC236}">
                <a16:creationId xmlns:a16="http://schemas.microsoft.com/office/drawing/2014/main" id="{30B94DE9-1126-944F-9582-1F579B5DB7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7180" y="1918138"/>
            <a:ext cx="4432300" cy="3098800"/>
          </a:xfrm>
          <a:prstGeom prst="rect">
            <a:avLst/>
          </a:prstGeom>
        </p:spPr>
      </p:pic>
    </p:spTree>
    <p:extLst>
      <p:ext uri="{BB962C8B-B14F-4D97-AF65-F5344CB8AC3E}">
        <p14:creationId xmlns:p14="http://schemas.microsoft.com/office/powerpoint/2010/main" val="1073522195"/>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327421" y="389014"/>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a:latin typeface="Helvetica Neue Light"/>
              </a:rPr>
              <a:t>1986: IDEA Part C Early Intervention</a:t>
            </a:r>
          </a:p>
        </p:txBody>
      </p:sp>
      <p:sp>
        <p:nvSpPr>
          <p:cNvPr id="2" name="Rectangle 1">
            <a:extLst>
              <a:ext uri="{FF2B5EF4-FFF2-40B4-BE49-F238E27FC236}">
                <a16:creationId xmlns:a16="http://schemas.microsoft.com/office/drawing/2014/main" id="{733BD967-4A7E-D747-99A6-6B2E48B9BAB5}"/>
              </a:ext>
            </a:extLst>
          </p:cNvPr>
          <p:cNvSpPr/>
          <p:nvPr/>
        </p:nvSpPr>
        <p:spPr>
          <a:xfrm>
            <a:off x="1112051" y="6315097"/>
            <a:ext cx="9955990" cy="307777"/>
          </a:xfrm>
          <a:prstGeom prst="rect">
            <a:avLst/>
          </a:prstGeom>
        </p:spPr>
        <p:txBody>
          <a:bodyPr wrap="square">
            <a:spAutoFit/>
          </a:bodyPr>
          <a:lstStyle/>
          <a:p>
            <a:pPr fontAlgn="t"/>
            <a:r>
              <a:rPr lang="en-US" sz="1400">
                <a:latin typeface="+mj-lt"/>
              </a:rPr>
              <a:t>Photo by Justin Meredith</a:t>
            </a:r>
            <a:endParaRPr lang="en-US" sz="1400" i="0" u="none" strike="noStrike">
              <a:solidFill>
                <a:srgbClr val="54595D"/>
              </a:solidFill>
              <a:effectLst/>
              <a:latin typeface="+mj-lt"/>
            </a:endParaRPr>
          </a:p>
        </p:txBody>
      </p:sp>
      <p:pic>
        <p:nvPicPr>
          <p:cNvPr id="6" name="Picture 5">
            <a:extLst>
              <a:ext uri="{FF2B5EF4-FFF2-40B4-BE49-F238E27FC236}">
                <a16:creationId xmlns:a16="http://schemas.microsoft.com/office/drawing/2014/main" id="{9A5B844C-69DF-DF4D-9C36-194CC80EFD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8203" y="1200159"/>
            <a:ext cx="7563686" cy="5042457"/>
          </a:xfrm>
          <a:prstGeom prst="rect">
            <a:avLst/>
          </a:prstGeom>
        </p:spPr>
      </p:pic>
    </p:spTree>
    <p:extLst>
      <p:ext uri="{BB962C8B-B14F-4D97-AF65-F5344CB8AC3E}">
        <p14:creationId xmlns:p14="http://schemas.microsoft.com/office/powerpoint/2010/main" val="84407458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327421" y="402590"/>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a:latin typeface="Helvetica Neue Light"/>
              </a:rPr>
              <a:t>Family Impact of IDEA Part C Early Intervention</a:t>
            </a:r>
          </a:p>
        </p:txBody>
      </p:sp>
      <p:sp>
        <p:nvSpPr>
          <p:cNvPr id="2" name="Rectangle 1">
            <a:extLst>
              <a:ext uri="{FF2B5EF4-FFF2-40B4-BE49-F238E27FC236}">
                <a16:creationId xmlns:a16="http://schemas.microsoft.com/office/drawing/2014/main" id="{733BD967-4A7E-D747-99A6-6B2E48B9BAB5}"/>
              </a:ext>
            </a:extLst>
          </p:cNvPr>
          <p:cNvSpPr/>
          <p:nvPr/>
        </p:nvSpPr>
        <p:spPr>
          <a:xfrm>
            <a:off x="1112051" y="6385341"/>
            <a:ext cx="9955990" cy="307777"/>
          </a:xfrm>
          <a:prstGeom prst="rect">
            <a:avLst/>
          </a:prstGeom>
        </p:spPr>
        <p:txBody>
          <a:bodyPr wrap="square">
            <a:spAutoFit/>
          </a:bodyPr>
          <a:lstStyle/>
          <a:p>
            <a:pPr fontAlgn="t"/>
            <a:r>
              <a:rPr lang="en-US" sz="1400">
                <a:latin typeface="+mj-lt"/>
              </a:rPr>
              <a:t>Andy learning to stand.</a:t>
            </a:r>
            <a:endParaRPr lang="en-US" sz="1400" i="0" u="none" strike="noStrike">
              <a:solidFill>
                <a:srgbClr val="54595D"/>
              </a:solidFill>
              <a:effectLst/>
              <a:latin typeface="+mj-lt"/>
            </a:endParaRPr>
          </a:p>
        </p:txBody>
      </p:sp>
      <p:pic>
        <p:nvPicPr>
          <p:cNvPr id="11" name="Picture 10">
            <a:extLst>
              <a:ext uri="{FF2B5EF4-FFF2-40B4-BE49-F238E27FC236}">
                <a16:creationId xmlns:a16="http://schemas.microsoft.com/office/drawing/2014/main" id="{2527CC57-CBF0-D14B-8AD0-9F38C1E874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7480" y="1892587"/>
            <a:ext cx="4876800" cy="3657600"/>
          </a:xfrm>
          <a:prstGeom prst="rect">
            <a:avLst/>
          </a:prstGeom>
        </p:spPr>
      </p:pic>
      <p:pic>
        <p:nvPicPr>
          <p:cNvPr id="14" name="Picture 2" descr="A person sitting on a bed&#10;&#10;Description generated with high confidence">
            <a:extLst>
              <a:ext uri="{FF2B5EF4-FFF2-40B4-BE49-F238E27FC236}">
                <a16:creationId xmlns:a16="http://schemas.microsoft.com/office/drawing/2014/main" id="{734281A6-06CB-3A41-8AA1-810E583AD44A}"/>
              </a:ext>
            </a:extLst>
          </p:cNvPr>
          <p:cNvPicPr>
            <a:picLocks noChangeAspect="1"/>
          </p:cNvPicPr>
          <p:nvPr/>
        </p:nvPicPr>
        <p:blipFill>
          <a:blip r:embed="rId4"/>
          <a:stretch>
            <a:fillRect/>
          </a:stretch>
        </p:blipFill>
        <p:spPr>
          <a:xfrm>
            <a:off x="986001" y="1364938"/>
            <a:ext cx="4698520" cy="4712897"/>
          </a:xfrm>
          <a:prstGeom prst="rect">
            <a:avLst/>
          </a:prstGeom>
        </p:spPr>
      </p:pic>
    </p:spTree>
    <p:extLst>
      <p:ext uri="{BB962C8B-B14F-4D97-AF65-F5344CB8AC3E}">
        <p14:creationId xmlns:p14="http://schemas.microsoft.com/office/powerpoint/2010/main" val="275861517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327421" y="402590"/>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a:latin typeface="Helvetica Neue Light"/>
              </a:rPr>
              <a:t>Family Impact of IDEA Part C Early Intervention</a:t>
            </a:r>
          </a:p>
        </p:txBody>
      </p:sp>
      <p:sp>
        <p:nvSpPr>
          <p:cNvPr id="2" name="Rectangle 1">
            <a:extLst>
              <a:ext uri="{FF2B5EF4-FFF2-40B4-BE49-F238E27FC236}">
                <a16:creationId xmlns:a16="http://schemas.microsoft.com/office/drawing/2014/main" id="{733BD967-4A7E-D747-99A6-6B2E48B9BAB5}"/>
              </a:ext>
            </a:extLst>
          </p:cNvPr>
          <p:cNvSpPr/>
          <p:nvPr/>
        </p:nvSpPr>
        <p:spPr>
          <a:xfrm>
            <a:off x="1112051" y="6301521"/>
            <a:ext cx="9955990" cy="307777"/>
          </a:xfrm>
          <a:prstGeom prst="rect">
            <a:avLst/>
          </a:prstGeom>
        </p:spPr>
        <p:txBody>
          <a:bodyPr wrap="square">
            <a:spAutoFit/>
          </a:bodyPr>
          <a:lstStyle/>
          <a:p>
            <a:pPr fontAlgn="t"/>
            <a:r>
              <a:rPr lang="en-US" sz="1400">
                <a:latin typeface="+mj-lt"/>
              </a:rPr>
              <a:t>Andy signing with baby sister.</a:t>
            </a:r>
            <a:endParaRPr lang="en-US" sz="1400" i="0" u="none" strike="noStrike">
              <a:solidFill>
                <a:srgbClr val="54595D"/>
              </a:solidFill>
              <a:effectLst/>
              <a:latin typeface="+mj-lt"/>
            </a:endParaRPr>
          </a:p>
        </p:txBody>
      </p:sp>
      <p:pic>
        <p:nvPicPr>
          <p:cNvPr id="5" name="Picture 4">
            <a:extLst>
              <a:ext uri="{FF2B5EF4-FFF2-40B4-BE49-F238E27FC236}">
                <a16:creationId xmlns:a16="http://schemas.microsoft.com/office/drawing/2014/main" id="{23070F88-3483-CB47-91CC-862C272E07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2445" y="1366520"/>
            <a:ext cx="6087110" cy="4560376"/>
          </a:xfrm>
          <a:prstGeom prst="rect">
            <a:avLst/>
          </a:prstGeom>
        </p:spPr>
      </p:pic>
    </p:spTree>
    <p:extLst>
      <p:ext uri="{BB962C8B-B14F-4D97-AF65-F5344CB8AC3E}">
        <p14:creationId xmlns:p14="http://schemas.microsoft.com/office/powerpoint/2010/main" val="64106812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327421" y="402590"/>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a:latin typeface="Helvetica Neue Light"/>
              </a:rPr>
              <a:t>1990: American with Disabilities Act</a:t>
            </a:r>
          </a:p>
        </p:txBody>
      </p:sp>
      <p:sp>
        <p:nvSpPr>
          <p:cNvPr id="2" name="Rectangle 1">
            <a:extLst>
              <a:ext uri="{FF2B5EF4-FFF2-40B4-BE49-F238E27FC236}">
                <a16:creationId xmlns:a16="http://schemas.microsoft.com/office/drawing/2014/main" id="{733BD967-4A7E-D747-99A6-6B2E48B9BAB5}"/>
              </a:ext>
            </a:extLst>
          </p:cNvPr>
          <p:cNvSpPr/>
          <p:nvPr/>
        </p:nvSpPr>
        <p:spPr>
          <a:xfrm>
            <a:off x="1112051" y="5716297"/>
            <a:ext cx="9955990" cy="954107"/>
          </a:xfrm>
          <a:prstGeom prst="rect">
            <a:avLst/>
          </a:prstGeom>
        </p:spPr>
        <p:txBody>
          <a:bodyPr wrap="square">
            <a:spAutoFit/>
          </a:bodyPr>
          <a:lstStyle/>
          <a:p>
            <a:pPr fontAlgn="t"/>
            <a:r>
              <a:rPr lang="en-US" sz="1400">
                <a:latin typeface="+mj-lt"/>
              </a:rPr>
              <a:t>ADA supporters crawling up the steps of the U.S. Capital building on March 12, 1900. Photo Credit: Tom Olin/Disability History Museum: </a:t>
            </a:r>
            <a:r>
              <a:rPr lang="en-US" sz="1400">
                <a:latin typeface="+mj-lt"/>
                <a:hlinkClick r:id="rId3"/>
              </a:rPr>
              <a:t>https://mn.gov/mnddc/ada-legacy/ada-legacy-moment27.html</a:t>
            </a:r>
            <a:endParaRPr lang="en-US" sz="1400">
              <a:latin typeface="+mj-lt"/>
            </a:endParaRPr>
          </a:p>
          <a:p>
            <a:pPr fontAlgn="t"/>
            <a:r>
              <a:rPr lang="en-US" sz="1400">
                <a:latin typeface="+mj-lt"/>
              </a:rPr>
              <a:t>On the 27th anniversary of the Americans with Disabilities Act (July 26, 2017): https://</a:t>
            </a:r>
            <a:r>
              <a:rPr lang="en-US" sz="1400" err="1">
                <a:latin typeface="+mj-lt"/>
              </a:rPr>
              <a:t>www.hassan.senate.gov</a:t>
            </a:r>
            <a:r>
              <a:rPr lang="en-US" sz="1400">
                <a:latin typeface="+mj-lt"/>
              </a:rPr>
              <a:t>/news/photos/capitol-press-conferences</a:t>
            </a:r>
          </a:p>
        </p:txBody>
      </p:sp>
      <p:pic>
        <p:nvPicPr>
          <p:cNvPr id="7" name="Picture 6">
            <a:extLst>
              <a:ext uri="{FF2B5EF4-FFF2-40B4-BE49-F238E27FC236}">
                <a16:creationId xmlns:a16="http://schemas.microsoft.com/office/drawing/2014/main" id="{06266BF6-CC69-FD4B-AAF8-8DC88D16BA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3447" y="1140805"/>
            <a:ext cx="6571912" cy="4386751"/>
          </a:xfrm>
          <a:prstGeom prst="rect">
            <a:avLst/>
          </a:prstGeom>
        </p:spPr>
      </p:pic>
      <p:pic>
        <p:nvPicPr>
          <p:cNvPr id="9" name="Picture 8">
            <a:extLst>
              <a:ext uri="{FF2B5EF4-FFF2-40B4-BE49-F238E27FC236}">
                <a16:creationId xmlns:a16="http://schemas.microsoft.com/office/drawing/2014/main" id="{4B02B414-EAE0-6C44-A281-BE3E90BE9B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641" y="1141703"/>
            <a:ext cx="2993107" cy="4385853"/>
          </a:xfrm>
          <a:prstGeom prst="rect">
            <a:avLst/>
          </a:prstGeom>
        </p:spPr>
      </p:pic>
    </p:spTree>
    <p:extLst>
      <p:ext uri="{BB962C8B-B14F-4D97-AF65-F5344CB8AC3E}">
        <p14:creationId xmlns:p14="http://schemas.microsoft.com/office/powerpoint/2010/main" val="358385377"/>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327421" y="391960"/>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a:latin typeface="Helvetica Neue Light"/>
              </a:rPr>
              <a:t>1990: American with Disabilities Act</a:t>
            </a:r>
          </a:p>
        </p:txBody>
      </p:sp>
      <p:sp>
        <p:nvSpPr>
          <p:cNvPr id="2" name="Rectangle 1">
            <a:extLst>
              <a:ext uri="{FF2B5EF4-FFF2-40B4-BE49-F238E27FC236}">
                <a16:creationId xmlns:a16="http://schemas.microsoft.com/office/drawing/2014/main" id="{733BD967-4A7E-D747-99A6-6B2E48B9BAB5}"/>
              </a:ext>
            </a:extLst>
          </p:cNvPr>
          <p:cNvSpPr/>
          <p:nvPr/>
        </p:nvSpPr>
        <p:spPr>
          <a:xfrm>
            <a:off x="951317" y="5807398"/>
            <a:ext cx="9955990" cy="523220"/>
          </a:xfrm>
          <a:prstGeom prst="rect">
            <a:avLst/>
          </a:prstGeom>
        </p:spPr>
        <p:txBody>
          <a:bodyPr wrap="square">
            <a:spAutoFit/>
          </a:bodyPr>
          <a:lstStyle/>
          <a:p>
            <a:pPr fontAlgn="t"/>
            <a:r>
              <a:rPr lang="en-US" sz="1400">
                <a:latin typeface="+mj-lt"/>
              </a:rPr>
              <a:t>Photo of President George H. W. Bush signing the Americans with Disabilities Act inscribed to Justin Dart, Jr., 1990. https://</a:t>
            </a:r>
            <a:r>
              <a:rPr lang="en-US" sz="1400" err="1">
                <a:latin typeface="+mj-lt"/>
              </a:rPr>
              <a:t>www.flickr.com</a:t>
            </a:r>
            <a:r>
              <a:rPr lang="en-US" sz="1400">
                <a:latin typeface="+mj-lt"/>
              </a:rPr>
              <a:t>/photos/</a:t>
            </a:r>
            <a:r>
              <a:rPr lang="en-US" sz="1400" err="1">
                <a:latin typeface="+mj-lt"/>
              </a:rPr>
              <a:t>nationalmuseumofamericanhistory</a:t>
            </a:r>
            <a:r>
              <a:rPr lang="en-US" sz="1400">
                <a:latin typeface="+mj-lt"/>
              </a:rPr>
              <a:t>/20825041956/</a:t>
            </a:r>
            <a:endParaRPr lang="en-US" sz="1400" i="0" u="none" strike="noStrike">
              <a:solidFill>
                <a:srgbClr val="54595D"/>
              </a:solidFill>
              <a:effectLst/>
              <a:latin typeface="+mj-lt"/>
            </a:endParaRPr>
          </a:p>
        </p:txBody>
      </p:sp>
      <p:pic>
        <p:nvPicPr>
          <p:cNvPr id="5" name="Picture 4">
            <a:extLst>
              <a:ext uri="{FF2B5EF4-FFF2-40B4-BE49-F238E27FC236}">
                <a16:creationId xmlns:a16="http://schemas.microsoft.com/office/drawing/2014/main" id="{8F9B332F-A05B-3446-BC5D-DEFAA2046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0799" y="1130624"/>
            <a:ext cx="5737025" cy="4592888"/>
          </a:xfrm>
          <a:prstGeom prst="rect">
            <a:avLst/>
          </a:prstGeom>
        </p:spPr>
      </p:pic>
    </p:spTree>
    <p:extLst>
      <p:ext uri="{BB962C8B-B14F-4D97-AF65-F5344CB8AC3E}">
        <p14:creationId xmlns:p14="http://schemas.microsoft.com/office/powerpoint/2010/main" val="3940336635"/>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327421" y="402176"/>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a:latin typeface="Helvetica Neue Light"/>
              </a:rPr>
              <a:t>Family Impact of ADA</a:t>
            </a:r>
          </a:p>
        </p:txBody>
      </p:sp>
      <p:sp>
        <p:nvSpPr>
          <p:cNvPr id="2" name="Rectangle 1">
            <a:extLst>
              <a:ext uri="{FF2B5EF4-FFF2-40B4-BE49-F238E27FC236}">
                <a16:creationId xmlns:a16="http://schemas.microsoft.com/office/drawing/2014/main" id="{733BD967-4A7E-D747-99A6-6B2E48B9BAB5}"/>
              </a:ext>
            </a:extLst>
          </p:cNvPr>
          <p:cNvSpPr/>
          <p:nvPr/>
        </p:nvSpPr>
        <p:spPr>
          <a:xfrm>
            <a:off x="1112051" y="6148047"/>
            <a:ext cx="9955990" cy="307777"/>
          </a:xfrm>
          <a:prstGeom prst="rect">
            <a:avLst/>
          </a:prstGeom>
        </p:spPr>
        <p:txBody>
          <a:bodyPr wrap="square">
            <a:spAutoFit/>
          </a:bodyPr>
          <a:lstStyle/>
          <a:p>
            <a:pPr fontAlgn="t"/>
            <a:r>
              <a:rPr lang="en-US" sz="1400">
                <a:latin typeface="+mj-lt"/>
              </a:rPr>
              <a:t>Andy and friends texting each other</a:t>
            </a:r>
            <a:endParaRPr lang="en-US" sz="1400" i="0" u="none" strike="noStrike">
              <a:solidFill>
                <a:srgbClr val="54595D"/>
              </a:solidFill>
              <a:effectLst/>
              <a:latin typeface="+mj-lt"/>
            </a:endParaRPr>
          </a:p>
        </p:txBody>
      </p:sp>
      <p:pic>
        <p:nvPicPr>
          <p:cNvPr id="5" name="Picture 4">
            <a:extLst>
              <a:ext uri="{FF2B5EF4-FFF2-40B4-BE49-F238E27FC236}">
                <a16:creationId xmlns:a16="http://schemas.microsoft.com/office/drawing/2014/main" id="{2274D1BE-850A-914A-9354-9A4D58A5C1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9002" y="1510172"/>
            <a:ext cx="4343557" cy="4297226"/>
          </a:xfrm>
          <a:prstGeom prst="rect">
            <a:avLst/>
          </a:prstGeom>
        </p:spPr>
      </p:pic>
    </p:spTree>
    <p:extLst>
      <p:ext uri="{BB962C8B-B14F-4D97-AF65-F5344CB8AC3E}">
        <p14:creationId xmlns:p14="http://schemas.microsoft.com/office/powerpoint/2010/main" val="90425387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327421" y="414255"/>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a:latin typeface="Helvetica Neue Light"/>
              </a:rPr>
              <a:t>Down Syndrome Diagnosis: 1960</a:t>
            </a:r>
          </a:p>
        </p:txBody>
      </p:sp>
      <p:sp>
        <p:nvSpPr>
          <p:cNvPr id="2" name="Rectangle 1">
            <a:extLst>
              <a:ext uri="{FF2B5EF4-FFF2-40B4-BE49-F238E27FC236}">
                <a16:creationId xmlns:a16="http://schemas.microsoft.com/office/drawing/2014/main" id="{733BD967-4A7E-D747-99A6-6B2E48B9BAB5}"/>
              </a:ext>
            </a:extLst>
          </p:cNvPr>
          <p:cNvSpPr/>
          <p:nvPr/>
        </p:nvSpPr>
        <p:spPr>
          <a:xfrm>
            <a:off x="951317" y="5807398"/>
            <a:ext cx="9955990" cy="738664"/>
          </a:xfrm>
          <a:prstGeom prst="rect">
            <a:avLst/>
          </a:prstGeom>
        </p:spPr>
        <p:txBody>
          <a:bodyPr wrap="square">
            <a:spAutoFit/>
          </a:bodyPr>
          <a:lstStyle/>
          <a:p>
            <a:pPr fontAlgn="t"/>
            <a:r>
              <a:rPr lang="en-US" sz="1400">
                <a:latin typeface="+mj-lt"/>
              </a:rPr>
              <a:t>Burghardt, M., Freeman, V., </a:t>
            </a:r>
            <a:r>
              <a:rPr lang="en-US" sz="1400" err="1">
                <a:latin typeface="+mj-lt"/>
              </a:rPr>
              <a:t>Dolmage</a:t>
            </a:r>
            <a:r>
              <a:rPr lang="en-US" sz="1400">
                <a:latin typeface="+mj-lt"/>
              </a:rPr>
              <a:t>, M., &amp; Orrick, C. (n.d.). View of Unheard Voices: Sisters Share about Institutionalization: Canadian Journal of Disability Studies. Retrieved August 12, 2019, from https://</a:t>
            </a:r>
            <a:r>
              <a:rPr lang="en-US" sz="1400" err="1">
                <a:latin typeface="+mj-lt"/>
              </a:rPr>
              <a:t>cjds.uwaterloo.ca</a:t>
            </a:r>
            <a:r>
              <a:rPr lang="en-US" sz="1400">
                <a:latin typeface="+mj-lt"/>
              </a:rPr>
              <a:t>/</a:t>
            </a:r>
            <a:r>
              <a:rPr lang="en-US" sz="1400" err="1">
                <a:latin typeface="+mj-lt"/>
              </a:rPr>
              <a:t>index.php</a:t>
            </a:r>
            <a:r>
              <a:rPr lang="en-US" sz="1400">
                <a:latin typeface="+mj-lt"/>
              </a:rPr>
              <a:t>/</a:t>
            </a:r>
            <a:r>
              <a:rPr lang="en-US" sz="1400" err="1">
                <a:latin typeface="+mj-lt"/>
              </a:rPr>
              <a:t>cjds</a:t>
            </a:r>
            <a:r>
              <a:rPr lang="en-US" sz="1400">
                <a:latin typeface="+mj-lt"/>
              </a:rPr>
              <a:t>/article/view/367/601</a:t>
            </a:r>
            <a:endParaRPr lang="en-US" sz="1400" i="0" u="none" strike="noStrike">
              <a:solidFill>
                <a:srgbClr val="54595D"/>
              </a:solidFill>
              <a:effectLst/>
              <a:latin typeface="+mj-lt"/>
            </a:endParaRPr>
          </a:p>
        </p:txBody>
      </p:sp>
      <p:pic>
        <p:nvPicPr>
          <p:cNvPr id="5" name="Picture 4">
            <a:extLst>
              <a:ext uri="{FF2B5EF4-FFF2-40B4-BE49-F238E27FC236}">
                <a16:creationId xmlns:a16="http://schemas.microsoft.com/office/drawing/2014/main" id="{1AB4D286-6F40-8D40-B088-404EE253A1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4996" y="1993900"/>
            <a:ext cx="2070100" cy="2882900"/>
          </a:xfrm>
          <a:prstGeom prst="rect">
            <a:avLst/>
          </a:prstGeom>
        </p:spPr>
      </p:pic>
      <p:pic>
        <p:nvPicPr>
          <p:cNvPr id="7" name="Picture 6">
            <a:extLst>
              <a:ext uri="{FF2B5EF4-FFF2-40B4-BE49-F238E27FC236}">
                <a16:creationId xmlns:a16="http://schemas.microsoft.com/office/drawing/2014/main" id="{8FB47FB5-2E4B-EC4F-A64D-DEC3D186B5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0757" y="1993900"/>
            <a:ext cx="2197100" cy="2768600"/>
          </a:xfrm>
          <a:prstGeom prst="rect">
            <a:avLst/>
          </a:prstGeom>
        </p:spPr>
      </p:pic>
      <p:pic>
        <p:nvPicPr>
          <p:cNvPr id="9" name="Picture 8">
            <a:extLst>
              <a:ext uri="{FF2B5EF4-FFF2-40B4-BE49-F238E27FC236}">
                <a16:creationId xmlns:a16="http://schemas.microsoft.com/office/drawing/2014/main" id="{AFDD4715-9B4B-E64C-9F07-B4D9926DBB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7635" y="1993900"/>
            <a:ext cx="2171700" cy="2870200"/>
          </a:xfrm>
          <a:prstGeom prst="rect">
            <a:avLst/>
          </a:prstGeom>
        </p:spPr>
      </p:pic>
    </p:spTree>
    <p:extLst>
      <p:ext uri="{BB962C8B-B14F-4D97-AF65-F5344CB8AC3E}">
        <p14:creationId xmlns:p14="http://schemas.microsoft.com/office/powerpoint/2010/main" val="3495474933"/>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327421" y="373493"/>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a:latin typeface="Helvetica Neue Light"/>
              </a:rPr>
              <a:t>1999: Supreme Court Olmstead Decision</a:t>
            </a:r>
          </a:p>
        </p:txBody>
      </p:sp>
      <p:sp>
        <p:nvSpPr>
          <p:cNvPr id="2" name="Rectangle 1">
            <a:extLst>
              <a:ext uri="{FF2B5EF4-FFF2-40B4-BE49-F238E27FC236}">
                <a16:creationId xmlns:a16="http://schemas.microsoft.com/office/drawing/2014/main" id="{733BD967-4A7E-D747-99A6-6B2E48B9BAB5}"/>
              </a:ext>
            </a:extLst>
          </p:cNvPr>
          <p:cNvSpPr/>
          <p:nvPr/>
        </p:nvSpPr>
        <p:spPr>
          <a:xfrm>
            <a:off x="1112051" y="6176730"/>
            <a:ext cx="9955990" cy="307777"/>
          </a:xfrm>
          <a:prstGeom prst="rect">
            <a:avLst/>
          </a:prstGeom>
        </p:spPr>
        <p:txBody>
          <a:bodyPr wrap="square">
            <a:spAutoFit/>
          </a:bodyPr>
          <a:lstStyle/>
          <a:p>
            <a:pPr fontAlgn="t"/>
            <a:r>
              <a:rPr lang="en-US" sz="1400">
                <a:latin typeface="+mj-lt"/>
              </a:rPr>
              <a:t>United States Supreme Court” https://</a:t>
            </a:r>
            <a:r>
              <a:rPr lang="en-US" sz="1400" err="1">
                <a:latin typeface="+mj-lt"/>
              </a:rPr>
              <a:t>upload.wikimedia.org</a:t>
            </a:r>
            <a:r>
              <a:rPr lang="en-US" sz="1400">
                <a:latin typeface="+mj-lt"/>
              </a:rPr>
              <a:t>/</a:t>
            </a:r>
            <a:r>
              <a:rPr lang="en-US" sz="1400" err="1">
                <a:latin typeface="+mj-lt"/>
              </a:rPr>
              <a:t>wikipedia</a:t>
            </a:r>
            <a:r>
              <a:rPr lang="en-US" sz="1400">
                <a:latin typeface="+mj-lt"/>
              </a:rPr>
              <a:t>/commons/9/94/</a:t>
            </a:r>
            <a:r>
              <a:rPr lang="en-US" sz="1400" err="1">
                <a:latin typeface="+mj-lt"/>
              </a:rPr>
              <a:t>Supreme_Court.jpg</a:t>
            </a:r>
            <a:endParaRPr lang="en-US" sz="1400" i="0" u="none" strike="noStrike">
              <a:solidFill>
                <a:srgbClr val="54595D"/>
              </a:solidFill>
              <a:effectLst/>
              <a:latin typeface="+mj-lt"/>
            </a:endParaRPr>
          </a:p>
        </p:txBody>
      </p:sp>
      <p:pic>
        <p:nvPicPr>
          <p:cNvPr id="5" name="Picture 4">
            <a:extLst>
              <a:ext uri="{FF2B5EF4-FFF2-40B4-BE49-F238E27FC236}">
                <a16:creationId xmlns:a16="http://schemas.microsoft.com/office/drawing/2014/main" id="{7F9AFFA3-F051-3B48-A667-4EF82DEF0A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030" y="1112157"/>
            <a:ext cx="6532032" cy="4892377"/>
          </a:xfrm>
          <a:prstGeom prst="rect">
            <a:avLst/>
          </a:prstGeom>
        </p:spPr>
      </p:pic>
    </p:spTree>
    <p:extLst>
      <p:ext uri="{BB962C8B-B14F-4D97-AF65-F5344CB8AC3E}">
        <p14:creationId xmlns:p14="http://schemas.microsoft.com/office/powerpoint/2010/main" val="2769377627"/>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151573" y="402590"/>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a:latin typeface="Helvetica Neue Light"/>
              </a:rPr>
              <a:t>Family Impact of Olmstead Decision</a:t>
            </a:r>
          </a:p>
        </p:txBody>
      </p:sp>
      <p:sp>
        <p:nvSpPr>
          <p:cNvPr id="2" name="Rectangle 1">
            <a:extLst>
              <a:ext uri="{FF2B5EF4-FFF2-40B4-BE49-F238E27FC236}">
                <a16:creationId xmlns:a16="http://schemas.microsoft.com/office/drawing/2014/main" id="{733BD967-4A7E-D747-99A6-6B2E48B9BAB5}"/>
              </a:ext>
            </a:extLst>
          </p:cNvPr>
          <p:cNvSpPr/>
          <p:nvPr/>
        </p:nvSpPr>
        <p:spPr>
          <a:xfrm>
            <a:off x="936203" y="6145564"/>
            <a:ext cx="9955990" cy="307777"/>
          </a:xfrm>
          <a:prstGeom prst="rect">
            <a:avLst/>
          </a:prstGeom>
        </p:spPr>
        <p:txBody>
          <a:bodyPr wrap="square">
            <a:spAutoFit/>
          </a:bodyPr>
          <a:lstStyle/>
          <a:p>
            <a:pPr fontAlgn="t"/>
            <a:r>
              <a:rPr lang="en-US" sz="1400">
                <a:latin typeface="+mj-lt"/>
              </a:rPr>
              <a:t>The first day our family reconnected with my cousin, Keith.</a:t>
            </a:r>
            <a:endParaRPr lang="en-US" sz="1400" i="0" u="none" strike="noStrike">
              <a:solidFill>
                <a:srgbClr val="54595D"/>
              </a:solidFill>
              <a:effectLst/>
              <a:latin typeface="+mj-lt"/>
            </a:endParaRPr>
          </a:p>
        </p:txBody>
      </p:sp>
      <p:pic>
        <p:nvPicPr>
          <p:cNvPr id="7" name="Picture 4" descr="A large brick building with grass in front of a house&#10;&#10;Description generated with very high confidence">
            <a:extLst>
              <a:ext uri="{FF2B5EF4-FFF2-40B4-BE49-F238E27FC236}">
                <a16:creationId xmlns:a16="http://schemas.microsoft.com/office/drawing/2014/main" id="{FCCFFC02-D5DF-9C42-8A36-5AC92471221F}"/>
              </a:ext>
            </a:extLst>
          </p:cNvPr>
          <p:cNvPicPr>
            <a:picLocks noChangeAspect="1"/>
          </p:cNvPicPr>
          <p:nvPr/>
        </p:nvPicPr>
        <p:blipFill>
          <a:blip r:embed="rId3"/>
          <a:stretch>
            <a:fillRect/>
          </a:stretch>
        </p:blipFill>
        <p:spPr>
          <a:xfrm>
            <a:off x="2632495" y="1119996"/>
            <a:ext cx="6927010" cy="4618007"/>
          </a:xfrm>
          <a:prstGeom prst="rect">
            <a:avLst/>
          </a:prstGeom>
        </p:spPr>
      </p:pic>
    </p:spTree>
    <p:extLst>
      <p:ext uri="{BB962C8B-B14F-4D97-AF65-F5344CB8AC3E}">
        <p14:creationId xmlns:p14="http://schemas.microsoft.com/office/powerpoint/2010/main" val="1549712951"/>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327421" y="402590"/>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a:latin typeface="Helvetica Neue Light"/>
              </a:rPr>
              <a:t>2008: Prenatally and Postnatally Diagnosed Awareness Act</a:t>
            </a:r>
          </a:p>
        </p:txBody>
      </p:sp>
      <p:sp>
        <p:nvSpPr>
          <p:cNvPr id="2" name="Rectangle 1">
            <a:extLst>
              <a:ext uri="{FF2B5EF4-FFF2-40B4-BE49-F238E27FC236}">
                <a16:creationId xmlns:a16="http://schemas.microsoft.com/office/drawing/2014/main" id="{733BD967-4A7E-D747-99A6-6B2E48B9BAB5}"/>
              </a:ext>
            </a:extLst>
          </p:cNvPr>
          <p:cNvSpPr/>
          <p:nvPr/>
        </p:nvSpPr>
        <p:spPr>
          <a:xfrm>
            <a:off x="951317" y="6087008"/>
            <a:ext cx="9955990" cy="307777"/>
          </a:xfrm>
          <a:prstGeom prst="rect">
            <a:avLst/>
          </a:prstGeom>
        </p:spPr>
        <p:txBody>
          <a:bodyPr wrap="square">
            <a:spAutoFit/>
          </a:bodyPr>
          <a:lstStyle/>
          <a:p>
            <a:pPr fontAlgn="t"/>
            <a:r>
              <a:rPr lang="en-US" sz="1400">
                <a:latin typeface="+mj-lt"/>
              </a:rPr>
              <a:t>Photo by Justin Meredith</a:t>
            </a:r>
            <a:endParaRPr lang="en-US" sz="1400" i="0" u="none" strike="noStrike">
              <a:solidFill>
                <a:srgbClr val="54595D"/>
              </a:solidFill>
              <a:effectLst/>
              <a:latin typeface="+mj-lt"/>
            </a:endParaRPr>
          </a:p>
        </p:txBody>
      </p:sp>
      <p:pic>
        <p:nvPicPr>
          <p:cNvPr id="5" name="Picture 4">
            <a:extLst>
              <a:ext uri="{FF2B5EF4-FFF2-40B4-BE49-F238E27FC236}">
                <a16:creationId xmlns:a16="http://schemas.microsoft.com/office/drawing/2014/main" id="{C27D9994-EF54-7B42-926F-ED6E5A83D1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2145" y="1261902"/>
            <a:ext cx="6637272" cy="4424848"/>
          </a:xfrm>
          <a:prstGeom prst="rect">
            <a:avLst/>
          </a:prstGeom>
        </p:spPr>
      </p:pic>
    </p:spTree>
    <p:extLst>
      <p:ext uri="{BB962C8B-B14F-4D97-AF65-F5344CB8AC3E}">
        <p14:creationId xmlns:p14="http://schemas.microsoft.com/office/powerpoint/2010/main" val="540141829"/>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272919" y="389014"/>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a:latin typeface="Helvetica Neue Light"/>
              </a:rPr>
              <a:t>2008: Prenatally and Postnatally Diagnosed Awareness Act</a:t>
            </a:r>
          </a:p>
        </p:txBody>
      </p:sp>
      <p:sp>
        <p:nvSpPr>
          <p:cNvPr id="2" name="Rectangle 1">
            <a:extLst>
              <a:ext uri="{FF2B5EF4-FFF2-40B4-BE49-F238E27FC236}">
                <a16:creationId xmlns:a16="http://schemas.microsoft.com/office/drawing/2014/main" id="{733BD967-4A7E-D747-99A6-6B2E48B9BAB5}"/>
              </a:ext>
            </a:extLst>
          </p:cNvPr>
          <p:cNvSpPr/>
          <p:nvPr/>
        </p:nvSpPr>
        <p:spPr>
          <a:xfrm>
            <a:off x="1112051" y="5989880"/>
            <a:ext cx="9955990" cy="307777"/>
          </a:xfrm>
          <a:prstGeom prst="rect">
            <a:avLst/>
          </a:prstGeom>
        </p:spPr>
        <p:txBody>
          <a:bodyPr wrap="square">
            <a:spAutoFit/>
          </a:bodyPr>
          <a:lstStyle/>
          <a:p>
            <a:pPr fontAlgn="t"/>
            <a:r>
              <a:rPr lang="en-US" sz="1400">
                <a:latin typeface="+mj-lt"/>
              </a:rPr>
              <a:t>https://</a:t>
            </a:r>
            <a:r>
              <a:rPr lang="en-US" sz="1400" err="1">
                <a:latin typeface="+mj-lt"/>
              </a:rPr>
              <a:t>www.govinfo.gov</a:t>
            </a:r>
            <a:r>
              <a:rPr lang="en-US" sz="1400">
                <a:latin typeface="+mj-lt"/>
              </a:rPr>
              <a:t>/content/pkg/BILLS-110s1810enr/pdf/BILLS-110s1810enr.pdf</a:t>
            </a:r>
            <a:endParaRPr lang="en-US" sz="1400" i="0" u="none" strike="noStrike">
              <a:solidFill>
                <a:srgbClr val="54595D"/>
              </a:solidFill>
              <a:effectLst/>
              <a:latin typeface="+mj-lt"/>
            </a:endParaRPr>
          </a:p>
        </p:txBody>
      </p:sp>
      <p:pic>
        <p:nvPicPr>
          <p:cNvPr id="5" name="Picture 4">
            <a:extLst>
              <a:ext uri="{FF2B5EF4-FFF2-40B4-BE49-F238E27FC236}">
                <a16:creationId xmlns:a16="http://schemas.microsoft.com/office/drawing/2014/main" id="{D3B1E4F6-172B-D94A-ABEA-65C83F47EB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981" y="1076958"/>
            <a:ext cx="6987599" cy="4563065"/>
          </a:xfrm>
          <a:prstGeom prst="rect">
            <a:avLst/>
          </a:prstGeom>
        </p:spPr>
      </p:pic>
    </p:spTree>
    <p:extLst>
      <p:ext uri="{BB962C8B-B14F-4D97-AF65-F5344CB8AC3E}">
        <p14:creationId xmlns:p14="http://schemas.microsoft.com/office/powerpoint/2010/main" val="2643007046"/>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327421" y="424100"/>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a:latin typeface="Helvetica Neue Light"/>
              </a:rPr>
              <a:t>2012-2014: Affordable Care Act</a:t>
            </a:r>
          </a:p>
        </p:txBody>
      </p:sp>
      <p:sp>
        <p:nvSpPr>
          <p:cNvPr id="2" name="Rectangle 1">
            <a:extLst>
              <a:ext uri="{FF2B5EF4-FFF2-40B4-BE49-F238E27FC236}">
                <a16:creationId xmlns:a16="http://schemas.microsoft.com/office/drawing/2014/main" id="{733BD967-4A7E-D747-99A6-6B2E48B9BAB5}"/>
              </a:ext>
            </a:extLst>
          </p:cNvPr>
          <p:cNvSpPr/>
          <p:nvPr/>
        </p:nvSpPr>
        <p:spPr>
          <a:xfrm>
            <a:off x="951317" y="5807398"/>
            <a:ext cx="9955990" cy="523220"/>
          </a:xfrm>
          <a:prstGeom prst="rect">
            <a:avLst/>
          </a:prstGeom>
        </p:spPr>
        <p:txBody>
          <a:bodyPr wrap="square">
            <a:spAutoFit/>
          </a:bodyPr>
          <a:lstStyle/>
          <a:p>
            <a:pPr fontAlgn="t"/>
            <a:r>
              <a:rPr lang="en-US" sz="1400">
                <a:latin typeface="+mj-lt"/>
              </a:rPr>
              <a:t>President Barack Obama signing the Patient Protection and Affordable Care Act at the White House: https://</a:t>
            </a:r>
            <a:r>
              <a:rPr lang="en-US" sz="1400" err="1">
                <a:latin typeface="+mj-lt"/>
              </a:rPr>
              <a:t>commons.wikimedia.org</a:t>
            </a:r>
            <a:r>
              <a:rPr lang="en-US" sz="1400">
                <a:latin typeface="+mj-lt"/>
              </a:rPr>
              <a:t>/wiki/File:Obama_signs_health_care-20100323.jpg</a:t>
            </a:r>
            <a:endParaRPr lang="en-US" sz="1400" i="0" u="none" strike="noStrike">
              <a:solidFill>
                <a:srgbClr val="54595D"/>
              </a:solidFill>
              <a:effectLst/>
              <a:latin typeface="+mj-lt"/>
            </a:endParaRPr>
          </a:p>
        </p:txBody>
      </p:sp>
      <p:pic>
        <p:nvPicPr>
          <p:cNvPr id="5" name="Picture 4">
            <a:extLst>
              <a:ext uri="{FF2B5EF4-FFF2-40B4-BE49-F238E27FC236}">
                <a16:creationId xmlns:a16="http://schemas.microsoft.com/office/drawing/2014/main" id="{613BBD86-2B83-0746-8058-0E901637B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2196" y="1298861"/>
            <a:ext cx="6235700" cy="4152900"/>
          </a:xfrm>
          <a:prstGeom prst="rect">
            <a:avLst/>
          </a:prstGeom>
        </p:spPr>
      </p:pic>
    </p:spTree>
    <p:extLst>
      <p:ext uri="{BB962C8B-B14F-4D97-AF65-F5344CB8AC3E}">
        <p14:creationId xmlns:p14="http://schemas.microsoft.com/office/powerpoint/2010/main" val="4140609849"/>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327421" y="403150"/>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a:latin typeface="Helvetica Neue Light"/>
              </a:rPr>
              <a:t>Family Impact Before Affordable Care Act</a:t>
            </a:r>
          </a:p>
        </p:txBody>
      </p:sp>
      <p:sp>
        <p:nvSpPr>
          <p:cNvPr id="2" name="Rectangle 1">
            <a:extLst>
              <a:ext uri="{FF2B5EF4-FFF2-40B4-BE49-F238E27FC236}">
                <a16:creationId xmlns:a16="http://schemas.microsoft.com/office/drawing/2014/main" id="{733BD967-4A7E-D747-99A6-6B2E48B9BAB5}"/>
              </a:ext>
            </a:extLst>
          </p:cNvPr>
          <p:cNvSpPr/>
          <p:nvPr/>
        </p:nvSpPr>
        <p:spPr>
          <a:xfrm>
            <a:off x="936203" y="6147073"/>
            <a:ext cx="9955990" cy="523220"/>
          </a:xfrm>
          <a:prstGeom prst="rect">
            <a:avLst/>
          </a:prstGeom>
        </p:spPr>
        <p:txBody>
          <a:bodyPr wrap="square">
            <a:spAutoFit/>
          </a:bodyPr>
          <a:lstStyle/>
          <a:p>
            <a:pPr fontAlgn="t"/>
            <a:r>
              <a:rPr lang="en-US" sz="1400">
                <a:latin typeface="+mj-lt"/>
              </a:rPr>
              <a:t>Before the Affordable Health Care Act, we had to move from Utah to New York in 2004 to get health insurance for Andy as self-employed parents.</a:t>
            </a:r>
            <a:endParaRPr lang="en-US" sz="1400" i="0" u="none" strike="noStrike">
              <a:solidFill>
                <a:srgbClr val="54595D"/>
              </a:solidFill>
              <a:effectLst/>
              <a:latin typeface="+mj-lt"/>
            </a:endParaRPr>
          </a:p>
        </p:txBody>
      </p:sp>
      <p:pic>
        <p:nvPicPr>
          <p:cNvPr id="5" name="Picture 4">
            <a:extLst>
              <a:ext uri="{FF2B5EF4-FFF2-40B4-BE49-F238E27FC236}">
                <a16:creationId xmlns:a16="http://schemas.microsoft.com/office/drawing/2014/main" id="{B6F61C30-8611-D040-9F2E-CA6623C2D7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0046" y="1769867"/>
            <a:ext cx="5080000" cy="3810000"/>
          </a:xfrm>
          <a:prstGeom prst="rect">
            <a:avLst/>
          </a:prstGeom>
        </p:spPr>
      </p:pic>
    </p:spTree>
    <p:extLst>
      <p:ext uri="{BB962C8B-B14F-4D97-AF65-F5344CB8AC3E}">
        <p14:creationId xmlns:p14="http://schemas.microsoft.com/office/powerpoint/2010/main" val="4172489233"/>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327421" y="402590"/>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a:latin typeface="Helvetica Neue Light"/>
              </a:rPr>
              <a:t>Resources Vary by State</a:t>
            </a:r>
          </a:p>
        </p:txBody>
      </p:sp>
      <p:sp>
        <p:nvSpPr>
          <p:cNvPr id="2" name="Rectangle 1">
            <a:extLst>
              <a:ext uri="{FF2B5EF4-FFF2-40B4-BE49-F238E27FC236}">
                <a16:creationId xmlns:a16="http://schemas.microsoft.com/office/drawing/2014/main" id="{733BD967-4A7E-D747-99A6-6B2E48B9BAB5}"/>
              </a:ext>
            </a:extLst>
          </p:cNvPr>
          <p:cNvSpPr/>
          <p:nvPr/>
        </p:nvSpPr>
        <p:spPr>
          <a:xfrm>
            <a:off x="1112051" y="6178411"/>
            <a:ext cx="9955990" cy="276999"/>
          </a:xfrm>
          <a:prstGeom prst="rect">
            <a:avLst/>
          </a:prstGeom>
        </p:spPr>
        <p:txBody>
          <a:bodyPr wrap="square">
            <a:spAutoFit/>
          </a:bodyPr>
          <a:lstStyle/>
          <a:p>
            <a:pPr fontAlgn="t"/>
            <a:r>
              <a:rPr lang="en-US" sz="1200">
                <a:latin typeface="+mj-lt"/>
              </a:rPr>
              <a:t> (SVG map of the United States. Created by </a:t>
            </a:r>
            <a:r>
              <a:rPr lang="en-US" sz="1200" err="1">
                <a:latin typeface="+mj-lt"/>
              </a:rPr>
              <a:t>Wapcaplet</a:t>
            </a:r>
            <a:r>
              <a:rPr lang="en-US" sz="1200">
                <a:latin typeface="+mj-lt"/>
              </a:rPr>
              <a:t>. {{GFDL} }) [CC BY-SA 3.0 (http://</a:t>
            </a:r>
            <a:r>
              <a:rPr lang="en-US" sz="1200" err="1">
                <a:latin typeface="+mj-lt"/>
              </a:rPr>
              <a:t>creativecommons.org</a:t>
            </a:r>
            <a:r>
              <a:rPr lang="en-US" sz="1200">
                <a:latin typeface="+mj-lt"/>
              </a:rPr>
              <a:t>/licenses/by-</a:t>
            </a:r>
            <a:r>
              <a:rPr lang="en-US" sz="1200" err="1">
                <a:latin typeface="+mj-lt"/>
              </a:rPr>
              <a:t>sa</a:t>
            </a:r>
            <a:r>
              <a:rPr lang="en-US" sz="1200">
                <a:latin typeface="+mj-lt"/>
              </a:rPr>
              <a:t>/3.0/)]</a:t>
            </a:r>
            <a:endParaRPr lang="en-US" sz="1200" i="0" u="none" strike="noStrike">
              <a:solidFill>
                <a:srgbClr val="54595D"/>
              </a:solidFill>
              <a:effectLst/>
              <a:latin typeface="+mj-lt"/>
            </a:endParaRPr>
          </a:p>
        </p:txBody>
      </p:sp>
      <p:pic>
        <p:nvPicPr>
          <p:cNvPr id="5" name="Picture 4">
            <a:extLst>
              <a:ext uri="{FF2B5EF4-FFF2-40B4-BE49-F238E27FC236}">
                <a16:creationId xmlns:a16="http://schemas.microsoft.com/office/drawing/2014/main" id="{D54187F2-698D-4445-9AE3-7E9BE4FD8A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476" y="1339128"/>
            <a:ext cx="6755140" cy="4179743"/>
          </a:xfrm>
          <a:prstGeom prst="rect">
            <a:avLst/>
          </a:prstGeom>
        </p:spPr>
      </p:pic>
    </p:spTree>
    <p:extLst>
      <p:ext uri="{BB962C8B-B14F-4D97-AF65-F5344CB8AC3E}">
        <p14:creationId xmlns:p14="http://schemas.microsoft.com/office/powerpoint/2010/main" val="967271968"/>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327421" y="402590"/>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a:latin typeface="Helvetica Neue Light"/>
              </a:rPr>
              <a:t>2015: ABLE Act</a:t>
            </a:r>
          </a:p>
        </p:txBody>
      </p:sp>
      <p:sp>
        <p:nvSpPr>
          <p:cNvPr id="2" name="Rectangle 1">
            <a:extLst>
              <a:ext uri="{FF2B5EF4-FFF2-40B4-BE49-F238E27FC236}">
                <a16:creationId xmlns:a16="http://schemas.microsoft.com/office/drawing/2014/main" id="{733BD967-4A7E-D747-99A6-6B2E48B9BAB5}"/>
              </a:ext>
            </a:extLst>
          </p:cNvPr>
          <p:cNvSpPr/>
          <p:nvPr/>
        </p:nvSpPr>
        <p:spPr>
          <a:xfrm>
            <a:off x="951317" y="6117828"/>
            <a:ext cx="9955990" cy="307777"/>
          </a:xfrm>
          <a:prstGeom prst="rect">
            <a:avLst/>
          </a:prstGeom>
        </p:spPr>
        <p:txBody>
          <a:bodyPr wrap="square">
            <a:spAutoFit/>
          </a:bodyPr>
          <a:lstStyle/>
          <a:p>
            <a:pPr fontAlgn="t"/>
            <a:r>
              <a:rPr lang="en-US" sz="1400">
                <a:latin typeface="+mj-lt"/>
              </a:rPr>
              <a:t>By Kevin McCoy, CC BY-SA 2.0, https://</a:t>
            </a:r>
            <a:r>
              <a:rPr lang="en-US" sz="1400" err="1">
                <a:latin typeface="+mj-lt"/>
              </a:rPr>
              <a:t>commons.wikimedia.org</a:t>
            </a:r>
            <a:r>
              <a:rPr lang="en-US" sz="1400">
                <a:latin typeface="+mj-lt"/>
              </a:rPr>
              <a:t>/w/</a:t>
            </a:r>
            <a:r>
              <a:rPr lang="en-US" sz="1400" err="1">
                <a:latin typeface="+mj-lt"/>
              </a:rPr>
              <a:t>index.php?curid</a:t>
            </a:r>
            <a:r>
              <a:rPr lang="en-US" sz="1400">
                <a:latin typeface="+mj-lt"/>
              </a:rPr>
              <a:t>=106463</a:t>
            </a:r>
            <a:endParaRPr lang="en-US" sz="1400" i="0" u="none" strike="noStrike">
              <a:solidFill>
                <a:srgbClr val="54595D"/>
              </a:solidFill>
              <a:effectLst/>
              <a:latin typeface="+mj-lt"/>
            </a:endParaRPr>
          </a:p>
        </p:txBody>
      </p:sp>
      <p:pic>
        <p:nvPicPr>
          <p:cNvPr id="5" name="Picture 4">
            <a:extLst>
              <a:ext uri="{FF2B5EF4-FFF2-40B4-BE49-F238E27FC236}">
                <a16:creationId xmlns:a16="http://schemas.microsoft.com/office/drawing/2014/main" id="{D32C91E0-B31E-5F4D-9C52-872B480DF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9912" y="1141254"/>
            <a:ext cx="6372175" cy="4779131"/>
          </a:xfrm>
          <a:prstGeom prst="rect">
            <a:avLst/>
          </a:prstGeom>
        </p:spPr>
      </p:pic>
    </p:spTree>
    <p:extLst>
      <p:ext uri="{BB962C8B-B14F-4D97-AF65-F5344CB8AC3E}">
        <p14:creationId xmlns:p14="http://schemas.microsoft.com/office/powerpoint/2010/main" val="2744122517"/>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265361" y="389014"/>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a:latin typeface="Helvetica Neue Light"/>
              </a:rPr>
              <a:t>Saving Money</a:t>
            </a:r>
          </a:p>
        </p:txBody>
      </p:sp>
      <p:sp>
        <p:nvSpPr>
          <p:cNvPr id="2" name="Rectangle 1">
            <a:extLst>
              <a:ext uri="{FF2B5EF4-FFF2-40B4-BE49-F238E27FC236}">
                <a16:creationId xmlns:a16="http://schemas.microsoft.com/office/drawing/2014/main" id="{733BD967-4A7E-D747-99A6-6B2E48B9BAB5}"/>
              </a:ext>
            </a:extLst>
          </p:cNvPr>
          <p:cNvSpPr/>
          <p:nvPr/>
        </p:nvSpPr>
        <p:spPr>
          <a:xfrm>
            <a:off x="1049991" y="6315097"/>
            <a:ext cx="9955990" cy="307777"/>
          </a:xfrm>
          <a:prstGeom prst="rect">
            <a:avLst/>
          </a:prstGeom>
        </p:spPr>
        <p:txBody>
          <a:bodyPr wrap="square">
            <a:spAutoFit/>
          </a:bodyPr>
          <a:lstStyle/>
          <a:p>
            <a:pPr fontAlgn="t"/>
            <a:r>
              <a:rPr lang="en-US" sz="1400">
                <a:latin typeface="+mj-lt"/>
              </a:rPr>
              <a:t>Andy’s first paycheck</a:t>
            </a:r>
            <a:endParaRPr lang="en-US" sz="1400" i="0" u="none" strike="noStrike">
              <a:solidFill>
                <a:srgbClr val="54595D"/>
              </a:solidFill>
              <a:effectLst/>
              <a:latin typeface="+mj-lt"/>
            </a:endParaRPr>
          </a:p>
        </p:txBody>
      </p:sp>
      <p:pic>
        <p:nvPicPr>
          <p:cNvPr id="5" name="Picture 4">
            <a:extLst>
              <a:ext uri="{FF2B5EF4-FFF2-40B4-BE49-F238E27FC236}">
                <a16:creationId xmlns:a16="http://schemas.microsoft.com/office/drawing/2014/main" id="{72B093E6-2B2A-3B41-A3D7-69613BDF86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8957" y="1186733"/>
            <a:ext cx="5014086" cy="5014086"/>
          </a:xfrm>
          <a:prstGeom prst="rect">
            <a:avLst/>
          </a:prstGeom>
        </p:spPr>
      </p:pic>
    </p:spTree>
    <p:extLst>
      <p:ext uri="{BB962C8B-B14F-4D97-AF65-F5344CB8AC3E}">
        <p14:creationId xmlns:p14="http://schemas.microsoft.com/office/powerpoint/2010/main" val="4271782372"/>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333375" y="803672"/>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a:latin typeface="Helvetica Neue Light"/>
              </a:rPr>
              <a:t>Impact of Disability Rights on Families</a:t>
            </a:r>
          </a:p>
        </p:txBody>
      </p:sp>
      <p:sp>
        <p:nvSpPr>
          <p:cNvPr id="2" name="Rectangle 1">
            <a:extLst>
              <a:ext uri="{FF2B5EF4-FFF2-40B4-BE49-F238E27FC236}">
                <a16:creationId xmlns:a16="http://schemas.microsoft.com/office/drawing/2014/main" id="{733BD967-4A7E-D747-99A6-6B2E48B9BAB5}"/>
              </a:ext>
            </a:extLst>
          </p:cNvPr>
          <p:cNvSpPr/>
          <p:nvPr/>
        </p:nvSpPr>
        <p:spPr>
          <a:xfrm>
            <a:off x="1118005" y="6336209"/>
            <a:ext cx="9955990" cy="307777"/>
          </a:xfrm>
          <a:prstGeom prst="rect">
            <a:avLst/>
          </a:prstGeom>
        </p:spPr>
        <p:txBody>
          <a:bodyPr wrap="square">
            <a:spAutoFit/>
          </a:bodyPr>
          <a:lstStyle/>
          <a:p>
            <a:pPr fontAlgn="t"/>
            <a:r>
              <a:rPr lang="en-US" sz="1400">
                <a:latin typeface="+mj-lt"/>
              </a:rPr>
              <a:t>Meredith Family</a:t>
            </a:r>
            <a:endParaRPr lang="en-US" sz="1400" i="0" u="none" strike="noStrike">
              <a:solidFill>
                <a:srgbClr val="54595D"/>
              </a:solidFill>
              <a:effectLst/>
              <a:latin typeface="+mj-lt"/>
            </a:endParaRPr>
          </a:p>
        </p:txBody>
      </p:sp>
      <p:pic>
        <p:nvPicPr>
          <p:cNvPr id="8" name="Picture 7">
            <a:extLst>
              <a:ext uri="{FF2B5EF4-FFF2-40B4-BE49-F238E27FC236}">
                <a16:creationId xmlns:a16="http://schemas.microsoft.com/office/drawing/2014/main" id="{2C54F494-19AD-6E45-96E7-3211DDFEBE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7490" y="1726932"/>
            <a:ext cx="6637020" cy="4424680"/>
          </a:xfrm>
          <a:prstGeom prst="rect">
            <a:avLst/>
          </a:prstGeom>
        </p:spPr>
      </p:pic>
    </p:spTree>
    <p:extLst>
      <p:ext uri="{BB962C8B-B14F-4D97-AF65-F5344CB8AC3E}">
        <p14:creationId xmlns:p14="http://schemas.microsoft.com/office/powerpoint/2010/main" val="70709911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333375" y="403149"/>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a:latin typeface="Helvetica Neue Light"/>
              </a:rPr>
              <a:t>Down Syndrome Diagnosis: Today</a:t>
            </a:r>
          </a:p>
        </p:txBody>
      </p:sp>
      <p:sp>
        <p:nvSpPr>
          <p:cNvPr id="2" name="Rectangle 1">
            <a:extLst>
              <a:ext uri="{FF2B5EF4-FFF2-40B4-BE49-F238E27FC236}">
                <a16:creationId xmlns:a16="http://schemas.microsoft.com/office/drawing/2014/main" id="{733BD967-4A7E-D747-99A6-6B2E48B9BAB5}"/>
              </a:ext>
            </a:extLst>
          </p:cNvPr>
          <p:cNvSpPr/>
          <p:nvPr/>
        </p:nvSpPr>
        <p:spPr>
          <a:xfrm>
            <a:off x="1118005" y="6223034"/>
            <a:ext cx="9955990" cy="307777"/>
          </a:xfrm>
          <a:prstGeom prst="rect">
            <a:avLst/>
          </a:prstGeom>
        </p:spPr>
        <p:txBody>
          <a:bodyPr wrap="square">
            <a:spAutoFit/>
          </a:bodyPr>
          <a:lstStyle/>
          <a:p>
            <a:pPr fontAlgn="t"/>
            <a:r>
              <a:rPr lang="en-US" sz="1400">
                <a:latin typeface="+mj-lt"/>
              </a:rPr>
              <a:t>Photo by Justin Meredith</a:t>
            </a:r>
            <a:endParaRPr lang="en-US" sz="1400" i="0" u="none" strike="noStrike">
              <a:solidFill>
                <a:srgbClr val="54595D"/>
              </a:solidFill>
              <a:effectLst/>
              <a:latin typeface="+mj-lt"/>
            </a:endParaRPr>
          </a:p>
        </p:txBody>
      </p:sp>
      <p:pic>
        <p:nvPicPr>
          <p:cNvPr id="11" name="Picture 10">
            <a:extLst>
              <a:ext uri="{FF2B5EF4-FFF2-40B4-BE49-F238E27FC236}">
                <a16:creationId xmlns:a16="http://schemas.microsoft.com/office/drawing/2014/main" id="{3135B770-59A6-C842-A121-8C8EFC1243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370" y="1492670"/>
            <a:ext cx="6569259" cy="4379506"/>
          </a:xfrm>
          <a:prstGeom prst="rect">
            <a:avLst/>
          </a:prstGeom>
        </p:spPr>
      </p:pic>
    </p:spTree>
    <p:extLst>
      <p:ext uri="{BB962C8B-B14F-4D97-AF65-F5344CB8AC3E}">
        <p14:creationId xmlns:p14="http://schemas.microsoft.com/office/powerpoint/2010/main" val="2341372495"/>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333375" y="399925"/>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a:latin typeface="Helvetica Neue Light"/>
              </a:rPr>
              <a:t>Impact of Disability Rights on Outcomes</a:t>
            </a:r>
          </a:p>
        </p:txBody>
      </p:sp>
      <p:sp>
        <p:nvSpPr>
          <p:cNvPr id="2" name="Rectangle 1">
            <a:extLst>
              <a:ext uri="{FF2B5EF4-FFF2-40B4-BE49-F238E27FC236}">
                <a16:creationId xmlns:a16="http://schemas.microsoft.com/office/drawing/2014/main" id="{733BD967-4A7E-D747-99A6-6B2E48B9BAB5}"/>
              </a:ext>
            </a:extLst>
          </p:cNvPr>
          <p:cNvSpPr/>
          <p:nvPr/>
        </p:nvSpPr>
        <p:spPr>
          <a:xfrm>
            <a:off x="1118005" y="6304186"/>
            <a:ext cx="9955990" cy="307777"/>
          </a:xfrm>
          <a:prstGeom prst="rect">
            <a:avLst/>
          </a:prstGeom>
        </p:spPr>
        <p:txBody>
          <a:bodyPr wrap="square">
            <a:spAutoFit/>
          </a:bodyPr>
          <a:lstStyle/>
          <a:p>
            <a:pPr fontAlgn="t"/>
            <a:r>
              <a:rPr lang="en-US" sz="1400">
                <a:latin typeface="+mj-lt"/>
              </a:rPr>
              <a:t>Andy Graduation</a:t>
            </a:r>
            <a:endParaRPr lang="en-US" sz="1400" i="0" u="none" strike="noStrike">
              <a:solidFill>
                <a:srgbClr val="54595D"/>
              </a:solidFill>
              <a:effectLst/>
              <a:latin typeface="+mj-lt"/>
            </a:endParaRPr>
          </a:p>
        </p:txBody>
      </p:sp>
      <p:pic>
        <p:nvPicPr>
          <p:cNvPr id="5" name="Picture 4">
            <a:extLst>
              <a:ext uri="{FF2B5EF4-FFF2-40B4-BE49-F238E27FC236}">
                <a16:creationId xmlns:a16="http://schemas.microsoft.com/office/drawing/2014/main" id="{3B337FC0-FB25-4D45-B54D-B8B0EB78E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5540" y="1138589"/>
            <a:ext cx="7360920" cy="4907280"/>
          </a:xfrm>
          <a:prstGeom prst="rect">
            <a:avLst/>
          </a:prstGeom>
        </p:spPr>
      </p:pic>
    </p:spTree>
    <p:extLst>
      <p:ext uri="{BB962C8B-B14F-4D97-AF65-F5344CB8AC3E}">
        <p14:creationId xmlns:p14="http://schemas.microsoft.com/office/powerpoint/2010/main" val="120040546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327421" y="372921"/>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a:latin typeface="Helvetica Neue Light"/>
              </a:rPr>
              <a:t>Down Syndrome Today: Healthcare</a:t>
            </a:r>
          </a:p>
        </p:txBody>
      </p:sp>
      <p:pic>
        <p:nvPicPr>
          <p:cNvPr id="11" name="Picture 10">
            <a:extLst>
              <a:ext uri="{FF2B5EF4-FFF2-40B4-BE49-F238E27FC236}">
                <a16:creationId xmlns:a16="http://schemas.microsoft.com/office/drawing/2014/main" id="{F852CE01-7E36-A548-B261-BD52E8278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5789" y="1111585"/>
            <a:ext cx="7367793" cy="4914260"/>
          </a:xfrm>
          <a:prstGeom prst="rect">
            <a:avLst/>
          </a:prstGeom>
        </p:spPr>
      </p:pic>
      <p:pic>
        <p:nvPicPr>
          <p:cNvPr id="14" name="Picture 13">
            <a:extLst>
              <a:ext uri="{FF2B5EF4-FFF2-40B4-BE49-F238E27FC236}">
                <a16:creationId xmlns:a16="http://schemas.microsoft.com/office/drawing/2014/main" id="{76CD6EEC-95CE-2F40-B378-4002C8E549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347" y="1110755"/>
            <a:ext cx="3277280" cy="4915921"/>
          </a:xfrm>
          <a:prstGeom prst="rect">
            <a:avLst/>
          </a:prstGeom>
        </p:spPr>
      </p:pic>
      <p:sp>
        <p:nvSpPr>
          <p:cNvPr id="17" name="Rectangle 16">
            <a:extLst>
              <a:ext uri="{FF2B5EF4-FFF2-40B4-BE49-F238E27FC236}">
                <a16:creationId xmlns:a16="http://schemas.microsoft.com/office/drawing/2014/main" id="{B5BFCE2A-F940-5043-A368-08A42594E178}"/>
              </a:ext>
            </a:extLst>
          </p:cNvPr>
          <p:cNvSpPr/>
          <p:nvPr/>
        </p:nvSpPr>
        <p:spPr>
          <a:xfrm>
            <a:off x="1118005" y="6387047"/>
            <a:ext cx="9955990" cy="307777"/>
          </a:xfrm>
          <a:prstGeom prst="rect">
            <a:avLst/>
          </a:prstGeom>
        </p:spPr>
        <p:txBody>
          <a:bodyPr wrap="square">
            <a:spAutoFit/>
          </a:bodyPr>
          <a:lstStyle/>
          <a:p>
            <a:pPr fontAlgn="t"/>
            <a:r>
              <a:rPr lang="en-US" sz="1400"/>
              <a:t>Photos by Kelle Hampton &amp; Conny </a:t>
            </a:r>
            <a:r>
              <a:rPr lang="en-US" sz="1400" err="1"/>
              <a:t>Wenk</a:t>
            </a:r>
            <a:endParaRPr lang="en-US" sz="1400">
              <a:solidFill>
                <a:srgbClr val="54595D"/>
              </a:solidFill>
            </a:endParaRPr>
          </a:p>
        </p:txBody>
      </p:sp>
    </p:spTree>
    <p:extLst>
      <p:ext uri="{BB962C8B-B14F-4D97-AF65-F5344CB8AC3E}">
        <p14:creationId xmlns:p14="http://schemas.microsoft.com/office/powerpoint/2010/main" val="121435574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333375" y="382193"/>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a:latin typeface="Helvetica Neue Light"/>
              </a:rPr>
              <a:t>Down Syndrome Today: Reading</a:t>
            </a:r>
          </a:p>
        </p:txBody>
      </p:sp>
      <p:sp>
        <p:nvSpPr>
          <p:cNvPr id="2" name="Rectangle 1">
            <a:extLst>
              <a:ext uri="{FF2B5EF4-FFF2-40B4-BE49-F238E27FC236}">
                <a16:creationId xmlns:a16="http://schemas.microsoft.com/office/drawing/2014/main" id="{733BD967-4A7E-D747-99A6-6B2E48B9BAB5}"/>
              </a:ext>
            </a:extLst>
          </p:cNvPr>
          <p:cNvSpPr/>
          <p:nvPr/>
        </p:nvSpPr>
        <p:spPr>
          <a:xfrm>
            <a:off x="1118005" y="6387047"/>
            <a:ext cx="9955990" cy="307777"/>
          </a:xfrm>
          <a:prstGeom prst="rect">
            <a:avLst/>
          </a:prstGeom>
        </p:spPr>
        <p:txBody>
          <a:bodyPr wrap="square">
            <a:spAutoFit/>
          </a:bodyPr>
          <a:lstStyle/>
          <a:p>
            <a:pPr fontAlgn="t"/>
            <a:r>
              <a:rPr lang="en-US" sz="1400"/>
              <a:t>Photos by Conny </a:t>
            </a:r>
            <a:r>
              <a:rPr lang="en-US" sz="1400" err="1"/>
              <a:t>Wenk</a:t>
            </a:r>
            <a:endParaRPr lang="en-US" sz="1400">
              <a:solidFill>
                <a:srgbClr val="54595D"/>
              </a:solidFill>
            </a:endParaRPr>
          </a:p>
        </p:txBody>
      </p:sp>
      <p:pic>
        <p:nvPicPr>
          <p:cNvPr id="7" name="Picture 6">
            <a:extLst>
              <a:ext uri="{FF2B5EF4-FFF2-40B4-BE49-F238E27FC236}">
                <a16:creationId xmlns:a16="http://schemas.microsoft.com/office/drawing/2014/main" id="{A26798F2-7B02-1A4B-BDE9-1A549F0C06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366" y="1120857"/>
            <a:ext cx="3358273" cy="5037410"/>
          </a:xfrm>
          <a:prstGeom prst="rect">
            <a:avLst/>
          </a:prstGeom>
        </p:spPr>
      </p:pic>
      <p:pic>
        <p:nvPicPr>
          <p:cNvPr id="9" name="Picture 8">
            <a:extLst>
              <a:ext uri="{FF2B5EF4-FFF2-40B4-BE49-F238E27FC236}">
                <a16:creationId xmlns:a16="http://schemas.microsoft.com/office/drawing/2014/main" id="{E82ACA4A-2662-BD43-BBBB-7C0BC0E23B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1630" y="1120857"/>
            <a:ext cx="7556116" cy="5037410"/>
          </a:xfrm>
          <a:prstGeom prst="rect">
            <a:avLst/>
          </a:prstGeom>
        </p:spPr>
      </p:pic>
    </p:spTree>
    <p:extLst>
      <p:ext uri="{BB962C8B-B14F-4D97-AF65-F5344CB8AC3E}">
        <p14:creationId xmlns:p14="http://schemas.microsoft.com/office/powerpoint/2010/main" val="291139998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327421" y="402590"/>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a:latin typeface="Helvetica Neue Light"/>
              </a:rPr>
              <a:t>Down Syndrome Today: Work &amp; Play</a:t>
            </a:r>
          </a:p>
        </p:txBody>
      </p:sp>
      <p:sp>
        <p:nvSpPr>
          <p:cNvPr id="2" name="Rectangle 1">
            <a:extLst>
              <a:ext uri="{FF2B5EF4-FFF2-40B4-BE49-F238E27FC236}">
                <a16:creationId xmlns:a16="http://schemas.microsoft.com/office/drawing/2014/main" id="{733BD967-4A7E-D747-99A6-6B2E48B9BAB5}"/>
              </a:ext>
            </a:extLst>
          </p:cNvPr>
          <p:cNvSpPr/>
          <p:nvPr/>
        </p:nvSpPr>
        <p:spPr>
          <a:xfrm>
            <a:off x="1112051" y="6301521"/>
            <a:ext cx="9955990" cy="307777"/>
          </a:xfrm>
          <a:prstGeom prst="rect">
            <a:avLst/>
          </a:prstGeom>
        </p:spPr>
        <p:txBody>
          <a:bodyPr wrap="square">
            <a:spAutoFit/>
          </a:bodyPr>
          <a:lstStyle/>
          <a:p>
            <a:pPr fontAlgn="t"/>
            <a:r>
              <a:rPr lang="en-US" sz="1400">
                <a:latin typeface="+mj-lt"/>
              </a:rPr>
              <a:t>Photos by Justin Meredith</a:t>
            </a:r>
            <a:endParaRPr lang="en-US" sz="1400" i="0" u="none" strike="noStrike">
              <a:solidFill>
                <a:srgbClr val="54595D"/>
              </a:solidFill>
              <a:effectLst/>
              <a:latin typeface="+mj-lt"/>
            </a:endParaRPr>
          </a:p>
        </p:txBody>
      </p:sp>
      <p:pic>
        <p:nvPicPr>
          <p:cNvPr id="5" name="Picture 4">
            <a:extLst>
              <a:ext uri="{FF2B5EF4-FFF2-40B4-BE49-F238E27FC236}">
                <a16:creationId xmlns:a16="http://schemas.microsoft.com/office/drawing/2014/main" id="{CB07BA30-5BBF-C04A-917E-763C6142BE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733" y="1142896"/>
            <a:ext cx="3539718" cy="4892040"/>
          </a:xfrm>
          <a:prstGeom prst="rect">
            <a:avLst/>
          </a:prstGeom>
        </p:spPr>
      </p:pic>
      <p:pic>
        <p:nvPicPr>
          <p:cNvPr id="7" name="Picture 6">
            <a:extLst>
              <a:ext uri="{FF2B5EF4-FFF2-40B4-BE49-F238E27FC236}">
                <a16:creationId xmlns:a16="http://schemas.microsoft.com/office/drawing/2014/main" id="{0112D9E2-4F07-1948-A127-9CC43C8530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2742" y="1141253"/>
            <a:ext cx="7340525" cy="4893683"/>
          </a:xfrm>
          <a:prstGeom prst="rect">
            <a:avLst/>
          </a:prstGeom>
        </p:spPr>
      </p:pic>
    </p:spTree>
    <p:extLst>
      <p:ext uri="{BB962C8B-B14F-4D97-AF65-F5344CB8AC3E}">
        <p14:creationId xmlns:p14="http://schemas.microsoft.com/office/powerpoint/2010/main" val="179122808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327421" y="402590"/>
            <a:ext cx="11525250" cy="738664"/>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2400">
                <a:latin typeface="Helvetica Neue Light"/>
              </a:rPr>
              <a:t>Down Syndrome Today: Supports and Services</a:t>
            </a:r>
          </a:p>
        </p:txBody>
      </p:sp>
      <p:sp>
        <p:nvSpPr>
          <p:cNvPr id="2" name="Rectangle 1">
            <a:extLst>
              <a:ext uri="{FF2B5EF4-FFF2-40B4-BE49-F238E27FC236}">
                <a16:creationId xmlns:a16="http://schemas.microsoft.com/office/drawing/2014/main" id="{733BD967-4A7E-D747-99A6-6B2E48B9BAB5}"/>
              </a:ext>
            </a:extLst>
          </p:cNvPr>
          <p:cNvSpPr/>
          <p:nvPr/>
        </p:nvSpPr>
        <p:spPr>
          <a:xfrm>
            <a:off x="1112051" y="6301521"/>
            <a:ext cx="9955990" cy="307777"/>
          </a:xfrm>
          <a:prstGeom prst="rect">
            <a:avLst/>
          </a:prstGeom>
        </p:spPr>
        <p:txBody>
          <a:bodyPr wrap="square">
            <a:spAutoFit/>
          </a:bodyPr>
          <a:lstStyle/>
          <a:p>
            <a:pPr fontAlgn="t"/>
            <a:r>
              <a:rPr lang="en-US" sz="1400">
                <a:latin typeface="+mj-lt"/>
              </a:rPr>
              <a:t>Photo by Justin Meredith</a:t>
            </a:r>
            <a:endParaRPr lang="en-US" sz="1400" i="0" u="none" strike="noStrike">
              <a:solidFill>
                <a:srgbClr val="54595D"/>
              </a:solidFill>
              <a:effectLst/>
              <a:latin typeface="+mj-lt"/>
            </a:endParaRPr>
          </a:p>
        </p:txBody>
      </p:sp>
      <p:pic>
        <p:nvPicPr>
          <p:cNvPr id="5" name="Picture 4">
            <a:extLst>
              <a:ext uri="{FF2B5EF4-FFF2-40B4-BE49-F238E27FC236}">
                <a16:creationId xmlns:a16="http://schemas.microsoft.com/office/drawing/2014/main" id="{8A6A0C61-4A26-AA44-A3B8-9D603C0D1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6266" y="1338867"/>
            <a:ext cx="7147560" cy="4765040"/>
          </a:xfrm>
          <a:prstGeom prst="rect">
            <a:avLst/>
          </a:prstGeom>
        </p:spPr>
      </p:pic>
    </p:spTree>
    <p:extLst>
      <p:ext uri="{BB962C8B-B14F-4D97-AF65-F5344CB8AC3E}">
        <p14:creationId xmlns:p14="http://schemas.microsoft.com/office/powerpoint/2010/main" val="1391136475"/>
      </p:ext>
    </p:extLst>
  </p:cSld>
  <p:clrMapOvr>
    <a:masterClrMapping/>
  </p:clrMapOvr>
  <p:transition spd="med"/>
</p:sld>
</file>

<file path=ppt/theme/theme1.xml><?xml version="1.0" encoding="utf-8"?>
<a:theme xmlns:a="http://schemas.openxmlformats.org/drawingml/2006/main"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Helvetica Neue Light"/>
        <a:ea typeface="Helvetica Neue Light"/>
        <a:cs typeface="Helvetica Neue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Helvetica Neue Light"/>
        <a:ea typeface="Helvetica Neue Light"/>
        <a:cs typeface="Helvetica Neue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01FDCEFB1F784E9090E250191A6EDB" ma:contentTypeVersion="8" ma:contentTypeDescription="Create a new document." ma:contentTypeScope="" ma:versionID="23582e776968c787cad42ddc542fedb1">
  <xsd:schema xmlns:xsd="http://www.w3.org/2001/XMLSchema" xmlns:xs="http://www.w3.org/2001/XMLSchema" xmlns:p="http://schemas.microsoft.com/office/2006/metadata/properties" xmlns:ns2="5ffa294e-07f9-4d7c-8b10-fc64c7539813" targetNamespace="http://schemas.microsoft.com/office/2006/metadata/properties" ma:root="true" ma:fieldsID="1cd882d318c9eca3e195ea756fe91b85" ns2:_="">
    <xsd:import namespace="5ffa294e-07f9-4d7c-8b10-fc64c753981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fa294e-07f9-4d7c-8b10-fc64c75398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BD497CD-7F81-4905-9514-C3A9F83BD7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fa294e-07f9-4d7c-8b10-fc64c753981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827A3E-C867-4D70-9320-1FB5FD22B7C6}">
  <ds:schemaRefs>
    <ds:schemaRef ds:uri="http://schemas.microsoft.com/sharepoint/v3/contenttype/forms"/>
  </ds:schemaRefs>
</ds:datastoreItem>
</file>

<file path=customXml/itemProps3.xml><?xml version="1.0" encoding="utf-8"?>
<ds:datastoreItem xmlns:ds="http://schemas.openxmlformats.org/officeDocument/2006/customXml" ds:itemID="{D749C33E-367D-42D6-94B9-A736DA6998AB}">
  <ds:schemaRefs>
    <ds:schemaRef ds:uri="http://schemas.microsoft.com/office/2006/documentManagement/types"/>
    <ds:schemaRef ds:uri="http://purl.org/dc/elements/1.1/"/>
    <ds:schemaRef ds:uri="http://www.w3.org/XML/1998/namespace"/>
    <ds:schemaRef ds:uri="http://purl.org/dc/terms/"/>
    <ds:schemaRef ds:uri="http://purl.org/dc/dcmitype/"/>
    <ds:schemaRef ds:uri="http://schemas.openxmlformats.org/package/2006/metadata/core-properties"/>
    <ds:schemaRef ds:uri="http://schemas.microsoft.com/office/infopath/2007/PartnerControls"/>
    <ds:schemaRef ds:uri="5ffa294e-07f9-4d7c-8b10-fc64c753981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0</TotalTime>
  <Words>3244</Words>
  <Application>Microsoft Office PowerPoint</Application>
  <PresentationFormat>Widescreen</PresentationFormat>
  <Paragraphs>155</Paragraphs>
  <Slides>50</Slides>
  <Notes>50</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Showroom</vt:lpstr>
      <vt:lpstr>Disability History Timeline </vt:lpstr>
      <vt:lpstr>Perspectives as a Family Member and Professional</vt:lpstr>
      <vt:lpstr>Eunice Kennedy Shriver</vt:lpstr>
      <vt:lpstr>Down Syndrome Diagnosis: 1960</vt:lpstr>
      <vt:lpstr>Down Syndrome Diagnosis: Today</vt:lpstr>
      <vt:lpstr>Down Syndrome Today: Healthcare</vt:lpstr>
      <vt:lpstr>Down Syndrome Today: Reading</vt:lpstr>
      <vt:lpstr>Down Syndrome Today: Work &amp; Play</vt:lpstr>
      <vt:lpstr>Down Syndrome Today: Supports and Services</vt:lpstr>
      <vt:lpstr>Current Life Outcomes</vt:lpstr>
      <vt:lpstr>1800’s: Institutionalization</vt:lpstr>
      <vt:lpstr>Family Impact of Institutionalization</vt:lpstr>
      <vt:lpstr>1940’s-1950’s After WW2</vt:lpstr>
      <vt:lpstr>1961: John F. Kennedy President’s Panel on Mental Retardation</vt:lpstr>
      <vt:lpstr>Rosemary Kennedy</vt:lpstr>
      <vt:lpstr>1968: Special Olympics</vt:lpstr>
      <vt:lpstr>1965 Social Security Amendments: Lyndon Johnson</vt:lpstr>
      <vt:lpstr>Family Impact of Medicaid</vt:lpstr>
      <vt:lpstr>1960’s &amp; 1970’s: Deinstitutionalization (Willowbrook Scandal)</vt:lpstr>
      <vt:lpstr>1960’s &amp; 1970’s: Deinstitutionalization</vt:lpstr>
      <vt:lpstr>1960’s &amp; 1970’s: Disability Rights Movement</vt:lpstr>
      <vt:lpstr>1970’s: National Down Syndrome Organizations</vt:lpstr>
      <vt:lpstr>Family Impact of Local and National Down Syndrome Organizations</vt:lpstr>
      <vt:lpstr>1973: Rehabilitation Act</vt:lpstr>
      <vt:lpstr>Judy Heumann</vt:lpstr>
      <vt:lpstr>1975: Individuals with Disabilities Education Act</vt:lpstr>
      <vt:lpstr>Family Impact of IDEA</vt:lpstr>
      <vt:lpstr>1981: Katie Beckett Medicaid Waiver Program</vt:lpstr>
      <vt:lpstr>Family Impact of Katie Beckett Medicaid Waiver Program</vt:lpstr>
      <vt:lpstr>1980’s: Medicaid home and community based support waivers</vt:lpstr>
      <vt:lpstr>1982: Baby Doe Case</vt:lpstr>
      <vt:lpstr>1982: Baby Doe Amendment</vt:lpstr>
      <vt:lpstr>Family Impact of Baby Doe Amendment</vt:lpstr>
      <vt:lpstr>1986: IDEA Part C Early Intervention</vt:lpstr>
      <vt:lpstr>Family Impact of IDEA Part C Early Intervention</vt:lpstr>
      <vt:lpstr>Family Impact of IDEA Part C Early Intervention</vt:lpstr>
      <vt:lpstr>1990: American with Disabilities Act</vt:lpstr>
      <vt:lpstr>1990: American with Disabilities Act</vt:lpstr>
      <vt:lpstr>Family Impact of ADA</vt:lpstr>
      <vt:lpstr>1999: Supreme Court Olmstead Decision</vt:lpstr>
      <vt:lpstr>Family Impact of Olmstead Decision</vt:lpstr>
      <vt:lpstr>2008: Prenatally and Postnatally Diagnosed Awareness Act</vt:lpstr>
      <vt:lpstr>2008: Prenatally and Postnatally Diagnosed Awareness Act</vt:lpstr>
      <vt:lpstr>2012-2014: Affordable Care Act</vt:lpstr>
      <vt:lpstr>Family Impact Before Affordable Care Act</vt:lpstr>
      <vt:lpstr>Resources Vary by State</vt:lpstr>
      <vt:lpstr>2015: ABLE Act</vt:lpstr>
      <vt:lpstr>Saving Money</vt:lpstr>
      <vt:lpstr>Impact of Disability Rights on Families</vt:lpstr>
      <vt:lpstr>Impact of Disability Rights on Outcomes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the PhEnOtype:  A Down Syndrome Case Study The National Center for Prenatal and Postnatal Resources</dc:title>
  <dc:creator>Potter, Adam</dc:creator>
  <cp:lastModifiedBy>Kate Meredith (KM10496)</cp:lastModifiedBy>
  <cp:revision>5</cp:revision>
  <dcterms:modified xsi:type="dcterms:W3CDTF">2019-09-05T00:14:14Z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0x0101009E01FDCEFB1F784E9090E250191A6EDB</vt:lpwstr>
  </property>
  <property fmtid="{D5CDD505-2E9C-101B-9397-08002B2CF9AE}" pid="3" name="AuthorIds_UIVersion_512">
    <vt:lpwstr>12</vt:lpwstr>
  </property>
  <property fmtid="{D5CDD505-2E9C-101B-9397-08002B2CF9AE}" pid="4" name="AuthorIds_UIVersion_1024">
    <vt:lpwstr>12</vt:lpwstr>
  </property>
  <property fmtid="{D5CDD505-2E9C-101B-9397-08002B2CF9AE}" pid="5" name="AuthorIds_UIVersion_1536">
    <vt:lpwstr>6</vt:lpwstr>
  </property>
  <property fmtid="{D5CDD505-2E9C-101B-9397-08002B2CF9AE}" pid="6" name="AuthorIds_UIVersion_2048">
    <vt:lpwstr>6</vt:lpwstr>
  </property>
  <property fmtid="{D5CDD505-2E9C-101B-9397-08002B2CF9AE}" pid="7" name="AuthorIds_UIVersion_2560">
    <vt:lpwstr>6</vt:lpwstr>
  </property>
  <property fmtid="{D5CDD505-2E9C-101B-9397-08002B2CF9AE}" pid="8" name="AuthorIds_UIVersion_3072">
    <vt:lpwstr>6</vt:lpwstr>
  </property>
  <property fmtid="{D5CDD505-2E9C-101B-9397-08002B2CF9AE}" pid="9" name="AuthorIds_UIVersion_3584">
    <vt:lpwstr>6</vt:lpwstr>
  </property>
  <property fmtid="{D5CDD505-2E9C-101B-9397-08002B2CF9AE}" pid="10" name="AuthorIds_UIVersion_4096">
    <vt:lpwstr>6</vt:lpwstr>
  </property>
  <property fmtid="{D5CDD505-2E9C-101B-9397-08002B2CF9AE}" pid="11" name="AuthorIds_UIVersion_4608">
    <vt:lpwstr>6</vt:lpwstr>
  </property>
</Properties>
</file>